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6" r:id="rId2"/>
    <p:sldId id="257" r:id="rId3"/>
    <p:sldId id="258" r:id="rId4"/>
    <p:sldId id="259" r:id="rId5"/>
    <p:sldId id="297" r:id="rId6"/>
    <p:sldId id="298" r:id="rId7"/>
    <p:sldId id="265" r:id="rId8"/>
    <p:sldId id="266" r:id="rId9"/>
    <p:sldId id="267" r:id="rId10"/>
    <p:sldId id="268" r:id="rId11"/>
    <p:sldId id="269" r:id="rId12"/>
    <p:sldId id="270" r:id="rId13"/>
    <p:sldId id="271" r:id="rId14"/>
    <p:sldId id="272" r:id="rId15"/>
    <p:sldId id="273" r:id="rId16"/>
    <p:sldId id="275" r:id="rId17"/>
    <p:sldId id="276" r:id="rId18"/>
    <p:sldId id="260" r:id="rId19"/>
    <p:sldId id="261" r:id="rId20"/>
    <p:sldId id="277" r:id="rId21"/>
    <p:sldId id="263" r:id="rId22"/>
    <p:sldId id="278" r:id="rId23"/>
    <p:sldId id="279" r:id="rId24"/>
    <p:sldId id="280" r:id="rId25"/>
    <p:sldId id="281" r:id="rId26"/>
    <p:sldId id="282" r:id="rId27"/>
    <p:sldId id="283" r:id="rId28"/>
    <p:sldId id="284" r:id="rId29"/>
    <p:sldId id="285" r:id="rId30"/>
    <p:sldId id="264" r:id="rId31"/>
    <p:sldId id="286" r:id="rId32"/>
    <p:sldId id="287" r:id="rId33"/>
    <p:sldId id="288" r:id="rId34"/>
    <p:sldId id="289" r:id="rId35"/>
    <p:sldId id="290" r:id="rId36"/>
    <p:sldId id="291" r:id="rId37"/>
    <p:sldId id="292" r:id="rId38"/>
    <p:sldId id="293" r:id="rId39"/>
    <p:sldId id="294" r:id="rId40"/>
    <p:sldId id="295" r:id="rId41"/>
    <p:sldId id="296" r:id="rId42"/>
    <p:sldId id="262" r:id="rId4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2">
          <p15:clr>
            <a:srgbClr val="A4A3A4"/>
          </p15:clr>
        </p15:guide>
        <p15:guide id="2" orient="horz" pos="3032">
          <p15:clr>
            <a:srgbClr val="A4A3A4"/>
          </p15:clr>
        </p15:guide>
        <p15:guide id="3" orient="horz" pos="118">
          <p15:clr>
            <a:srgbClr val="A4A3A4"/>
          </p15:clr>
        </p15:guide>
        <p15:guide id="4" orient="horz" pos="758">
          <p15:clr>
            <a:srgbClr val="A4A3A4"/>
          </p15:clr>
        </p15:guide>
        <p15:guide id="5" orient="horz" pos="2916">
          <p15:clr>
            <a:srgbClr val="A4A3A4"/>
          </p15:clr>
        </p15:guide>
        <p15:guide id="6" pos="5470">
          <p15:clr>
            <a:srgbClr val="A4A3A4"/>
          </p15:clr>
        </p15:guide>
        <p15:guide id="7" pos="287">
          <p15:clr>
            <a:srgbClr val="A4A3A4"/>
          </p15:clr>
        </p15:guide>
        <p15:guide id="8" pos="2879">
          <p15:clr>
            <a:srgbClr val="A4A3A4"/>
          </p15:clr>
        </p15:guide>
        <p15:guide id="9" pos="2811">
          <p15:clr>
            <a:srgbClr val="A4A3A4"/>
          </p15:clr>
        </p15:guide>
        <p15:guide id="10" pos="294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53" d="100"/>
          <a:sy n="153" d="100"/>
        </p:scale>
        <p:origin x="162" y="504"/>
      </p:cViewPr>
      <p:guideLst>
        <p:guide orient="horz" pos="1622"/>
        <p:guide orient="horz" pos="3032"/>
        <p:guide orient="horz" pos="118"/>
        <p:guide orient="horz" pos="758"/>
        <p:guide orient="horz" pos="2916"/>
        <p:guide pos="5470"/>
        <p:guide pos="287"/>
        <p:guide pos="2879"/>
        <p:guide pos="2811"/>
        <p:guide pos="2947"/>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oleObject" Target="file:///C:\cygwin64\home\wbrown\data\lammps\scorecard\lammps_offloa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mbhuiyan\Desktop\TR_Amber\raw_data_amberT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60" b="1" i="0" u="none" strike="noStrike" kern="1200" spc="0" normalizeH="0" baseline="0">
                <a:solidFill>
                  <a:schemeClr val="dk1">
                    <a:lumMod val="50000"/>
                    <a:lumOff val="50000"/>
                  </a:schemeClr>
                </a:solidFill>
                <a:latin typeface="+mj-lt"/>
                <a:ea typeface="+mj-ea"/>
                <a:cs typeface="+mj-cs"/>
              </a:defRPr>
            </a:pPr>
            <a:r>
              <a:rPr lang="en-US" dirty="0"/>
              <a:t>Time Breakdown</a:t>
            </a:r>
          </a:p>
          <a:p>
            <a:pPr>
              <a:defRPr/>
            </a:pPr>
            <a:r>
              <a:rPr lang="en-US" dirty="0"/>
              <a:t>Rhodopsin Protein, 256K Atoms, </a:t>
            </a:r>
            <a:r>
              <a:rPr lang="en-US" sz="1260" b="1" i="0" u="none" strike="noStrike" normalizeH="0" baseline="0" dirty="0" smtClean="0">
                <a:effectLst/>
              </a:rPr>
              <a:t>Intel® Xeon® </a:t>
            </a:r>
            <a:r>
              <a:rPr lang="en-US" dirty="0" smtClean="0"/>
              <a:t>Xeon </a:t>
            </a:r>
            <a:r>
              <a:rPr lang="en-US" dirty="0"/>
              <a:t>E5-2697 </a:t>
            </a:r>
            <a:r>
              <a:rPr lang="en-US" dirty="0" smtClean="0"/>
              <a:t>Processor v2 (2S</a:t>
            </a:r>
            <a:r>
              <a:rPr lang="en-US" dirty="0"/>
              <a:t>), 48 MPI Processes</a:t>
            </a:r>
          </a:p>
        </c:rich>
      </c:tx>
      <c:layout>
        <c:manualLayout>
          <c:xMode val="edge"/>
          <c:yMode val="edge"/>
          <c:x val="0.21504475465020878"/>
          <c:y val="2.0455576286736284E-2"/>
        </c:manualLayout>
      </c:layout>
      <c:overlay val="0"/>
      <c:spPr>
        <a:noFill/>
        <a:ln>
          <a:noFill/>
        </a:ln>
        <a:effectLst/>
      </c:spPr>
      <c:txPr>
        <a:bodyPr rot="0" spcFirstLastPara="1" vertOverflow="ellipsis" vert="horz" wrap="square" anchor="ctr" anchorCtr="1"/>
        <a:lstStyle/>
        <a:p>
          <a:pPr>
            <a:defRPr sz="1260" b="1" i="0" u="none" strike="noStrike" kern="1200" spc="0" normalizeH="0" baseline="0">
              <a:solidFill>
                <a:schemeClr val="dk1">
                  <a:lumMod val="50000"/>
                  <a:lumOff val="50000"/>
                </a:schemeClr>
              </a:solidFill>
              <a:latin typeface="+mj-lt"/>
              <a:ea typeface="+mj-ea"/>
              <a:cs typeface="+mj-cs"/>
            </a:defRPr>
          </a:pPr>
          <a:endParaRPr lang="en-US"/>
        </a:p>
      </c:txPr>
    </c:title>
    <c:autoTitleDeleted val="0"/>
    <c:plotArea>
      <c:layout/>
      <c:pie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dPt>
          <c:dPt>
            <c:idx val="6"/>
            <c:bubble3D val="0"/>
            <c:spPr>
              <a:gradFill>
                <a:gsLst>
                  <a:gs pos="100000">
                    <a:schemeClr val="accent1">
                      <a:lumMod val="60000"/>
                      <a:lumMod val="60000"/>
                      <a:lumOff val="40000"/>
                    </a:schemeClr>
                  </a:gs>
                  <a:gs pos="0">
                    <a:schemeClr val="accent1">
                      <a:lumMod val="60000"/>
                    </a:schemeClr>
                  </a:gs>
                </a:gsLst>
                <a:lin ang="5400000" scaled="0"/>
              </a:gradFill>
              <a:ln w="19050">
                <a:solidFill>
                  <a:schemeClr val="lt1"/>
                </a:solidFill>
              </a:ln>
              <a:effectLst/>
            </c:spPr>
          </c:dPt>
          <c:dLbls>
            <c:spPr>
              <a:noFill/>
              <a:ln>
                <a:noFill/>
              </a:ln>
              <a:effectLst/>
            </c:spPr>
            <c:txPr>
              <a:bodyPr rot="0" spcFirstLastPara="1" vertOverflow="ellipsis" vert="horz" wrap="square" anchor="ctr" anchorCtr="1"/>
              <a:lstStyle/>
              <a:p>
                <a:pPr>
                  <a:defRPr sz="1050" b="0" i="0" u="none" strike="noStrike" kern="1200" baseline="0">
                    <a:solidFill>
                      <a:schemeClr val="dk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'02_28_2014_BD'!$A$48:$A$54</c:f>
              <c:strCache>
                <c:ptCount val="7"/>
                <c:pt idx="0">
                  <c:v>Pair</c:v>
                </c:pt>
                <c:pt idx="1">
                  <c:v>Bond</c:v>
                </c:pt>
                <c:pt idx="2">
                  <c:v>Kspce Mesh</c:v>
                </c:pt>
                <c:pt idx="3">
                  <c:v>Kspce FFT</c:v>
                </c:pt>
                <c:pt idx="4">
                  <c:v>Neigh</c:v>
                </c:pt>
                <c:pt idx="5">
                  <c:v>Comm</c:v>
                </c:pt>
                <c:pt idx="6">
                  <c:v>Other</c:v>
                </c:pt>
              </c:strCache>
            </c:strRef>
          </c:cat>
          <c:val>
            <c:numRef>
              <c:f>'02_28_2014_BD'!$B$48:$B$54</c:f>
              <c:numCache>
                <c:formatCode>General</c:formatCode>
                <c:ptCount val="7"/>
                <c:pt idx="0">
                  <c:v>6.5921000000000003</c:v>
                </c:pt>
                <c:pt idx="1">
                  <c:v>0.30617</c:v>
                </c:pt>
                <c:pt idx="2">
                  <c:v>1.2263023999999998</c:v>
                </c:pt>
                <c:pt idx="3">
                  <c:v>9.7537600000000002E-2</c:v>
                </c:pt>
                <c:pt idx="4">
                  <c:v>1.4358500000000001</c:v>
                </c:pt>
                <c:pt idx="5">
                  <c:v>0.28110099999999999</c:v>
                </c:pt>
                <c:pt idx="6">
                  <c:v>0.64941800000000005</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r"/>
      <c:layout>
        <c:manualLayout>
          <c:xMode val="edge"/>
          <c:yMode val="edge"/>
          <c:x val="0.71516524733865261"/>
          <c:y val="0.33428366364384093"/>
          <c:w val="0.19356489713237363"/>
          <c:h val="0.39953646512748786"/>
        </c:manualLayout>
      </c:layout>
      <c:overlay val="0"/>
      <c:spPr>
        <a:solidFill>
          <a:schemeClr val="lt1">
            <a:alpha val="50000"/>
          </a:schemeClr>
        </a:solidFill>
        <a:ln>
          <a:noFill/>
        </a:ln>
        <a:effectLst/>
      </c:spPr>
      <c:txPr>
        <a:bodyPr rot="0" spcFirstLastPara="1" vertOverflow="ellipsis" vert="horz" wrap="square" anchor="ctr" anchorCtr="1"/>
        <a:lstStyle/>
        <a:p>
          <a:pPr>
            <a:defRPr sz="105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sz="105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655248385922561E-2"/>
          <c:y val="3.6666666666666667E-2"/>
          <c:w val="0.54726624665420898"/>
          <c:h val="0.82933753280839895"/>
        </c:manualLayout>
      </c:layout>
      <c:barChart>
        <c:barDir val="col"/>
        <c:grouping val="stacked"/>
        <c:varyColors val="0"/>
        <c:ser>
          <c:idx val="0"/>
          <c:order val="0"/>
          <c:tx>
            <c:strRef>
              <c:f>'05_28_2014_BD'!$A$2</c:f>
              <c:strCache>
                <c:ptCount val="1"/>
                <c:pt idx="0">
                  <c:v>Idle</c:v>
                </c:pt>
              </c:strCache>
            </c:strRef>
          </c:tx>
          <c:spPr>
            <a:pattFill prst="pct20">
              <a:fgClr>
                <a:schemeClr val="accent1"/>
              </a:fgClr>
              <a:bgClr>
                <a:schemeClr val="bg1"/>
              </a:bgClr>
            </a:pattFill>
            <a:ln w="9525" cap="flat" cmpd="sng" algn="ctr">
              <a:solidFill>
                <a:schemeClr val="accent1">
                  <a:shade val="95000"/>
                </a:schemeClr>
              </a:solidFill>
              <a:round/>
            </a:ln>
            <a:effectLst/>
          </c:spPr>
          <c:invertIfNegative val="0"/>
          <c:dPt>
            <c:idx val="1"/>
            <c:invertIfNegative val="0"/>
            <c:bubble3D val="0"/>
            <c:spPr>
              <a:pattFill prst="pct20">
                <a:fgClr>
                  <a:schemeClr val="accent1"/>
                </a:fgClr>
                <a:bgClr>
                  <a:schemeClr val="bg1"/>
                </a:bgClr>
              </a:pattFill>
              <a:ln w="9525" cap="flat" cmpd="sng" algn="ctr">
                <a:solidFill>
                  <a:schemeClr val="accent1">
                    <a:shade val="95000"/>
                  </a:schemeClr>
                </a:solidFill>
                <a:round/>
              </a:ln>
              <a:effectLst/>
            </c:spPr>
          </c:dPt>
          <c:cat>
            <c:strRef>
              <c:f>'05_28_2014_BD'!$B$1:$C$1</c:f>
              <c:strCache>
                <c:ptCount val="2"/>
                <c:pt idx="0">
                  <c:v>CPU</c:v>
                </c:pt>
                <c:pt idx="1">
                  <c:v>Coprocessor</c:v>
                </c:pt>
              </c:strCache>
            </c:strRef>
          </c:cat>
          <c:val>
            <c:numRef>
              <c:f>'05_28_2014_BD'!$B$2:$C$2</c:f>
              <c:numCache>
                <c:formatCode>General</c:formatCode>
                <c:ptCount val="2"/>
                <c:pt idx="1">
                  <c:v>0.203574</c:v>
                </c:pt>
              </c:numCache>
            </c:numRef>
          </c:val>
        </c:ser>
        <c:ser>
          <c:idx val="1"/>
          <c:order val="1"/>
          <c:tx>
            <c:strRef>
              <c:f>'05_28_2014_BD'!$A$3</c:f>
              <c:strCache>
                <c:ptCount val="1"/>
                <c:pt idx="0">
                  <c:v>Data Cast/Pack</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cat>
            <c:strRef>
              <c:f>'05_28_2014_BD'!$B$1:$C$1</c:f>
              <c:strCache>
                <c:ptCount val="2"/>
                <c:pt idx="0">
                  <c:v>CPU</c:v>
                </c:pt>
                <c:pt idx="1">
                  <c:v>Coprocessor</c:v>
                </c:pt>
              </c:strCache>
            </c:strRef>
          </c:cat>
          <c:val>
            <c:numRef>
              <c:f>'05_28_2014_BD'!$B$3:$C$3</c:f>
              <c:numCache>
                <c:formatCode>General</c:formatCode>
                <c:ptCount val="2"/>
                <c:pt idx="0">
                  <c:v>0.13866600000000001</c:v>
                </c:pt>
              </c:numCache>
            </c:numRef>
          </c:val>
        </c:ser>
        <c:ser>
          <c:idx val="2"/>
          <c:order val="2"/>
          <c:tx>
            <c:strRef>
              <c:f>'05_28_2014_BD'!$A$4</c:f>
              <c:strCache>
                <c:ptCount val="1"/>
                <c:pt idx="0">
                  <c:v>Async Offload Latency</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cat>
            <c:strRef>
              <c:f>'05_28_2014_BD'!$B$1:$C$1</c:f>
              <c:strCache>
                <c:ptCount val="2"/>
                <c:pt idx="0">
                  <c:v>CPU</c:v>
                </c:pt>
                <c:pt idx="1">
                  <c:v>Coprocessor</c:v>
                </c:pt>
              </c:strCache>
            </c:strRef>
          </c:cat>
          <c:val>
            <c:numRef>
              <c:f>'05_28_2014_BD'!$B$4:$C$4</c:f>
              <c:numCache>
                <c:formatCode>General</c:formatCode>
                <c:ptCount val="2"/>
                <c:pt idx="0">
                  <c:v>6.4907999999999993E-2</c:v>
                </c:pt>
              </c:numCache>
            </c:numRef>
          </c:val>
        </c:ser>
        <c:ser>
          <c:idx val="3"/>
          <c:order val="3"/>
          <c:tx>
            <c:strRef>
              <c:f>'05_28_2014_BD'!$A$5</c:f>
              <c:strCache>
                <c:ptCount val="1"/>
                <c:pt idx="0">
                  <c:v>Data Transfer</c:v>
                </c:pt>
              </c:strCache>
            </c:strRef>
          </c:tx>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invertIfNegative val="0"/>
          <c:cat>
            <c:strRef>
              <c:f>'05_28_2014_BD'!$B$1:$C$1</c:f>
              <c:strCache>
                <c:ptCount val="2"/>
                <c:pt idx="0">
                  <c:v>CPU</c:v>
                </c:pt>
                <c:pt idx="1">
                  <c:v>Coprocessor</c:v>
                </c:pt>
              </c:strCache>
            </c:strRef>
          </c:cat>
          <c:val>
            <c:numRef>
              <c:f>'05_28_2014_BD'!$B$5:$C$5</c:f>
              <c:numCache>
                <c:formatCode>General</c:formatCode>
                <c:ptCount val="2"/>
                <c:pt idx="1">
                  <c:v>0.25822199999999901</c:v>
                </c:pt>
              </c:numCache>
            </c:numRef>
          </c:val>
        </c:ser>
        <c:ser>
          <c:idx val="4"/>
          <c:order val="4"/>
          <c:tx>
            <c:strRef>
              <c:f>'05_28_2014_BD'!$A$6</c:f>
              <c:strCache>
                <c:ptCount val="1"/>
                <c:pt idx="0">
                  <c:v>Neigh</c:v>
                </c:pt>
              </c:strCache>
            </c:strRef>
          </c:tx>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invertIfNegative val="0"/>
          <c:cat>
            <c:strRef>
              <c:f>'05_28_2014_BD'!$B$1:$C$1</c:f>
              <c:strCache>
                <c:ptCount val="2"/>
                <c:pt idx="0">
                  <c:v>CPU</c:v>
                </c:pt>
                <c:pt idx="1">
                  <c:v>Coprocessor</c:v>
                </c:pt>
              </c:strCache>
            </c:strRef>
          </c:cat>
          <c:val>
            <c:numRef>
              <c:f>'05_28_2014_BD'!$B$6:$C$6</c:f>
              <c:numCache>
                <c:formatCode>General</c:formatCode>
                <c:ptCount val="2"/>
                <c:pt idx="0">
                  <c:v>0.69400427272727272</c:v>
                </c:pt>
                <c:pt idx="1">
                  <c:v>1.069096</c:v>
                </c:pt>
              </c:numCache>
            </c:numRef>
          </c:val>
        </c:ser>
        <c:ser>
          <c:idx val="5"/>
          <c:order val="5"/>
          <c:tx>
            <c:strRef>
              <c:f>'05_28_2014_BD'!$A$7</c:f>
              <c:strCache>
                <c:ptCount val="1"/>
                <c:pt idx="0">
                  <c:v>Pair</c:v>
                </c:pt>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invertIfNegative val="0"/>
          <c:cat>
            <c:strRef>
              <c:f>'05_28_2014_BD'!$B$1:$C$1</c:f>
              <c:strCache>
                <c:ptCount val="2"/>
                <c:pt idx="0">
                  <c:v>CPU</c:v>
                </c:pt>
                <c:pt idx="1">
                  <c:v>Coprocessor</c:v>
                </c:pt>
              </c:strCache>
            </c:strRef>
          </c:cat>
          <c:val>
            <c:numRef>
              <c:f>'05_28_2014_BD'!$B$7:$C$7</c:f>
              <c:numCache>
                <c:formatCode>General</c:formatCode>
                <c:ptCount val="2"/>
                <c:pt idx="0">
                  <c:v>2.2469897272727271</c:v>
                </c:pt>
                <c:pt idx="1">
                  <c:v>3.3244250000000002</c:v>
                </c:pt>
              </c:numCache>
            </c:numRef>
          </c:val>
        </c:ser>
        <c:ser>
          <c:idx val="6"/>
          <c:order val="6"/>
          <c:tx>
            <c:strRef>
              <c:f>'05_28_2014_BD'!$A$8</c:f>
              <c:strCache>
                <c:ptCount val="1"/>
                <c:pt idx="0">
                  <c:v>Data Transfer</c:v>
                </c:pt>
              </c:strCache>
            </c:strRef>
          </c:tx>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w="9525" cap="flat" cmpd="sng" algn="ctr">
              <a:solidFill>
                <a:schemeClr val="accent1">
                  <a:lumMod val="60000"/>
                  <a:shade val="95000"/>
                </a:schemeClr>
              </a:solidFill>
              <a:round/>
            </a:ln>
            <a:effectLst/>
          </c:spPr>
          <c:invertIfNegative val="0"/>
          <c:cat>
            <c:strRef>
              <c:f>'05_28_2014_BD'!$B$1:$C$1</c:f>
              <c:strCache>
                <c:ptCount val="2"/>
                <c:pt idx="0">
                  <c:v>CPU</c:v>
                </c:pt>
                <c:pt idx="1">
                  <c:v>Coprocessor</c:v>
                </c:pt>
              </c:strCache>
            </c:strRef>
          </c:cat>
          <c:val>
            <c:numRef>
              <c:f>'05_28_2014_BD'!$B$8:$C$8</c:f>
              <c:numCache>
                <c:formatCode>General</c:formatCode>
                <c:ptCount val="2"/>
                <c:pt idx="1">
                  <c:v>0.25822199999999901</c:v>
                </c:pt>
              </c:numCache>
            </c:numRef>
          </c:val>
        </c:ser>
        <c:ser>
          <c:idx val="7"/>
          <c:order val="7"/>
          <c:tx>
            <c:strRef>
              <c:f>'05_28_2014_BD'!$A$9</c:f>
              <c:strCache>
                <c:ptCount val="1"/>
                <c:pt idx="0">
                  <c:v>Bond</c:v>
                </c:pt>
              </c:strCache>
            </c:strRef>
          </c:tx>
          <c:spPr>
            <a:gradFill rotWithShape="1">
              <a:gsLst>
                <a:gs pos="0">
                  <a:schemeClr val="accent2">
                    <a:lumMod val="60000"/>
                    <a:lumMod val="110000"/>
                    <a:satMod val="105000"/>
                    <a:tint val="67000"/>
                  </a:schemeClr>
                </a:gs>
                <a:gs pos="50000">
                  <a:schemeClr val="accent2">
                    <a:lumMod val="60000"/>
                    <a:lumMod val="105000"/>
                    <a:satMod val="103000"/>
                    <a:tint val="73000"/>
                  </a:schemeClr>
                </a:gs>
                <a:gs pos="100000">
                  <a:schemeClr val="accent2">
                    <a:lumMod val="60000"/>
                    <a:lumMod val="105000"/>
                    <a:satMod val="109000"/>
                    <a:tint val="81000"/>
                  </a:schemeClr>
                </a:gs>
              </a:gsLst>
              <a:lin ang="5400000" scaled="0"/>
            </a:gradFill>
            <a:ln w="9525" cap="flat" cmpd="sng" algn="ctr">
              <a:solidFill>
                <a:schemeClr val="accent2">
                  <a:lumMod val="60000"/>
                  <a:shade val="95000"/>
                </a:schemeClr>
              </a:solidFill>
              <a:round/>
            </a:ln>
            <a:effectLst/>
          </c:spPr>
          <c:invertIfNegative val="0"/>
          <c:cat>
            <c:strRef>
              <c:f>'05_28_2014_BD'!$B$1:$C$1</c:f>
              <c:strCache>
                <c:ptCount val="2"/>
                <c:pt idx="0">
                  <c:v>CPU</c:v>
                </c:pt>
                <c:pt idx="1">
                  <c:v>Coprocessor</c:v>
                </c:pt>
              </c:strCache>
            </c:strRef>
          </c:cat>
          <c:val>
            <c:numRef>
              <c:f>'05_28_2014_BD'!$B$9:$C$9</c:f>
              <c:numCache>
                <c:formatCode>General</c:formatCode>
                <c:ptCount val="2"/>
                <c:pt idx="0">
                  <c:v>0.43537900000000002</c:v>
                </c:pt>
              </c:numCache>
            </c:numRef>
          </c:val>
        </c:ser>
        <c:ser>
          <c:idx val="8"/>
          <c:order val="8"/>
          <c:tx>
            <c:strRef>
              <c:f>'05_28_2014_BD'!$A$10</c:f>
              <c:strCache>
                <c:ptCount val="1"/>
                <c:pt idx="0">
                  <c:v>K-Space Mesh Stencil</c:v>
                </c:pt>
              </c:strCache>
            </c:strRef>
          </c:tx>
          <c:spPr>
            <a:gradFill rotWithShape="1">
              <a:gsLst>
                <a:gs pos="0">
                  <a:schemeClr val="accent3">
                    <a:lumMod val="60000"/>
                    <a:lumMod val="110000"/>
                    <a:satMod val="105000"/>
                    <a:tint val="67000"/>
                  </a:schemeClr>
                </a:gs>
                <a:gs pos="50000">
                  <a:schemeClr val="accent3">
                    <a:lumMod val="60000"/>
                    <a:lumMod val="105000"/>
                    <a:satMod val="103000"/>
                    <a:tint val="73000"/>
                  </a:schemeClr>
                </a:gs>
                <a:gs pos="100000">
                  <a:schemeClr val="accent3">
                    <a:lumMod val="60000"/>
                    <a:lumMod val="105000"/>
                    <a:satMod val="109000"/>
                    <a:tint val="81000"/>
                  </a:schemeClr>
                </a:gs>
              </a:gsLst>
              <a:lin ang="5400000" scaled="0"/>
            </a:gradFill>
            <a:ln w="9525" cap="flat" cmpd="sng" algn="ctr">
              <a:solidFill>
                <a:schemeClr val="accent3">
                  <a:lumMod val="60000"/>
                  <a:shade val="95000"/>
                </a:schemeClr>
              </a:solidFill>
              <a:round/>
            </a:ln>
            <a:effectLst/>
          </c:spPr>
          <c:invertIfNegative val="0"/>
          <c:cat>
            <c:strRef>
              <c:f>'05_28_2014_BD'!$B$1:$C$1</c:f>
              <c:strCache>
                <c:ptCount val="2"/>
                <c:pt idx="0">
                  <c:v>CPU</c:v>
                </c:pt>
                <c:pt idx="1">
                  <c:v>Coprocessor</c:v>
                </c:pt>
              </c:strCache>
            </c:strRef>
          </c:cat>
          <c:val>
            <c:numRef>
              <c:f>'05_28_2014_BD'!$B$10:$C$10</c:f>
              <c:numCache>
                <c:formatCode>General</c:formatCode>
                <c:ptCount val="2"/>
                <c:pt idx="0">
                  <c:v>1.0408070999999999</c:v>
                </c:pt>
              </c:numCache>
            </c:numRef>
          </c:val>
        </c:ser>
        <c:ser>
          <c:idx val="9"/>
          <c:order val="9"/>
          <c:tx>
            <c:strRef>
              <c:f>'05_28_2014_BD'!$A$11</c:f>
              <c:strCache>
                <c:ptCount val="1"/>
                <c:pt idx="0">
                  <c:v>K-Space FFT</c:v>
                </c:pt>
              </c:strCache>
            </c:strRef>
          </c:tx>
          <c:spPr>
            <a:gradFill rotWithShape="1">
              <a:gsLst>
                <a:gs pos="0">
                  <a:schemeClr val="accent4">
                    <a:lumMod val="60000"/>
                    <a:lumMod val="110000"/>
                    <a:satMod val="105000"/>
                    <a:tint val="67000"/>
                  </a:schemeClr>
                </a:gs>
                <a:gs pos="50000">
                  <a:schemeClr val="accent4">
                    <a:lumMod val="60000"/>
                    <a:lumMod val="105000"/>
                    <a:satMod val="103000"/>
                    <a:tint val="73000"/>
                  </a:schemeClr>
                </a:gs>
                <a:gs pos="100000">
                  <a:schemeClr val="accent4">
                    <a:lumMod val="60000"/>
                    <a:lumMod val="105000"/>
                    <a:satMod val="109000"/>
                    <a:tint val="81000"/>
                  </a:schemeClr>
                </a:gs>
              </a:gsLst>
              <a:lin ang="5400000" scaled="0"/>
            </a:gradFill>
            <a:ln w="9525" cap="flat" cmpd="sng" algn="ctr">
              <a:solidFill>
                <a:schemeClr val="accent4">
                  <a:lumMod val="60000"/>
                  <a:shade val="95000"/>
                </a:schemeClr>
              </a:solidFill>
              <a:round/>
            </a:ln>
            <a:effectLst/>
          </c:spPr>
          <c:invertIfNegative val="0"/>
          <c:cat>
            <c:strRef>
              <c:f>'05_28_2014_BD'!$B$1:$C$1</c:f>
              <c:strCache>
                <c:ptCount val="2"/>
                <c:pt idx="0">
                  <c:v>CPU</c:v>
                </c:pt>
                <c:pt idx="1">
                  <c:v>Coprocessor</c:v>
                </c:pt>
              </c:strCache>
            </c:strRef>
          </c:cat>
          <c:val>
            <c:numRef>
              <c:f>'05_28_2014_BD'!$B$11:$C$11</c:f>
              <c:numCache>
                <c:formatCode>General</c:formatCode>
                <c:ptCount val="2"/>
                <c:pt idx="0">
                  <c:v>9.9702899999999997E-2</c:v>
                </c:pt>
              </c:numCache>
            </c:numRef>
          </c:val>
        </c:ser>
        <c:ser>
          <c:idx val="10"/>
          <c:order val="10"/>
          <c:tx>
            <c:strRef>
              <c:f>'05_28_2014_BD'!$A$12</c:f>
              <c:strCache>
                <c:ptCount val="1"/>
                <c:pt idx="0">
                  <c:v>Idle</c:v>
                </c:pt>
              </c:strCache>
            </c:strRef>
          </c:tx>
          <c:spPr>
            <a:pattFill prst="pct20">
              <a:fgClr>
                <a:schemeClr val="accent1"/>
              </a:fgClr>
              <a:bgClr>
                <a:schemeClr val="bg1"/>
              </a:bgClr>
            </a:pattFill>
            <a:ln w="9525" cap="flat" cmpd="sng" algn="ctr">
              <a:solidFill>
                <a:schemeClr val="accent5">
                  <a:lumMod val="60000"/>
                  <a:shade val="95000"/>
                </a:schemeClr>
              </a:solidFill>
              <a:round/>
            </a:ln>
            <a:effectLst/>
          </c:spPr>
          <c:invertIfNegative val="0"/>
          <c:cat>
            <c:strRef>
              <c:f>'05_28_2014_BD'!$B$1:$C$1</c:f>
              <c:strCache>
                <c:ptCount val="2"/>
                <c:pt idx="0">
                  <c:v>CPU</c:v>
                </c:pt>
                <c:pt idx="1">
                  <c:v>Coprocessor</c:v>
                </c:pt>
              </c:strCache>
            </c:strRef>
          </c:cat>
          <c:val>
            <c:numRef>
              <c:f>'05_28_2014_BD'!$B$12:$C$12</c:f>
              <c:numCache>
                <c:formatCode>General</c:formatCode>
                <c:ptCount val="2"/>
                <c:pt idx="0">
                  <c:v>0.39308199999999999</c:v>
                </c:pt>
              </c:numCache>
            </c:numRef>
          </c:val>
        </c:ser>
        <c:ser>
          <c:idx val="11"/>
          <c:order val="11"/>
          <c:tx>
            <c:strRef>
              <c:f>'05_28_2014_BD'!$A$13</c:f>
              <c:strCache>
                <c:ptCount val="1"/>
                <c:pt idx="0">
                  <c:v>Imbalance</c:v>
                </c:pt>
              </c:strCache>
            </c:strRef>
          </c:tx>
          <c:spPr>
            <a:gradFill rotWithShape="1">
              <a:gsLst>
                <a:gs pos="0">
                  <a:schemeClr val="accent6">
                    <a:lumMod val="60000"/>
                    <a:lumMod val="110000"/>
                    <a:satMod val="105000"/>
                    <a:tint val="67000"/>
                  </a:schemeClr>
                </a:gs>
                <a:gs pos="50000">
                  <a:schemeClr val="accent6">
                    <a:lumMod val="60000"/>
                    <a:lumMod val="105000"/>
                    <a:satMod val="103000"/>
                    <a:tint val="73000"/>
                  </a:schemeClr>
                </a:gs>
                <a:gs pos="100000">
                  <a:schemeClr val="accent6">
                    <a:lumMod val="60000"/>
                    <a:lumMod val="105000"/>
                    <a:satMod val="109000"/>
                    <a:tint val="81000"/>
                  </a:schemeClr>
                </a:gs>
              </a:gsLst>
              <a:lin ang="5400000" scaled="0"/>
            </a:gradFill>
            <a:ln w="9525" cap="flat" cmpd="sng" algn="ctr">
              <a:solidFill>
                <a:schemeClr val="accent6">
                  <a:lumMod val="60000"/>
                  <a:shade val="95000"/>
                </a:schemeClr>
              </a:solidFill>
              <a:round/>
            </a:ln>
            <a:effectLst/>
          </c:spPr>
          <c:invertIfNegative val="0"/>
          <c:cat>
            <c:strRef>
              <c:f>'05_28_2014_BD'!$B$1:$C$1</c:f>
              <c:strCache>
                <c:ptCount val="2"/>
                <c:pt idx="0">
                  <c:v>CPU</c:v>
                </c:pt>
                <c:pt idx="1">
                  <c:v>Coprocessor</c:v>
                </c:pt>
              </c:strCache>
            </c:strRef>
          </c:cat>
          <c:val>
            <c:numRef>
              <c:f>'05_28_2014_BD'!$B$13:$C$13</c:f>
              <c:numCache>
                <c:formatCode>General</c:formatCode>
                <c:ptCount val="2"/>
                <c:pt idx="0">
                  <c:v>9.4001000000000001E-2</c:v>
                </c:pt>
                <c:pt idx="1">
                  <c:v>9.4001000000000001E-2</c:v>
                </c:pt>
              </c:numCache>
            </c:numRef>
          </c:val>
        </c:ser>
        <c:ser>
          <c:idx val="12"/>
          <c:order val="12"/>
          <c:tx>
            <c:strRef>
              <c:f>'05_28_2014_BD'!$A$14</c:f>
              <c:strCache>
                <c:ptCount val="1"/>
                <c:pt idx="0">
                  <c:v>MPI</c:v>
                </c:pt>
              </c:strCache>
            </c:strRef>
          </c:tx>
          <c:spPr>
            <a:gradFill rotWithShape="1">
              <a:gsLst>
                <a:gs pos="0">
                  <a:schemeClr val="accent1">
                    <a:lumMod val="80000"/>
                    <a:lumOff val="20000"/>
                    <a:lumMod val="110000"/>
                    <a:satMod val="105000"/>
                    <a:tint val="67000"/>
                  </a:schemeClr>
                </a:gs>
                <a:gs pos="50000">
                  <a:schemeClr val="accent1">
                    <a:lumMod val="80000"/>
                    <a:lumOff val="20000"/>
                    <a:lumMod val="105000"/>
                    <a:satMod val="103000"/>
                    <a:tint val="73000"/>
                  </a:schemeClr>
                </a:gs>
                <a:gs pos="100000">
                  <a:schemeClr val="accent1">
                    <a:lumMod val="80000"/>
                    <a:lumOff val="20000"/>
                    <a:lumMod val="105000"/>
                    <a:satMod val="109000"/>
                    <a:tint val="81000"/>
                  </a:schemeClr>
                </a:gs>
              </a:gsLst>
              <a:lin ang="5400000" scaled="0"/>
            </a:gradFill>
            <a:ln w="9525" cap="flat" cmpd="sng" algn="ctr">
              <a:solidFill>
                <a:schemeClr val="accent1">
                  <a:lumMod val="80000"/>
                  <a:lumOff val="20000"/>
                  <a:shade val="95000"/>
                </a:schemeClr>
              </a:solidFill>
              <a:round/>
            </a:ln>
            <a:effectLst/>
          </c:spPr>
          <c:invertIfNegative val="0"/>
          <c:cat>
            <c:strRef>
              <c:f>'05_28_2014_BD'!$B$1:$C$1</c:f>
              <c:strCache>
                <c:ptCount val="2"/>
                <c:pt idx="0">
                  <c:v>CPU</c:v>
                </c:pt>
                <c:pt idx="1">
                  <c:v>Coprocessor</c:v>
                </c:pt>
              </c:strCache>
            </c:strRef>
          </c:cat>
          <c:val>
            <c:numRef>
              <c:f>'05_28_2014_BD'!$B$14:$C$14</c:f>
              <c:numCache>
                <c:formatCode>General</c:formatCode>
                <c:ptCount val="2"/>
                <c:pt idx="0">
                  <c:v>0.17288700000000001</c:v>
                </c:pt>
              </c:numCache>
            </c:numRef>
          </c:val>
        </c:ser>
        <c:ser>
          <c:idx val="13"/>
          <c:order val="13"/>
          <c:tx>
            <c:strRef>
              <c:f>'05_28_2014_BD'!$A$15</c:f>
              <c:strCache>
                <c:ptCount val="1"/>
                <c:pt idx="0">
                  <c:v>Other</c:v>
                </c:pt>
              </c:strCache>
            </c:strRef>
          </c:tx>
          <c:spPr>
            <a:gradFill rotWithShape="1">
              <a:gsLst>
                <a:gs pos="0">
                  <a:schemeClr val="accent2">
                    <a:lumMod val="80000"/>
                    <a:lumOff val="20000"/>
                    <a:lumMod val="110000"/>
                    <a:satMod val="105000"/>
                    <a:tint val="67000"/>
                  </a:schemeClr>
                </a:gs>
                <a:gs pos="50000">
                  <a:schemeClr val="accent2">
                    <a:lumMod val="80000"/>
                    <a:lumOff val="20000"/>
                    <a:lumMod val="105000"/>
                    <a:satMod val="103000"/>
                    <a:tint val="73000"/>
                  </a:schemeClr>
                </a:gs>
                <a:gs pos="100000">
                  <a:schemeClr val="accent2">
                    <a:lumMod val="80000"/>
                    <a:lumOff val="20000"/>
                    <a:lumMod val="105000"/>
                    <a:satMod val="109000"/>
                    <a:tint val="81000"/>
                  </a:schemeClr>
                </a:gs>
              </a:gsLst>
              <a:lin ang="5400000" scaled="0"/>
            </a:gradFill>
            <a:ln w="9525" cap="flat" cmpd="sng" algn="ctr">
              <a:solidFill>
                <a:schemeClr val="accent2">
                  <a:lumMod val="80000"/>
                  <a:lumOff val="20000"/>
                  <a:shade val="95000"/>
                </a:schemeClr>
              </a:solidFill>
              <a:round/>
            </a:ln>
            <a:effectLst/>
          </c:spPr>
          <c:invertIfNegative val="0"/>
          <c:cat>
            <c:strRef>
              <c:f>'05_28_2014_BD'!$B$1:$C$1</c:f>
              <c:strCache>
                <c:ptCount val="2"/>
                <c:pt idx="0">
                  <c:v>CPU</c:v>
                </c:pt>
                <c:pt idx="1">
                  <c:v>Coprocessor</c:v>
                </c:pt>
              </c:strCache>
            </c:strRef>
          </c:cat>
          <c:val>
            <c:numRef>
              <c:f>'05_28_2014_BD'!$B$15:$C$15</c:f>
              <c:numCache>
                <c:formatCode>General</c:formatCode>
                <c:ptCount val="2"/>
                <c:pt idx="0">
                  <c:v>0.61619100000000004</c:v>
                </c:pt>
              </c:numCache>
            </c:numRef>
          </c:val>
        </c:ser>
        <c:ser>
          <c:idx val="14"/>
          <c:order val="14"/>
          <c:tx>
            <c:strRef>
              <c:f>'05_28_2014_BD'!$A$16</c:f>
              <c:strCache>
                <c:ptCount val="1"/>
                <c:pt idx="0">
                  <c:v>Idle</c:v>
                </c:pt>
              </c:strCache>
            </c:strRef>
          </c:tx>
          <c:spPr>
            <a:pattFill prst="pct20">
              <a:fgClr>
                <a:schemeClr val="accent1"/>
              </a:fgClr>
              <a:bgClr>
                <a:schemeClr val="bg1"/>
              </a:bgClr>
            </a:pattFill>
            <a:ln w="9525" cap="flat" cmpd="sng" algn="ctr">
              <a:solidFill>
                <a:schemeClr val="accent3">
                  <a:lumMod val="80000"/>
                  <a:lumOff val="20000"/>
                  <a:shade val="95000"/>
                </a:schemeClr>
              </a:solidFill>
              <a:round/>
            </a:ln>
            <a:effectLst/>
          </c:spPr>
          <c:invertIfNegative val="0"/>
          <c:cat>
            <c:strRef>
              <c:f>'05_28_2014_BD'!$B$1:$C$1</c:f>
              <c:strCache>
                <c:ptCount val="2"/>
                <c:pt idx="0">
                  <c:v>CPU</c:v>
                </c:pt>
                <c:pt idx="1">
                  <c:v>Coprocessor</c:v>
                </c:pt>
              </c:strCache>
            </c:strRef>
          </c:cat>
          <c:val>
            <c:numRef>
              <c:f>'05_28_2014_BD'!$B$16:$C$16</c:f>
              <c:numCache>
                <c:formatCode>General</c:formatCode>
                <c:ptCount val="2"/>
                <c:pt idx="1">
                  <c:v>0.78907800000000006</c:v>
                </c:pt>
              </c:numCache>
            </c:numRef>
          </c:val>
        </c:ser>
        <c:dLbls>
          <c:showLegendKey val="0"/>
          <c:showVal val="0"/>
          <c:showCatName val="0"/>
          <c:showSerName val="0"/>
          <c:showPercent val="0"/>
          <c:showBubbleSize val="0"/>
        </c:dLbls>
        <c:gapWidth val="150"/>
        <c:overlap val="100"/>
        <c:axId val="453847752"/>
        <c:axId val="453846968"/>
      </c:barChart>
      <c:catAx>
        <c:axId val="453847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453846968"/>
        <c:crosses val="autoZero"/>
        <c:auto val="1"/>
        <c:lblAlgn val="ctr"/>
        <c:lblOffset val="100"/>
        <c:noMultiLvlLbl val="0"/>
      </c:catAx>
      <c:valAx>
        <c:axId val="453846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453847752"/>
        <c:crosses val="autoZero"/>
        <c:crossBetween val="between"/>
      </c:valAx>
      <c:spPr>
        <a:noFill/>
        <a:ln>
          <a:noFill/>
        </a:ln>
        <a:effectLst/>
      </c:spPr>
    </c:plotArea>
    <c:legend>
      <c:legendPos val="b"/>
      <c:layout>
        <c:manualLayout>
          <c:xMode val="edge"/>
          <c:yMode val="edge"/>
          <c:x val="0.59412341734305296"/>
          <c:y val="7.2915485564304466E-2"/>
          <c:w val="0.38858697238582934"/>
          <c:h val="0.8070845144356955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9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60" b="0" i="0" u="none" strike="noStrike" kern="1200" spc="0" baseline="0">
                <a:solidFill>
                  <a:srgbClr val="002060"/>
                </a:solidFill>
                <a:latin typeface="+mn-lt"/>
                <a:ea typeface="+mn-ea"/>
                <a:cs typeface="+mn-cs"/>
              </a:defRPr>
            </a:pPr>
            <a:r>
              <a:rPr lang="en-US"/>
              <a:t>Speedup (Mixed Precision)</a:t>
            </a:r>
          </a:p>
          <a:p>
            <a:pPr>
              <a:defRPr/>
            </a:pPr>
            <a:r>
              <a:rPr lang="en-US"/>
              <a:t>(Higher is Better)</a:t>
            </a:r>
          </a:p>
        </c:rich>
      </c:tx>
      <c:layout>
        <c:manualLayout>
          <c:xMode val="edge"/>
          <c:yMode val="edge"/>
          <c:x val="0.34984529561127253"/>
          <c:y val="2.5611349091094845E-2"/>
        </c:manualLayout>
      </c:layout>
      <c:overlay val="0"/>
      <c:spPr>
        <a:noFill/>
        <a:ln>
          <a:noFill/>
        </a:ln>
        <a:effectLst/>
      </c:spPr>
      <c:txPr>
        <a:bodyPr rot="0" spcFirstLastPara="1" vertOverflow="ellipsis" vert="horz" wrap="square" anchor="ctr" anchorCtr="1"/>
        <a:lstStyle/>
        <a:p>
          <a:pPr>
            <a:defRPr sz="960" b="0" i="0" u="none" strike="noStrike" kern="1200" spc="0" baseline="0">
              <a:solidFill>
                <a:srgbClr val="002060"/>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2S Intel® Xeon® processor E5-2697v2 (LAMMPS Baseline)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c:v>
                </c:pt>
                <c:pt idx="1">
                  <c:v>32 Nodes</c:v>
                </c:pt>
              </c:strCache>
            </c:strRef>
          </c:cat>
          <c:val>
            <c:numRef>
              <c:f>Sheet1!$B$2:$B$3</c:f>
              <c:numCache>
                <c:formatCode>General</c:formatCode>
                <c:ptCount val="2"/>
                <c:pt idx="0">
                  <c:v>1</c:v>
                </c:pt>
                <c:pt idx="1">
                  <c:v>1</c:v>
                </c:pt>
              </c:numCache>
            </c:numRef>
          </c:val>
        </c:ser>
        <c:ser>
          <c:idx val="1"/>
          <c:order val="1"/>
          <c:tx>
            <c:strRef>
              <c:f>Sheet1!$C$1</c:f>
              <c:strCache>
                <c:ptCount val="1"/>
                <c:pt idx="0">
                  <c:v>2S Intel® Xeon® processor E5-2697v2 (LAMMPS IA Package)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c:v>
                </c:pt>
                <c:pt idx="1">
                  <c:v>32 Nodes</c:v>
                </c:pt>
              </c:strCache>
            </c:strRef>
          </c:cat>
          <c:val>
            <c:numRef>
              <c:f>Sheet1!$C$2:$C$3</c:f>
              <c:numCache>
                <c:formatCode>General</c:formatCode>
                <c:ptCount val="2"/>
                <c:pt idx="0">
                  <c:v>1.2</c:v>
                </c:pt>
                <c:pt idx="1">
                  <c:v>1.17</c:v>
                </c:pt>
              </c:numCache>
            </c:numRef>
          </c:val>
        </c:ser>
        <c:ser>
          <c:idx val="2"/>
          <c:order val="2"/>
          <c:tx>
            <c:strRef>
              <c:f>Sheet1!$D$1</c:f>
              <c:strCache>
                <c:ptCount val="1"/>
                <c:pt idx="0">
                  <c:v>2S E5-2697v2 + Intel® Xeon Phi™ coprocessor 7120A Turbo Off  
(LAMMPS IA Package)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c:v>
                </c:pt>
                <c:pt idx="1">
                  <c:v>32 Nodes</c:v>
                </c:pt>
              </c:strCache>
            </c:strRef>
          </c:cat>
          <c:val>
            <c:numRef>
              <c:f>Sheet1!$D$2:$D$3</c:f>
              <c:numCache>
                <c:formatCode>General</c:formatCode>
                <c:ptCount val="2"/>
                <c:pt idx="0">
                  <c:v>1.78</c:v>
                </c:pt>
                <c:pt idx="1">
                  <c:v>1.75</c:v>
                </c:pt>
              </c:numCache>
            </c:numRef>
          </c:val>
        </c:ser>
        <c:dLbls>
          <c:showLegendKey val="0"/>
          <c:showVal val="0"/>
          <c:showCatName val="0"/>
          <c:showSerName val="0"/>
          <c:showPercent val="0"/>
          <c:showBubbleSize val="0"/>
        </c:dLbls>
        <c:gapWidth val="219"/>
        <c:overlap val="-27"/>
        <c:axId val="345705840"/>
        <c:axId val="345706232"/>
      </c:barChart>
      <c:catAx>
        <c:axId val="34570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crossAx val="345706232"/>
        <c:crosses val="autoZero"/>
        <c:auto val="1"/>
        <c:lblAlgn val="ctr"/>
        <c:lblOffset val="100"/>
        <c:noMultiLvlLbl val="0"/>
      </c:catAx>
      <c:valAx>
        <c:axId val="345706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crossAx val="345705840"/>
        <c:crosses val="autoZero"/>
        <c:crossBetween val="between"/>
      </c:valAx>
      <c:spPr>
        <a:noFill/>
        <a:ln>
          <a:noFill/>
        </a:ln>
        <a:effectLst/>
      </c:spPr>
    </c:plotArea>
    <c:legend>
      <c:legendPos val="b"/>
      <c:layout>
        <c:manualLayout>
          <c:xMode val="edge"/>
          <c:yMode val="edge"/>
          <c:x val="4.2527654573519105E-2"/>
          <c:y val="0.75384414178586445"/>
          <c:w val="0.9160390530375061"/>
          <c:h val="0.23745933123140101"/>
        </c:manualLayout>
      </c:layout>
      <c:overlay val="0"/>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legend>
    <c:plotVisOnly val="1"/>
    <c:dispBlanksAs val="gap"/>
    <c:showDLblsOverMax val="0"/>
  </c:chart>
  <c:spPr>
    <a:noFill/>
    <a:ln>
      <a:noFill/>
    </a:ln>
    <a:effectLst/>
  </c:spPr>
  <c:txPr>
    <a:bodyPr/>
    <a:lstStyle/>
    <a:p>
      <a:pPr>
        <a:defRPr sz="800">
          <a:solidFill>
            <a:srgbClr val="00206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60" b="0" i="0" u="none" strike="noStrike" kern="1200" spc="0" baseline="0">
                <a:solidFill>
                  <a:srgbClr val="002060"/>
                </a:solidFill>
                <a:latin typeface="+mn-lt"/>
                <a:ea typeface="+mn-ea"/>
                <a:cs typeface="+mn-cs"/>
              </a:defRPr>
            </a:pPr>
            <a:r>
              <a:rPr lang="en-US"/>
              <a:t>Speedup (Mixed Precision)</a:t>
            </a:r>
          </a:p>
          <a:p>
            <a:pPr>
              <a:defRPr/>
            </a:pPr>
            <a:r>
              <a:rPr lang="en-US"/>
              <a:t>(Higher is Better)</a:t>
            </a:r>
          </a:p>
        </c:rich>
      </c:tx>
      <c:layout>
        <c:manualLayout>
          <c:xMode val="edge"/>
          <c:yMode val="edge"/>
          <c:x val="0.34064415878423543"/>
          <c:y val="3.7296277674241575E-2"/>
        </c:manualLayout>
      </c:layout>
      <c:overlay val="0"/>
      <c:spPr>
        <a:noFill/>
        <a:ln>
          <a:noFill/>
        </a:ln>
        <a:effectLst/>
      </c:spPr>
      <c:txPr>
        <a:bodyPr rot="0" spcFirstLastPara="1" vertOverflow="ellipsis" vert="horz" wrap="square" anchor="ctr" anchorCtr="1"/>
        <a:lstStyle/>
        <a:p>
          <a:pPr>
            <a:defRPr sz="960" b="0" i="0" u="none" strike="noStrike" kern="1200" spc="0" baseline="0">
              <a:solidFill>
                <a:srgbClr val="002060"/>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2S Intel® Xeon® processor E5-2697v2 (LAMMPS Baseline)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 (524K Atoms)</c:v>
                </c:pt>
                <c:pt idx="1">
                  <c:v>32 Nodes (16.8M Atoms)</c:v>
                </c:pt>
              </c:strCache>
            </c:strRef>
          </c:cat>
          <c:val>
            <c:numRef>
              <c:f>Sheet1!$B$2:$B$3</c:f>
              <c:numCache>
                <c:formatCode>General</c:formatCode>
                <c:ptCount val="2"/>
                <c:pt idx="0">
                  <c:v>1</c:v>
                </c:pt>
                <c:pt idx="1">
                  <c:v>1</c:v>
                </c:pt>
              </c:numCache>
            </c:numRef>
          </c:val>
        </c:ser>
        <c:ser>
          <c:idx val="1"/>
          <c:order val="1"/>
          <c:tx>
            <c:strRef>
              <c:f>Sheet1!$C$1</c:f>
              <c:strCache>
                <c:ptCount val="1"/>
                <c:pt idx="0">
                  <c:v>2S Intel® Xeon® processor E5-2697v2 (LAMMPS IA Package)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 (524K Atoms)</c:v>
                </c:pt>
                <c:pt idx="1">
                  <c:v>32 Nodes (16.8M Atoms)</c:v>
                </c:pt>
              </c:strCache>
            </c:strRef>
          </c:cat>
          <c:val>
            <c:numRef>
              <c:f>Sheet1!$C$2:$C$3</c:f>
              <c:numCache>
                <c:formatCode>General</c:formatCode>
                <c:ptCount val="2"/>
                <c:pt idx="0">
                  <c:v>3.43</c:v>
                </c:pt>
                <c:pt idx="1">
                  <c:v>3.06</c:v>
                </c:pt>
              </c:numCache>
            </c:numRef>
          </c:val>
        </c:ser>
        <c:ser>
          <c:idx val="2"/>
          <c:order val="2"/>
          <c:tx>
            <c:strRef>
              <c:f>Sheet1!$D$1</c:f>
              <c:strCache>
                <c:ptCount val="1"/>
                <c:pt idx="0">
                  <c:v>2S E5-2697v2 + Intel® Xeon Phi™ coprocessor 7120A Turbo Off  
(LAMMPS IA Package)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Node (524K Atoms)</c:v>
                </c:pt>
                <c:pt idx="1">
                  <c:v>32 Nodes (16.8M Atoms)</c:v>
                </c:pt>
              </c:strCache>
            </c:strRef>
          </c:cat>
          <c:val>
            <c:numRef>
              <c:f>Sheet1!$D$2:$D$3</c:f>
              <c:numCache>
                <c:formatCode>General</c:formatCode>
                <c:ptCount val="2"/>
                <c:pt idx="0">
                  <c:v>5.07</c:v>
                </c:pt>
                <c:pt idx="1">
                  <c:v>4.84</c:v>
                </c:pt>
              </c:numCache>
            </c:numRef>
          </c:val>
        </c:ser>
        <c:dLbls>
          <c:showLegendKey val="0"/>
          <c:showVal val="0"/>
          <c:showCatName val="0"/>
          <c:showSerName val="0"/>
          <c:showPercent val="0"/>
          <c:showBubbleSize val="0"/>
        </c:dLbls>
        <c:gapWidth val="219"/>
        <c:overlap val="-27"/>
        <c:axId val="345707016"/>
        <c:axId val="339420192"/>
      </c:barChart>
      <c:catAx>
        <c:axId val="345707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crossAx val="339420192"/>
        <c:crosses val="autoZero"/>
        <c:auto val="1"/>
        <c:lblAlgn val="ctr"/>
        <c:lblOffset val="100"/>
        <c:noMultiLvlLbl val="0"/>
      </c:catAx>
      <c:valAx>
        <c:axId val="339420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crossAx val="345707016"/>
        <c:crosses val="autoZero"/>
        <c:crossBetween val="between"/>
      </c:valAx>
      <c:spPr>
        <a:noFill/>
        <a:ln>
          <a:noFill/>
        </a:ln>
        <a:effectLst/>
      </c:spPr>
    </c:plotArea>
    <c:legend>
      <c:legendPos val="b"/>
      <c:layout>
        <c:manualLayout>
          <c:xMode val="edge"/>
          <c:yMode val="edge"/>
          <c:x val="5.9933289819245228E-2"/>
          <c:y val="0.79217389029844898"/>
          <c:w val="0.90951193982035872"/>
          <c:h val="0.19912958271881662"/>
        </c:manualLayout>
      </c:layout>
      <c:overlay val="0"/>
      <c:spPr>
        <a:noFill/>
        <a:ln>
          <a:noFill/>
        </a:ln>
        <a:effectLst/>
      </c:spPr>
      <c:txPr>
        <a:bodyPr rot="0" spcFirstLastPara="1" vertOverflow="ellipsis" vert="horz" wrap="square" anchor="ctr" anchorCtr="1"/>
        <a:lstStyle/>
        <a:p>
          <a:pPr>
            <a:defRPr sz="800" b="0" i="0" u="none" strike="noStrike" kern="1200" baseline="0">
              <a:solidFill>
                <a:srgbClr val="002060"/>
              </a:solidFill>
              <a:latin typeface="+mn-lt"/>
              <a:ea typeface="+mn-ea"/>
              <a:cs typeface="+mn-cs"/>
            </a:defRPr>
          </a:pPr>
          <a:endParaRPr lang="en-US"/>
        </a:p>
      </c:txPr>
    </c:legend>
    <c:plotVisOnly val="1"/>
    <c:dispBlanksAs val="gap"/>
    <c:showDLblsOverMax val="0"/>
  </c:chart>
  <c:spPr>
    <a:noFill/>
    <a:ln>
      <a:noFill/>
    </a:ln>
    <a:effectLst/>
  </c:spPr>
  <c:txPr>
    <a:bodyPr/>
    <a:lstStyle/>
    <a:p>
      <a:pPr>
        <a:defRPr sz="800">
          <a:solidFill>
            <a:srgbClr val="002060"/>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Amber : Cellulose NPT</a:t>
            </a:r>
            <a:endParaRPr lang="en-US">
              <a:effectLst/>
            </a:endParaRPr>
          </a:p>
        </c:rich>
      </c:tx>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performance_tracker!$D$40:$F$40</c:f>
              <c:strCache>
                <c:ptCount val="3"/>
                <c:pt idx="0">
                  <c:v>Baseline IVB E5 2697 v2</c:v>
                </c:pt>
                <c:pt idx="1">
                  <c:v>Optimized IVB E5 2697 v2</c:v>
                </c:pt>
                <c:pt idx="2">
                  <c:v>Optimized IVB E5 2697v2+ 1 7120 Xeon Phi</c:v>
                </c:pt>
              </c:strCache>
            </c:strRef>
          </c:cat>
          <c:val>
            <c:numRef>
              <c:f>performance_tracker!$D$41:$F$41</c:f>
              <c:numCache>
                <c:formatCode>0.00</c:formatCode>
                <c:ptCount val="3"/>
                <c:pt idx="0">
                  <c:v>1</c:v>
                </c:pt>
                <c:pt idx="1">
                  <c:v>1.6888888888888889</c:v>
                </c:pt>
                <c:pt idx="2">
                  <c:v>1.9888888888888889</c:v>
                </c:pt>
              </c:numCache>
            </c:numRef>
          </c:val>
        </c:ser>
        <c:dLbls>
          <c:showLegendKey val="0"/>
          <c:showVal val="0"/>
          <c:showCatName val="0"/>
          <c:showSerName val="0"/>
          <c:showPercent val="0"/>
          <c:showBubbleSize val="0"/>
        </c:dLbls>
        <c:gapWidth val="150"/>
        <c:axId val="413018016"/>
        <c:axId val="413018408"/>
      </c:barChart>
      <c:catAx>
        <c:axId val="413018016"/>
        <c:scaling>
          <c:orientation val="minMax"/>
        </c:scaling>
        <c:delete val="0"/>
        <c:axPos val="b"/>
        <c:numFmt formatCode="General" sourceLinked="0"/>
        <c:majorTickMark val="none"/>
        <c:minorTickMark val="none"/>
        <c:tickLblPos val="nextTo"/>
        <c:crossAx val="413018408"/>
        <c:crosses val="autoZero"/>
        <c:auto val="1"/>
        <c:lblAlgn val="ctr"/>
        <c:lblOffset val="100"/>
        <c:noMultiLvlLbl val="0"/>
      </c:catAx>
      <c:valAx>
        <c:axId val="413018408"/>
        <c:scaling>
          <c:orientation val="minMax"/>
        </c:scaling>
        <c:delete val="0"/>
        <c:axPos val="l"/>
        <c:majorGridlines/>
        <c:title>
          <c:tx>
            <c:rich>
              <a:bodyPr/>
              <a:lstStyle/>
              <a:p>
                <a:pPr>
                  <a:defRPr/>
                </a:pPr>
                <a:r>
                  <a:rPr lang="en-US" sz="1050" b="1" i="0" baseline="0">
                    <a:effectLst/>
                  </a:rPr>
                  <a:t>Performance, ns/day</a:t>
                </a:r>
                <a:endParaRPr lang="en-US" sz="1050">
                  <a:effectLst/>
                </a:endParaRPr>
              </a:p>
            </c:rich>
          </c:tx>
          <c:overlay val="0"/>
        </c:title>
        <c:numFmt formatCode="0.00" sourceLinked="1"/>
        <c:majorTickMark val="none"/>
        <c:minorTickMark val="none"/>
        <c:tickLblPos val="nextTo"/>
        <c:crossAx val="413018016"/>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01">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558BC9-5F01-45A0-A33D-C25E81E32285}" type="datetimeFigureOut">
              <a:rPr lang="en-US" smtClean="0"/>
              <a:t>8/22/2014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DB49D9-9A1F-4783-8EE6-DCDC4D992220}" type="slidenum">
              <a:rPr lang="en-US" smtClean="0"/>
              <a:t>‹#›</a:t>
            </a:fld>
            <a:endParaRPr lang="en-US"/>
          </a:p>
        </p:txBody>
      </p:sp>
    </p:spTree>
    <p:extLst>
      <p:ext uri="{BB962C8B-B14F-4D97-AF65-F5344CB8AC3E}">
        <p14:creationId xmlns:p14="http://schemas.microsoft.com/office/powerpoint/2010/main" val="303589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30D8A5-A16A-4414-9DDD-888D2D98933D}" type="slidenum">
              <a:rPr lang="en-US"/>
              <a:pPr/>
              <a:t>2</a:t>
            </a:fld>
            <a:endParaRPr lang="en-US" dirty="0"/>
          </a:p>
        </p:txBody>
      </p:sp>
      <p:sp>
        <p:nvSpPr>
          <p:cNvPr id="1076226" name="Rectangle 2"/>
          <p:cNvSpPr>
            <a:spLocks noGrp="1" noRot="1" noChangeAspect="1" noChangeArrowheads="1" noTextEdit="1"/>
          </p:cNvSpPr>
          <p:nvPr>
            <p:ph type="sldImg"/>
          </p:nvPr>
        </p:nvSpPr>
        <p:spPr>
          <a:xfrm>
            <a:off x="385763" y="688975"/>
            <a:ext cx="6084887" cy="3424238"/>
          </a:xfrm>
          <a:ln/>
        </p:spPr>
      </p:sp>
      <p:sp>
        <p:nvSpPr>
          <p:cNvPr id="1076227" name="Rectangle 3"/>
          <p:cNvSpPr>
            <a:spLocks noGrp="1" noChangeArrowheads="1"/>
          </p:cNvSpPr>
          <p:nvPr>
            <p:ph type="body" idx="1"/>
          </p:nvPr>
        </p:nvSpPr>
        <p:spPr>
          <a:xfrm>
            <a:off x="914713" y="4342539"/>
            <a:ext cx="5028579" cy="4114643"/>
          </a:xfrm>
        </p:spPr>
        <p:txBody>
          <a:bodyPr/>
          <a:lstStyle/>
          <a:p>
            <a:endParaRPr lang="en-US" dirty="0"/>
          </a:p>
        </p:txBody>
      </p:sp>
    </p:spTree>
    <p:extLst>
      <p:ext uri="{BB962C8B-B14F-4D97-AF65-F5344CB8AC3E}">
        <p14:creationId xmlns:p14="http://schemas.microsoft.com/office/powerpoint/2010/main" val="225245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p:txBody>
          <a:bodyPr/>
          <a:lstStyle/>
          <a:p>
            <a:pPr>
              <a:defRPr/>
            </a:pPr>
            <a:fld id="{4366D2B1-5F03-4089-A7C5-6350E3C0DF61}" type="slidenum">
              <a:rPr lang="en-US" smtClean="0"/>
              <a:pPr>
                <a:defRPr/>
              </a:pPr>
              <a:t>3</a:t>
            </a:fld>
            <a:endParaRPr lang="en-US" smtClean="0"/>
          </a:p>
        </p:txBody>
      </p:sp>
      <p:sp>
        <p:nvSpPr>
          <p:cNvPr id="5123" name="Rectangle 2"/>
          <p:cNvSpPr>
            <a:spLocks noGrp="1" noRot="1" noChangeAspect="1" noChangeArrowheads="1" noTextEdit="1"/>
          </p:cNvSpPr>
          <p:nvPr>
            <p:ph type="sldImg"/>
          </p:nvPr>
        </p:nvSpPr>
        <p:spPr>
          <a:xfrm>
            <a:off x="381000" y="685800"/>
            <a:ext cx="6096000" cy="342900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38208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2964AE-2784-4EAC-8F68-58129471D284}" type="slidenum">
              <a:rPr lang="en-US" smtClean="0"/>
              <a:pPr/>
              <a:t>4</a:t>
            </a:fld>
            <a:endParaRPr lang="en-US"/>
          </a:p>
        </p:txBody>
      </p:sp>
    </p:spTree>
    <p:extLst>
      <p:ext uri="{BB962C8B-B14F-4D97-AF65-F5344CB8AC3E}">
        <p14:creationId xmlns:p14="http://schemas.microsoft.com/office/powerpoint/2010/main" val="1437845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4EEF9-8B0F-D542-A06D-2E8CBED689D6}" type="slidenum">
              <a:rPr lang="en-US" smtClean="0"/>
              <a:t>37</a:t>
            </a:fld>
            <a:endParaRPr lang="en-US"/>
          </a:p>
        </p:txBody>
      </p:sp>
    </p:spTree>
    <p:extLst>
      <p:ext uri="{BB962C8B-B14F-4D97-AF65-F5344CB8AC3E}">
        <p14:creationId xmlns:p14="http://schemas.microsoft.com/office/powerpoint/2010/main" val="2981704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4EEF9-8B0F-D542-A06D-2E8CBED689D6}" type="slidenum">
              <a:rPr lang="en-US" smtClean="0"/>
              <a:t>38</a:t>
            </a:fld>
            <a:endParaRPr lang="en-US"/>
          </a:p>
        </p:txBody>
      </p:sp>
    </p:spTree>
    <p:extLst>
      <p:ext uri="{BB962C8B-B14F-4D97-AF65-F5344CB8AC3E}">
        <p14:creationId xmlns:p14="http://schemas.microsoft.com/office/powerpoint/2010/main" val="3625441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4EEF9-8B0F-D542-A06D-2E8CBED689D6}" type="slidenum">
              <a:rPr lang="en-US" smtClean="0"/>
              <a:t>39</a:t>
            </a:fld>
            <a:endParaRPr lang="en-US"/>
          </a:p>
        </p:txBody>
      </p:sp>
    </p:spTree>
    <p:extLst>
      <p:ext uri="{BB962C8B-B14F-4D97-AF65-F5344CB8AC3E}">
        <p14:creationId xmlns:p14="http://schemas.microsoft.com/office/powerpoint/2010/main" val="912029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1" i="0" u="none" strike="noStrike" kern="1200" dirty="0" smtClean="0">
                <a:solidFill>
                  <a:schemeClr val="tx1"/>
                </a:solidFill>
                <a:effectLst/>
                <a:latin typeface="Intel Clear" panose="020B0604020203020204" pitchFamily="34" charset="0"/>
                <a:ea typeface="+mn-ea"/>
                <a:cs typeface="+mn-cs"/>
              </a:rPr>
              <a:t>Platform Configuration</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Endeavour Ivy Bridge		</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IVB-EP</a:t>
            </a:r>
            <a:r>
              <a:rPr lang="en-US" sz="1200" b="0" i="0" u="none" strike="noStrike" kern="1200" baseline="0" dirty="0" smtClean="0">
                <a:solidFill>
                  <a:schemeClr val="tx1"/>
                </a:solidFill>
                <a:effectLst/>
                <a:latin typeface="Intel Clear" panose="020B0604020203020204" pitchFamily="34" charset="0"/>
                <a:ea typeface="+mn-ea"/>
                <a:cs typeface="+mn-cs"/>
              </a:rPr>
              <a:t> + KNC</a:t>
            </a:r>
            <a:endParaRPr lang="en-US" sz="1200" b="0" i="0" u="none" strike="noStrike" kern="1200" dirty="0" smtClean="0">
              <a:solidFill>
                <a:schemeClr val="tx1"/>
              </a:solidFill>
              <a:effectLst/>
              <a:latin typeface="Intel Clear" panose="020B0604020203020204" pitchFamily="34" charset="0"/>
              <a:ea typeface="+mn-ea"/>
              <a:cs typeface="+mn-cs"/>
            </a:endParaRP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Platform			</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Intel R2208GZ4GC platform</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2U chassis</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hot-swap drives, 24 DIMMs, 1 750W Redundant Power Supply</a:t>
            </a:r>
            <a:br>
              <a:rPr lang="en-US" sz="1200" b="0" i="0" u="none" strike="noStrike" kern="1200" dirty="0" smtClean="0">
                <a:solidFill>
                  <a:schemeClr val="tx1"/>
                </a:solidFill>
                <a:effectLst/>
                <a:latin typeface="Intel Clear" panose="020B0604020203020204" pitchFamily="34" charset="0"/>
                <a:ea typeface="+mn-ea"/>
                <a:cs typeface="+mn-cs"/>
              </a:rPr>
            </a:br>
            <a:endParaRPr lang="en-US" sz="1200" b="0" i="0" u="none" strike="noStrike" kern="1200" dirty="0" smtClean="0">
              <a:solidFill>
                <a:schemeClr val="tx1"/>
              </a:solidFill>
              <a:effectLst/>
              <a:latin typeface="Intel Clear" panose="020B0604020203020204" pitchFamily="34" charset="0"/>
              <a:ea typeface="+mn-ea"/>
              <a:cs typeface="+mn-cs"/>
            </a:endParaRP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CPU/Stepping</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Xeon E5-2697 v2</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2.7 GHz , 12 core, 8GT/s dual QPI links, 130 W, 3.5GHz Max Turbo Frequency</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768kB </a:t>
            </a:r>
            <a:r>
              <a:rPr lang="en-US" sz="1200" b="0" i="0" u="none" strike="noStrike" kern="1200" dirty="0" err="1" smtClean="0">
                <a:solidFill>
                  <a:schemeClr val="tx1"/>
                </a:solidFill>
                <a:effectLst/>
                <a:latin typeface="Intel Clear" panose="020B0604020203020204" pitchFamily="34" charset="0"/>
                <a:ea typeface="+mn-ea"/>
                <a:cs typeface="+mn-cs"/>
              </a:rPr>
              <a:t>instr</a:t>
            </a:r>
            <a:r>
              <a:rPr lang="en-US" sz="1200" b="0" i="0" u="none" strike="noStrike" kern="1200" dirty="0" smtClean="0">
                <a:solidFill>
                  <a:schemeClr val="tx1"/>
                </a:solidFill>
                <a:effectLst/>
                <a:latin typeface="Intel Clear" panose="020B0604020203020204" pitchFamily="34" charset="0"/>
                <a:ea typeface="+mn-ea"/>
                <a:cs typeface="+mn-cs"/>
              </a:rPr>
              <a:t> L1 / 3072kB L2 / 30MB L3 cache</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Coprocessor</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Intel Xeon Phi 7110 and 7120; 61 cores, 1.1 GHz</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ECC enabled, TURBO disabled</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Software Details:</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MPSS version - 2.1.6720-13/16/19</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Flash version - 2.1.03.0386</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Memory</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Hynix HMT31GR7BFR-PB</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64GB total 8*8GB 1600MHZ </a:t>
            </a:r>
            <a:r>
              <a:rPr lang="en-US" sz="1200" b="0" i="0" u="none" strike="noStrike" kern="1200" dirty="0" err="1" smtClean="0">
                <a:solidFill>
                  <a:schemeClr val="tx1"/>
                </a:solidFill>
                <a:effectLst/>
                <a:latin typeface="Intel Clear" panose="020B0604020203020204" pitchFamily="34" charset="0"/>
                <a:ea typeface="+mn-ea"/>
                <a:cs typeface="+mn-cs"/>
              </a:rPr>
              <a:t>Reg</a:t>
            </a:r>
            <a:r>
              <a:rPr lang="en-US" sz="1200" b="0" i="0" u="none" strike="noStrike" kern="1200" dirty="0" smtClean="0">
                <a:solidFill>
                  <a:schemeClr val="tx1"/>
                </a:solidFill>
                <a:effectLst/>
                <a:latin typeface="Intel Clear" panose="020B0604020203020204" pitchFamily="34" charset="0"/>
                <a:ea typeface="+mn-ea"/>
                <a:cs typeface="+mn-cs"/>
              </a:rPr>
              <a:t> ECC DDR3</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Chipset</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Rev 4.6</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SE5C600.86B.99.99.x069.071520130923</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BIOS</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BIOS Configuration: default except:</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Turbo Enabled</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EIST Enabled</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SMT enabled</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NUMA enabled</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Memory speed 1600MHz</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Note: all </a:t>
            </a:r>
            <a:r>
              <a:rPr lang="en-US" sz="1200" b="0" i="0" u="none" strike="noStrike" kern="1200" dirty="0" err="1" smtClean="0">
                <a:solidFill>
                  <a:schemeClr val="tx1"/>
                </a:solidFill>
                <a:effectLst/>
                <a:latin typeface="Intel Clear" panose="020B0604020203020204" pitchFamily="34" charset="0"/>
                <a:ea typeface="+mn-ea"/>
                <a:cs typeface="+mn-cs"/>
              </a:rPr>
              <a:t>prefetchers</a:t>
            </a:r>
            <a:r>
              <a:rPr lang="en-US" sz="1200" b="0" i="0" u="none" strike="noStrike" kern="1200" dirty="0" smtClean="0">
                <a:solidFill>
                  <a:schemeClr val="tx1"/>
                </a:solidFill>
                <a:effectLst/>
                <a:latin typeface="Intel Clear" panose="020B0604020203020204" pitchFamily="34" charset="0"/>
                <a:ea typeface="+mn-ea"/>
                <a:cs typeface="+mn-cs"/>
              </a:rPr>
              <a:t> enabled (this is default)</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GigE Node Adapter</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Intel Ethernet Controller I350 (rev 01)</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4 Gigabit network connections</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Only one connection in use</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HDD Specs</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SEAGATE ST9600205SS (</a:t>
            </a:r>
            <a:r>
              <a:rPr lang="en-US" sz="1200" b="0" i="0" u="none" strike="noStrike" kern="1200" dirty="0" err="1" smtClean="0">
                <a:solidFill>
                  <a:schemeClr val="tx1"/>
                </a:solidFill>
                <a:effectLst/>
                <a:latin typeface="Intel Clear" panose="020B0604020203020204" pitchFamily="34" charset="0"/>
                <a:ea typeface="+mn-ea"/>
                <a:cs typeface="+mn-cs"/>
              </a:rPr>
              <a:t>scsi</a:t>
            </a:r>
            <a:r>
              <a:rPr lang="en-US" sz="1200" b="0" i="0" u="none" strike="noStrike" kern="1200" dirty="0" smtClean="0">
                <a:solidFill>
                  <a:schemeClr val="tx1"/>
                </a:solidFill>
                <a:effectLst/>
                <a:latin typeface="Intel Clear" panose="020B0604020203020204" pitchFamily="34" charset="0"/>
                <a:ea typeface="+mn-ea"/>
                <a:cs typeface="+mn-cs"/>
              </a:rPr>
              <a:t>)</a:t>
            </a:r>
            <a:br>
              <a:rPr lang="en-US" sz="1200" b="0" i="0" u="none" strike="noStrike" kern="1200" dirty="0" smtClean="0">
                <a:solidFill>
                  <a:schemeClr val="tx1"/>
                </a:solidFill>
                <a:effectLst/>
                <a:latin typeface="Intel Clear" panose="020B0604020203020204" pitchFamily="34" charset="0"/>
                <a:ea typeface="+mn-ea"/>
                <a:cs typeface="+mn-cs"/>
              </a:rPr>
            </a:br>
            <a:r>
              <a:rPr lang="en-US" sz="1200" b="0" i="0" u="none" strike="noStrike" kern="1200" dirty="0" smtClean="0">
                <a:solidFill>
                  <a:schemeClr val="tx1"/>
                </a:solidFill>
                <a:effectLst/>
                <a:latin typeface="Intel Clear" panose="020B0604020203020204" pitchFamily="34" charset="0"/>
                <a:ea typeface="+mn-ea"/>
                <a:cs typeface="+mn-cs"/>
              </a:rPr>
              <a:t>1x600 GB SAS HDD 10kRPM</a:t>
            </a:r>
          </a:p>
          <a:p>
            <a:pPr lvl="1"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OS</a:t>
            </a:r>
          </a:p>
          <a:p>
            <a:pPr lvl="2"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RHEL 6.4</a:t>
            </a:r>
          </a:p>
          <a:p>
            <a:pPr lvl="2" rtl="0" eaLnBrk="1" fontAlgn="t" latinLnBrk="0" hangingPunct="1"/>
            <a:endParaRPr lang="en-US" sz="1200" b="0" i="0" u="none" strike="noStrike" kern="1200" dirty="0" smtClean="0">
              <a:solidFill>
                <a:schemeClr val="tx1"/>
              </a:solidFill>
              <a:effectLst/>
              <a:latin typeface="Intel Clear" panose="020B0604020203020204" pitchFamily="34" charset="0"/>
              <a:ea typeface="+mn-ea"/>
              <a:cs typeface="+mn-cs"/>
            </a:endParaRPr>
          </a:p>
          <a:p>
            <a:pPr lvl="0" rtl="0" eaLnBrk="1" fontAlgn="t" latinLnBrk="0" hangingPunct="1"/>
            <a:r>
              <a:rPr lang="en-US" sz="1200" b="1" i="0" u="none" strike="noStrike" kern="1200" dirty="0" smtClean="0">
                <a:solidFill>
                  <a:schemeClr val="tx1"/>
                </a:solidFill>
                <a:effectLst/>
                <a:latin typeface="Intel Clear" panose="020B0604020203020204" pitchFamily="34" charset="0"/>
                <a:ea typeface="+mn-ea"/>
                <a:cs typeface="+mn-cs"/>
              </a:rPr>
              <a:t>Software Configuration</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OS version	Red Hat Enterprise Linux Server release 6.2</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Tools	Intel® Composer XE 13.3.163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Intel® MPI Library 4.1.0.030</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Options	 -O3</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r>
              <a:rPr lang="en-US" sz="1200" b="0" i="0" u="none" strike="noStrike" kern="1200" dirty="0" err="1" smtClean="0">
                <a:solidFill>
                  <a:schemeClr val="tx1"/>
                </a:solidFill>
                <a:effectLst/>
                <a:latin typeface="Intel Clear" panose="020B0604020203020204" pitchFamily="34" charset="0"/>
                <a:ea typeface="+mn-ea"/>
                <a:cs typeface="+mn-cs"/>
              </a:rPr>
              <a:t>ansi</a:t>
            </a:r>
            <a:r>
              <a:rPr lang="en-US" sz="1200" b="0" i="0" u="none" strike="noStrike" kern="1200" dirty="0" smtClean="0">
                <a:solidFill>
                  <a:schemeClr val="tx1"/>
                </a:solidFill>
                <a:effectLst/>
                <a:latin typeface="Intel Clear" panose="020B0604020203020204" pitchFamily="34" charset="0"/>
                <a:ea typeface="+mn-ea"/>
                <a:cs typeface="+mn-cs"/>
              </a:rPr>
              <a:t>-alias</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r>
              <a:rPr lang="en-US" sz="1200" b="0" i="0" u="none" strike="noStrike" kern="1200" dirty="0" err="1" smtClean="0">
                <a:solidFill>
                  <a:schemeClr val="tx1"/>
                </a:solidFill>
                <a:effectLst/>
                <a:latin typeface="Intel Clear" panose="020B0604020203020204" pitchFamily="34" charset="0"/>
                <a:ea typeface="+mn-ea"/>
                <a:cs typeface="+mn-cs"/>
              </a:rPr>
              <a:t>tbb</a:t>
            </a:r>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r>
              <a:rPr lang="en-US" sz="1200" b="0" i="0" u="none" strike="noStrike" kern="1200" dirty="0" err="1" smtClean="0">
                <a:solidFill>
                  <a:schemeClr val="tx1"/>
                </a:solidFill>
                <a:effectLst/>
                <a:latin typeface="Intel Clear" panose="020B0604020203020204" pitchFamily="34" charset="0"/>
                <a:ea typeface="+mn-ea"/>
                <a:cs typeface="+mn-cs"/>
              </a:rPr>
              <a:t>ltbbmalloc</a:t>
            </a:r>
            <a:endParaRPr lang="en-US" sz="1200" b="0" i="0" u="none" strike="noStrike" kern="1200" dirty="0" smtClean="0">
              <a:solidFill>
                <a:schemeClr val="tx1"/>
              </a:solidFill>
              <a:effectLst/>
              <a:latin typeface="Intel Clear" panose="020B0604020203020204" pitchFamily="34" charset="0"/>
              <a:ea typeface="+mn-ea"/>
              <a:cs typeface="+mn-cs"/>
            </a:endParaRP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r>
              <a:rPr lang="en-US" sz="1200" b="0" i="0" u="none" strike="noStrike" kern="1200" dirty="0" err="1" smtClean="0">
                <a:solidFill>
                  <a:schemeClr val="tx1"/>
                </a:solidFill>
                <a:effectLst/>
                <a:latin typeface="Intel Clear" panose="020B0604020203020204" pitchFamily="34" charset="0"/>
                <a:ea typeface="+mn-ea"/>
                <a:cs typeface="+mn-cs"/>
              </a:rPr>
              <a:t>ltbbmalloc_proxy</a:t>
            </a:r>
            <a:endParaRPr lang="en-US" sz="1200" b="0" i="0" u="none" strike="noStrike" kern="1200" dirty="0" smtClean="0">
              <a:solidFill>
                <a:schemeClr val="tx1"/>
              </a:solidFill>
              <a:effectLst/>
              <a:latin typeface="Intel Clear" panose="020B0604020203020204" pitchFamily="34" charset="0"/>
              <a:ea typeface="+mn-ea"/>
              <a:cs typeface="+mn-cs"/>
            </a:endParaRP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Coprocessor	MPSS 2.1.6720-21</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Flash version 2.1.03.0386</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r>
              <a:rPr lang="en-US" sz="1200" b="0" i="0" u="none" strike="noStrike" kern="1200" dirty="0" err="1" smtClean="0">
                <a:solidFill>
                  <a:schemeClr val="tx1"/>
                </a:solidFill>
                <a:effectLst/>
                <a:latin typeface="Intel Clear" panose="020B0604020203020204" pitchFamily="34" charset="0"/>
                <a:ea typeface="+mn-ea"/>
                <a:cs typeface="+mn-cs"/>
              </a:rPr>
              <a:t>uOS</a:t>
            </a:r>
            <a:r>
              <a:rPr lang="en-US" sz="1200" b="0" i="0" u="none" strike="noStrike" kern="1200" dirty="0" smtClean="0">
                <a:solidFill>
                  <a:schemeClr val="tx1"/>
                </a:solidFill>
                <a:effectLst/>
                <a:latin typeface="Intel Clear" panose="020B0604020203020204" pitchFamily="34" charset="0"/>
                <a:ea typeface="+mn-ea"/>
                <a:cs typeface="+mn-cs"/>
              </a:rPr>
              <a:t> version : 2.6.38.8-gefd324e</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GROMACS	http://www.gromacs.org/Downloads</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VERSION 5.0-rc1</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http://www.gromacs.org/Downloads</a:t>
            </a:r>
          </a:p>
          <a:p>
            <a:pPr lvl="0" rtl="0" eaLnBrk="1" fontAlgn="t" latinLnBrk="0" hangingPunct="1"/>
            <a:r>
              <a:rPr lang="en-US" sz="1200" b="0" i="0" u="none" strike="noStrike" kern="1200" dirty="0" smtClean="0">
                <a:solidFill>
                  <a:schemeClr val="tx1"/>
                </a:solidFill>
                <a:effectLst/>
                <a:latin typeface="Intel Clear" panose="020B0604020203020204" pitchFamily="34" charset="0"/>
                <a:ea typeface="+mn-ea"/>
                <a:cs typeface="+mn-cs"/>
              </a:rPr>
              <a:t>	ftp://ftp.gromacs.org/pub/gromacs/gromacs-5.0-rc1.tar.gz</a:t>
            </a:r>
          </a:p>
          <a:p>
            <a:pPr lvl="0" rtl="0" eaLnBrk="1" fontAlgn="t" latinLnBrk="0" hangingPunct="1"/>
            <a:endParaRPr lang="en-US" sz="1200" b="0" i="0" u="none" strike="noStrike" kern="1200" dirty="0" smtClean="0">
              <a:solidFill>
                <a:schemeClr val="tx1"/>
              </a:solidFill>
              <a:effectLst/>
              <a:latin typeface="Intel Clear" panose="020B0604020203020204" pitchFamily="34" charset="0"/>
              <a:ea typeface="+mn-ea"/>
              <a:cs typeface="+mn-cs"/>
            </a:endParaRPr>
          </a:p>
          <a:p>
            <a:pPr lvl="0" rtl="0" eaLnBrk="1" fontAlgn="t" latinLnBrk="0" hangingPunct="1"/>
            <a:endParaRPr lang="en-US" sz="1200" b="0" i="0" u="none" strike="noStrike" kern="1200" dirty="0" smtClean="0">
              <a:solidFill>
                <a:schemeClr val="tx1"/>
              </a:solidFill>
              <a:effectLst/>
              <a:latin typeface="Intel Clear" panose="020B0604020203020204" pitchFamily="34" charset="0"/>
              <a:ea typeface="+mn-ea"/>
              <a:cs typeface="+mn-cs"/>
            </a:endParaRPr>
          </a:p>
          <a:p>
            <a:pPr lvl="0" rtl="0" eaLnBrk="1" fontAlgn="t" latinLnBrk="0" hangingPunct="1"/>
            <a:endParaRPr lang="en-US" sz="1200" b="0" i="0" u="none" strike="noStrike" kern="1200" dirty="0">
              <a:solidFill>
                <a:schemeClr val="tx1"/>
              </a:solidFill>
              <a:effectLst/>
              <a:latin typeface="Intel Clear" panose="020B0604020203020204" pitchFamily="34" charset="0"/>
              <a:ea typeface="+mn-ea"/>
              <a:cs typeface="+mn-cs"/>
            </a:endParaRPr>
          </a:p>
        </p:txBody>
      </p:sp>
      <p:sp>
        <p:nvSpPr>
          <p:cNvPr id="4" name="Slide Number Placeholder 3"/>
          <p:cNvSpPr>
            <a:spLocks noGrp="1"/>
          </p:cNvSpPr>
          <p:nvPr>
            <p:ph type="sldNum" sz="quarter" idx="10"/>
          </p:nvPr>
        </p:nvSpPr>
        <p:spPr/>
        <p:txBody>
          <a:bodyPr/>
          <a:lstStyle/>
          <a:p>
            <a:fld id="{43C4EEF9-8B0F-D542-A06D-2E8CBED689D6}" type="slidenum">
              <a:rPr lang="en-US" smtClean="0"/>
              <a:t>40</a:t>
            </a:fld>
            <a:endParaRPr lang="en-US"/>
          </a:p>
        </p:txBody>
      </p:sp>
    </p:spTree>
    <p:extLst>
      <p:ext uri="{BB962C8B-B14F-4D97-AF65-F5344CB8AC3E}">
        <p14:creationId xmlns:p14="http://schemas.microsoft.com/office/powerpoint/2010/main" val="21045588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0739" y="2221197"/>
            <a:ext cx="8212886" cy="1102519"/>
          </a:xfrm>
        </p:spPr>
        <p:txBody>
          <a:bodyPr lIns="0" rIns="0" anchor="b" anchorCtr="0">
            <a:noAutofit/>
          </a:bodyPr>
          <a:lstStyle>
            <a:lvl1pPr>
              <a:defRPr sz="2800" baseline="0">
                <a:solidFill>
                  <a:schemeClr val="bg1"/>
                </a:solidFill>
                <a:latin typeface="+mj-lt"/>
                <a:cs typeface="Intel Clear Light" panose="020B0404020203020204" pitchFamily="34" charset="0"/>
              </a:defRPr>
            </a:lvl1pPr>
          </a:lstStyle>
          <a:p>
            <a:r>
              <a:rPr lang="en-US" dirty="0" err="1" smtClean="0"/>
              <a:t>28pt</a:t>
            </a:r>
            <a:r>
              <a:rPr lang="en-US" dirty="0" smtClean="0"/>
              <a:t> Intel Clear Light Presentation Title</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5613" y="3488723"/>
            <a:ext cx="6330212" cy="925360"/>
          </a:xfrm>
        </p:spPr>
        <p:txBody>
          <a:bodyPr lIns="0" rIns="0">
            <a:noAutofit/>
          </a:bodyPr>
          <a:lstStyle>
            <a:lvl1pPr marL="0" indent="0" algn="l">
              <a:buNone/>
              <a:defRPr sz="1200" b="1" baseline="0">
                <a:solidFill>
                  <a:schemeClr val="bg1"/>
                </a:solidFill>
                <a:latin typeface="+mn-lt"/>
                <a:cs typeface="Intel Clear" panose="020B0604020203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smtClean="0"/>
              <a:t>12pt</a:t>
            </a:r>
            <a:r>
              <a:rPr lang="en-US" dirty="0" smtClean="0"/>
              <a:t> Intel Clear Bolded Subhead, Date, Etc.</a:t>
            </a:r>
            <a:endParaRPr lang="en-US" dirty="0"/>
          </a:p>
        </p:txBody>
      </p:sp>
      <p:sp>
        <p:nvSpPr>
          <p:cNvPr id="7" name="Rectangle 6"/>
          <p:cNvSpPr/>
          <p:nvPr/>
        </p:nvSpPr>
        <p:spPr>
          <a:xfrm>
            <a:off x="455613" y="4813300"/>
            <a:ext cx="1687963" cy="123111"/>
          </a:xfrm>
          <a:prstGeom prst="rect">
            <a:avLst/>
          </a:prstGeom>
        </p:spPr>
        <p:txBody>
          <a:bodyPr wrap="none" lIns="0" tIns="0" rIns="0" bIns="0">
            <a:spAutoFit/>
          </a:bodyPr>
          <a:lstStyle/>
          <a:p>
            <a:pPr algn="l" rtl="0"/>
            <a:r>
              <a:rPr lang="en-US" sz="800" b="0" i="0" u="none" strike="noStrike" kern="1200" baseline="0" dirty="0" smtClean="0">
                <a:solidFill>
                  <a:schemeClr val="accent3"/>
                </a:solidFill>
                <a:latin typeface="+mn-lt"/>
                <a:ea typeface="+mn-ea"/>
                <a:cs typeface="Neo Sans Intel"/>
              </a:rPr>
              <a:t>Intel Confidential — Do Not Forward</a:t>
            </a:r>
          </a:p>
        </p:txBody>
      </p:sp>
      <p:pic>
        <p:nvPicPr>
          <p:cNvPr id="9" name="Picture 3" descr="W:\Clients\Intel\PRODUCTION\2012_13_Production\ASSETS_LOGOS_2012-13\Assets_Complete_2012-13\ PEEL AWAY\Intel_Peels\Intel_Peels_RGB\Peel_rgb_png\peel_rt_btm_drkBlue_rgb_2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7535" y="4035643"/>
            <a:ext cx="1426464" cy="1102868"/>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36572" y="1432296"/>
            <a:ext cx="2049636" cy="5752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629717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White Section Brea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1619587"/>
            <a:ext cx="7772400" cy="1021556"/>
          </a:xfrm>
        </p:spPr>
        <p:txBody>
          <a:bodyPr anchor="b" anchorCtr="0">
            <a:noAutofit/>
          </a:bodyPr>
          <a:lstStyle>
            <a:lvl1pPr algn="l">
              <a:defRPr sz="2800" b="0" cap="none">
                <a:solidFill>
                  <a:schemeClr val="accent1"/>
                </a:solidFill>
                <a:latin typeface="+mj-lt"/>
                <a:cs typeface="Intel Clear Light" panose="020B0404020203020204" pitchFamily="34" charset="0"/>
              </a:defRPr>
            </a:lvl1pPr>
          </a:lstStyle>
          <a:p>
            <a:r>
              <a:rPr lang="en-US" dirty="0" err="1" smtClean="0"/>
              <a:t>28pt</a:t>
            </a:r>
            <a:r>
              <a:rPr lang="en-US" dirty="0" smtClean="0"/>
              <a:t> Intel Clear Light Text</a:t>
            </a:r>
            <a:endParaRPr lang="en-US" dirty="0"/>
          </a:p>
        </p:txBody>
      </p:sp>
      <p:sp>
        <p:nvSpPr>
          <p:cNvPr id="3" name="Text Placeholder 2"/>
          <p:cNvSpPr>
            <a:spLocks noGrp="1"/>
          </p:cNvSpPr>
          <p:nvPr>
            <p:ph type="body" idx="1" hasCustomPrompt="1"/>
          </p:nvPr>
        </p:nvSpPr>
        <p:spPr>
          <a:xfrm>
            <a:off x="455613" y="2752675"/>
            <a:ext cx="7772400" cy="1125140"/>
          </a:xfrm>
        </p:spPr>
        <p:txBody>
          <a:bodyPr anchor="t" anchorCtr="0">
            <a:noAutofit/>
          </a:bodyPr>
          <a:lstStyle>
            <a:lvl1pPr marL="0" indent="0">
              <a:buNone/>
              <a:defRPr sz="1200" b="1" baseline="0">
                <a:solidFill>
                  <a:schemeClr val="accent2"/>
                </a:solidFill>
                <a:latin typeface="+mn-lt"/>
                <a:cs typeface="Intel Clear" panose="020B0604020203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err="1" smtClean="0"/>
              <a:t>12pt</a:t>
            </a:r>
            <a:r>
              <a:rPr lang="en-US" dirty="0" smtClean="0"/>
              <a:t> Intel Clear Bolded Subhead</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556C5-CE8C-6547-B838-EA80C61A4AF7}" type="slidenum">
              <a:rPr lang="en-US" smtClean="0"/>
              <a:pPr/>
              <a:t>‹#›</a:t>
            </a:fld>
            <a:endParaRPr lang="en-US"/>
          </a:p>
        </p:txBody>
      </p:sp>
    </p:spTree>
    <p:extLst>
      <p:ext uri="{BB962C8B-B14F-4D97-AF65-F5344CB8AC3E}">
        <p14:creationId xmlns:p14="http://schemas.microsoft.com/office/powerpoint/2010/main" val="2403727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Blue Section Break">
    <p:bg>
      <p:bgPr>
        <a:solidFill>
          <a:schemeClr val="accent1"/>
        </a:solidFill>
        <a:effectLst/>
      </p:bgPr>
    </p:bg>
    <p:spTree>
      <p:nvGrpSpPr>
        <p:cNvPr id="1" name=""/>
        <p:cNvGrpSpPr/>
        <p:nvPr/>
      </p:nvGrpSpPr>
      <p:grpSpPr>
        <a:xfrm>
          <a:off x="0" y="0"/>
          <a:ext cx="0" cy="0"/>
          <a:chOff x="0" y="0"/>
          <a:chExt cx="0" cy="0"/>
        </a:xfrm>
      </p:grpSpPr>
      <p:pic>
        <p:nvPicPr>
          <p:cNvPr id="6146" name="Picture 2" descr="\\.psf\Home\Desktop\WideFooterAI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 y="4806834"/>
            <a:ext cx="9144000" cy="33666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hasCustomPrompt="1"/>
          </p:nvPr>
        </p:nvSpPr>
        <p:spPr>
          <a:xfrm>
            <a:off x="455613" y="1619587"/>
            <a:ext cx="7772400" cy="1021556"/>
          </a:xfrm>
        </p:spPr>
        <p:txBody>
          <a:bodyPr anchor="b" anchorCtr="0">
            <a:noAutofit/>
          </a:bodyPr>
          <a:lstStyle>
            <a:lvl1pPr algn="l">
              <a:defRPr sz="2800" b="0" cap="none">
                <a:solidFill>
                  <a:schemeClr val="bg1"/>
                </a:solidFill>
                <a:latin typeface="+mj-lt"/>
                <a:cs typeface="Intel Clear Light" panose="020B0404020203020204" pitchFamily="34" charset="0"/>
              </a:defRPr>
            </a:lvl1pPr>
          </a:lstStyle>
          <a:p>
            <a:r>
              <a:rPr lang="en-US" dirty="0" err="1" smtClean="0"/>
              <a:t>28pt</a:t>
            </a:r>
            <a:r>
              <a:rPr lang="en-US" dirty="0" smtClean="0"/>
              <a:t> Intel Clear Light Text</a:t>
            </a:r>
            <a:endParaRPr lang="en-US" dirty="0"/>
          </a:p>
        </p:txBody>
      </p:sp>
      <p:sp>
        <p:nvSpPr>
          <p:cNvPr id="3" name="Text Placeholder 2"/>
          <p:cNvSpPr>
            <a:spLocks noGrp="1"/>
          </p:cNvSpPr>
          <p:nvPr>
            <p:ph type="body" idx="1" hasCustomPrompt="1"/>
          </p:nvPr>
        </p:nvSpPr>
        <p:spPr>
          <a:xfrm>
            <a:off x="455613" y="2752675"/>
            <a:ext cx="7772400" cy="1125140"/>
          </a:xfrm>
        </p:spPr>
        <p:txBody>
          <a:bodyPr anchor="t" anchorCtr="0">
            <a:noAutofit/>
          </a:bodyPr>
          <a:lstStyle>
            <a:lvl1pPr marL="0" indent="0">
              <a:buNone/>
              <a:defRPr sz="1200" b="1" baseline="0">
                <a:solidFill>
                  <a:schemeClr val="accent3"/>
                </a:solidFill>
                <a:latin typeface="+mn-lt"/>
                <a:cs typeface="Intel Clear" panose="020B0604020203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err="1" smtClean="0"/>
              <a:t>12pt</a:t>
            </a:r>
            <a:r>
              <a:rPr lang="en-US" dirty="0" smtClean="0"/>
              <a:t> Intel Clear Bolded Subhead</a:t>
            </a:r>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EE2556C5-CE8C-6547-B838-EA80C61A4AF7}" type="slidenum">
              <a:rPr lang="en-US" smtClean="0"/>
              <a:pPr/>
              <a:t>‹#›</a:t>
            </a:fld>
            <a:endParaRPr lang="en-US"/>
          </a:p>
        </p:txBody>
      </p:sp>
    </p:spTree>
    <p:extLst>
      <p:ext uri="{BB962C8B-B14F-4D97-AF65-F5344CB8AC3E}">
        <p14:creationId xmlns:p14="http://schemas.microsoft.com/office/powerpoint/2010/main" val="11101123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ue Section Break Image">
    <p:bg>
      <p:bgPr>
        <a:solidFill>
          <a:schemeClr val="accent1"/>
        </a:solidFill>
        <a:effectLst/>
      </p:bgPr>
    </p:bg>
    <p:spTree>
      <p:nvGrpSpPr>
        <p:cNvPr id="1" name=""/>
        <p:cNvGrpSpPr/>
        <p:nvPr/>
      </p:nvGrpSpPr>
      <p:grpSpPr>
        <a:xfrm>
          <a:off x="0" y="0"/>
          <a:ext cx="0" cy="0"/>
          <a:chOff x="0" y="0"/>
          <a:chExt cx="0" cy="0"/>
        </a:xfrm>
      </p:grpSpPr>
      <p:pic>
        <p:nvPicPr>
          <p:cNvPr id="14" name="Picture 2" descr="\\.psf\Home\Desktop\WideFooterAI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 y="4806834"/>
            <a:ext cx="9144000" cy="33666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hasCustomPrompt="1"/>
          </p:nvPr>
        </p:nvSpPr>
        <p:spPr>
          <a:xfrm>
            <a:off x="455613" y="2153552"/>
            <a:ext cx="7772400" cy="1021556"/>
          </a:xfrm>
        </p:spPr>
        <p:txBody>
          <a:bodyPr anchor="b" anchorCtr="0">
            <a:noAutofit/>
          </a:bodyPr>
          <a:lstStyle>
            <a:lvl1pPr algn="l">
              <a:defRPr sz="2800" b="0" cap="none">
                <a:solidFill>
                  <a:schemeClr val="bg1"/>
                </a:solidFill>
                <a:latin typeface="+mj-lt"/>
                <a:cs typeface="Intel Clear Light" panose="020B0404020203020204" pitchFamily="34" charset="0"/>
              </a:defRPr>
            </a:lvl1pPr>
          </a:lstStyle>
          <a:p>
            <a:r>
              <a:rPr lang="en-US" dirty="0" err="1" smtClean="0"/>
              <a:t>28pt</a:t>
            </a:r>
            <a:r>
              <a:rPr lang="en-US" dirty="0" smtClean="0"/>
              <a:t> Intel Clear Light Text</a:t>
            </a:r>
            <a:endParaRPr lang="en-US" dirty="0"/>
          </a:p>
        </p:txBody>
      </p:sp>
      <p:sp>
        <p:nvSpPr>
          <p:cNvPr id="3" name="Text Placeholder 2"/>
          <p:cNvSpPr>
            <a:spLocks noGrp="1"/>
          </p:cNvSpPr>
          <p:nvPr>
            <p:ph type="body" idx="1" hasCustomPrompt="1"/>
          </p:nvPr>
        </p:nvSpPr>
        <p:spPr>
          <a:xfrm>
            <a:off x="455613" y="3286641"/>
            <a:ext cx="7772400" cy="1125140"/>
          </a:xfrm>
        </p:spPr>
        <p:txBody>
          <a:bodyPr anchor="t" anchorCtr="0">
            <a:noAutofit/>
          </a:bodyPr>
          <a:lstStyle>
            <a:lvl1pPr marL="0" indent="0">
              <a:buNone/>
              <a:defRPr sz="1200" b="1">
                <a:solidFill>
                  <a:schemeClr val="accent3"/>
                </a:solidFill>
                <a:latin typeface="+mn-lt"/>
                <a:cs typeface="Intel Clear" panose="020B0604020203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err="1" smtClean="0"/>
              <a:t>12pt</a:t>
            </a:r>
            <a:r>
              <a:rPr lang="en-US" dirty="0" smtClean="0"/>
              <a:t> Intel Clear Bolded Subhead</a:t>
            </a:r>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EE2556C5-CE8C-6547-B838-EA80C61A4AF7}" type="slidenum">
              <a:rPr lang="en-US" smtClean="0"/>
              <a:pPr/>
              <a:t>‹#›</a:t>
            </a:fld>
            <a:endParaRPr lang="en-US"/>
          </a:p>
        </p:txBody>
      </p:sp>
      <p:sp>
        <p:nvSpPr>
          <p:cNvPr id="5" name="Picture Placeholder 4"/>
          <p:cNvSpPr>
            <a:spLocks noGrp="1"/>
          </p:cNvSpPr>
          <p:nvPr>
            <p:ph type="pic" sz="quarter" idx="13"/>
          </p:nvPr>
        </p:nvSpPr>
        <p:spPr>
          <a:xfrm>
            <a:off x="0" y="1"/>
            <a:ext cx="9144000" cy="2574131"/>
          </a:xfrm>
          <a:solidFill>
            <a:schemeClr val="bg2">
              <a:lumMod val="20000"/>
              <a:lumOff val="80000"/>
            </a:schemeClr>
          </a:solidFill>
        </p:spPr>
        <p:txBody>
          <a:bodyPr/>
          <a:lstStyle>
            <a:lvl1pPr>
              <a:defRPr>
                <a:solidFill>
                  <a:schemeClr val="bg1"/>
                </a:solidFill>
              </a:defRPr>
            </a:lvl1pPr>
          </a:lstStyle>
          <a:p>
            <a:r>
              <a:rPr lang="en-US" smtClean="0"/>
              <a:t>Click icon to add picture</a:t>
            </a:r>
            <a:endParaRPr lang="en-US"/>
          </a:p>
        </p:txBody>
      </p:sp>
    </p:spTree>
    <p:extLst>
      <p:ext uri="{BB962C8B-B14F-4D97-AF65-F5344CB8AC3E}">
        <p14:creationId xmlns:p14="http://schemas.microsoft.com/office/powerpoint/2010/main" val="384376213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308848"/>
            <a:ext cx="8228012" cy="868680"/>
          </a:xfrm>
        </p:spPr>
        <p:txBody>
          <a:bodyPr/>
          <a:lstStyle>
            <a:lvl1pPr>
              <a:defRPr/>
            </a:lvl1pPr>
          </a:lstStyle>
          <a:p>
            <a:r>
              <a:rPr lang="en-US" dirty="0" err="1" smtClean="0"/>
              <a:t>28pt</a:t>
            </a:r>
            <a:r>
              <a:rPr lang="en-US" dirty="0" smtClean="0"/>
              <a:t> Intel Clear Light Headline</a:t>
            </a:r>
            <a:endParaRPr lang="en-US" dirty="0"/>
          </a:p>
        </p:txBody>
      </p:sp>
      <p:sp>
        <p:nvSpPr>
          <p:cNvPr id="3" name="Date Placeholder 2"/>
          <p:cNvSpPr>
            <a:spLocks noGrp="1"/>
          </p:cNvSpPr>
          <p:nvPr>
            <p:ph type="dt" sz="half" idx="10"/>
          </p:nvPr>
        </p:nvSpPr>
        <p:spPr>
          <a:xfrm>
            <a:off x="457200" y="4771775"/>
            <a:ext cx="2133600" cy="273844"/>
          </a:xfr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556C5-CE8C-6547-B838-EA80C61A4AF7}" type="slidenum">
              <a:rPr lang="en-US" smtClean="0"/>
              <a:pPr/>
              <a:t>‹#›</a:t>
            </a:fld>
            <a:endParaRPr lang="en-US"/>
          </a:p>
        </p:txBody>
      </p:sp>
    </p:spTree>
    <p:extLst>
      <p:ext uri="{BB962C8B-B14F-4D97-AF65-F5344CB8AC3E}">
        <p14:creationId xmlns:p14="http://schemas.microsoft.com/office/powerpoint/2010/main" val="413716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a:t>
            </a:fld>
            <a:endParaRPr lang="en-US"/>
          </a:p>
        </p:txBody>
      </p:sp>
    </p:spTree>
    <p:extLst>
      <p:ext uri="{BB962C8B-B14F-4D97-AF65-F5344CB8AC3E}">
        <p14:creationId xmlns:p14="http://schemas.microsoft.com/office/powerpoint/2010/main" val="332896167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ack Cover">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455613" y="4813300"/>
            <a:ext cx="1687963" cy="123111"/>
          </a:xfrm>
          <a:prstGeom prst="rect">
            <a:avLst/>
          </a:prstGeom>
        </p:spPr>
        <p:txBody>
          <a:bodyPr wrap="none" lIns="0" tIns="0" rIns="0" bIns="0">
            <a:spAutoFit/>
          </a:bodyPr>
          <a:lstStyle/>
          <a:p>
            <a:pPr algn="l" rtl="0"/>
            <a:r>
              <a:rPr lang="en-US" sz="800" b="0" i="0" u="none" strike="noStrike" kern="1200" baseline="0" dirty="0" smtClean="0">
                <a:solidFill>
                  <a:schemeClr val="accent3"/>
                </a:solidFill>
                <a:latin typeface="+mn-lt"/>
                <a:ea typeface="+mn-ea"/>
                <a:cs typeface="Neo Sans Intel"/>
              </a:rPr>
              <a:t>Intel Confidential — Do Not Forward</a:t>
            </a:r>
          </a:p>
        </p:txBody>
      </p:sp>
      <p:pic>
        <p:nvPicPr>
          <p:cNvPr id="4" name="Picture 2" descr="\\.psf\Home\Desktop\Inte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7432" y="1875130"/>
            <a:ext cx="2108795" cy="13898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4136368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3963" y="228526"/>
            <a:ext cx="8436076" cy="767224"/>
          </a:xfrm>
          <a:prstGeom prst="rect">
            <a:avLst/>
          </a:prstGeom>
        </p:spPr>
        <p:txBody>
          <a:bodyPr/>
          <a:lstStyle/>
          <a:p>
            <a:r>
              <a:rPr lang="en-US" dirty="0" smtClean="0"/>
              <a:t>Click to edit title</a:t>
            </a:r>
            <a:endParaRPr lang="en-US" dirty="0"/>
          </a:p>
        </p:txBody>
      </p:sp>
      <p:sp>
        <p:nvSpPr>
          <p:cNvPr id="3" name="Content Placeholder 2"/>
          <p:cNvSpPr>
            <a:spLocks noGrp="1"/>
          </p:cNvSpPr>
          <p:nvPr>
            <p:ph idx="1" hasCustomPrompt="1"/>
          </p:nvPr>
        </p:nvSpPr>
        <p:spPr>
          <a:xfrm>
            <a:off x="353963" y="995749"/>
            <a:ext cx="8436076" cy="3649994"/>
          </a:xfrm>
          <a:prstGeom prst="rect">
            <a:avLst/>
          </a:prstGeom>
        </p:spPr>
        <p:txBody>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FD44707B-D922-47D5-BD24-D96E91B70543}" type="slidenum">
              <a:rPr lang="en-US" smtClean="0">
                <a:solidFill>
                  <a:prstClr val="white"/>
                </a:solidFill>
              </a:rPr>
              <a:pPr/>
              <a:t>‹#›</a:t>
            </a:fld>
            <a:endParaRPr lang="en-US">
              <a:solidFill>
                <a:prstClr val="white"/>
              </a:solidFill>
            </a:endParaRPr>
          </a:p>
        </p:txBody>
      </p:sp>
      <p:sp>
        <p:nvSpPr>
          <p:cNvPr id="7" name="Text Placeholder 7"/>
          <p:cNvSpPr>
            <a:spLocks noGrp="1"/>
          </p:cNvSpPr>
          <p:nvPr>
            <p:ph type="body" sz="quarter" idx="13" hasCustomPrompt="1"/>
          </p:nvPr>
        </p:nvSpPr>
        <p:spPr>
          <a:xfrm>
            <a:off x="353962" y="4764882"/>
            <a:ext cx="8008988" cy="221456"/>
          </a:xfrm>
          <a:prstGeom prst="rect">
            <a:avLst/>
          </a:prstGeom>
        </p:spPr>
        <p:txBody>
          <a:bodyPr wrap="square" anchor="t" anchorCtr="0">
            <a:normAutofit/>
          </a:bodyPr>
          <a:lstStyle>
            <a:lvl1pPr marL="0" indent="0">
              <a:lnSpc>
                <a:spcPct val="80000"/>
              </a:lnSpc>
              <a:spcBef>
                <a:spcPts val="150"/>
              </a:spcBef>
              <a:buFont typeface="Arial" pitchFamily="34" charset="0"/>
              <a:buNone/>
              <a:defRPr sz="675">
                <a:solidFill>
                  <a:srgbClr val="FFFFFF"/>
                </a:solidFill>
                <a:latin typeface="+mn-lt"/>
              </a:defRPr>
            </a:lvl1pPr>
            <a:lvl2pPr marL="128588" indent="-85725">
              <a:defRPr sz="675"/>
            </a:lvl2pPr>
            <a:lvl3pPr marL="257175" indent="-85725">
              <a:defRPr sz="675"/>
            </a:lvl3pPr>
            <a:lvl4pPr marL="385763" indent="-85725">
              <a:defRPr sz="675"/>
            </a:lvl4pPr>
            <a:lvl5pPr marL="514350" indent="-85725">
              <a:defRPr sz="675"/>
            </a:lvl5pPr>
          </a:lstStyle>
          <a:p>
            <a:pPr lvl="0"/>
            <a:r>
              <a:rPr lang="en-US" dirty="0" smtClean="0"/>
              <a:t>Click to edit footnote</a:t>
            </a:r>
            <a:endParaRPr lang="en-US" dirty="0"/>
          </a:p>
        </p:txBody>
      </p:sp>
    </p:spTree>
    <p:extLst>
      <p:ext uri="{BB962C8B-B14F-4D97-AF65-F5344CB8AC3E}">
        <p14:creationId xmlns:p14="http://schemas.microsoft.com/office/powerpoint/2010/main" val="198799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3963" y="228526"/>
            <a:ext cx="8436076" cy="767224"/>
          </a:xfrm>
          <a:prstGeom prst="rect">
            <a:avLst/>
          </a:prstGeom>
        </p:spPr>
        <p:txBody>
          <a:bodyPr/>
          <a:lstStyle/>
          <a:p>
            <a:r>
              <a:rPr lang="en-US" dirty="0" smtClean="0"/>
              <a:t>Click to edit title</a:t>
            </a:r>
            <a:endParaRPr lang="en-US" dirty="0"/>
          </a:p>
        </p:txBody>
      </p:sp>
      <p:sp>
        <p:nvSpPr>
          <p:cNvPr id="3" name="Content Placeholder 2"/>
          <p:cNvSpPr>
            <a:spLocks noGrp="1"/>
          </p:cNvSpPr>
          <p:nvPr>
            <p:ph idx="1" hasCustomPrompt="1"/>
          </p:nvPr>
        </p:nvSpPr>
        <p:spPr>
          <a:xfrm>
            <a:off x="353963" y="995749"/>
            <a:ext cx="8436076" cy="3649994"/>
          </a:xfrm>
          <a:prstGeom prst="rect">
            <a:avLst/>
          </a:prstGeom>
        </p:spPr>
        <p:txBody>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FD44707B-D922-47D5-BD24-D96E91B70543}" type="slidenum">
              <a:rPr lang="en-US" smtClean="0">
                <a:solidFill>
                  <a:prstClr val="white"/>
                </a:solidFill>
              </a:rPr>
              <a:pPr/>
              <a:t>‹#›</a:t>
            </a:fld>
            <a:endParaRPr lang="en-US">
              <a:solidFill>
                <a:prstClr val="white"/>
              </a:solidFill>
            </a:endParaRPr>
          </a:p>
        </p:txBody>
      </p:sp>
      <p:sp>
        <p:nvSpPr>
          <p:cNvPr id="7" name="Text Placeholder 7"/>
          <p:cNvSpPr>
            <a:spLocks noGrp="1"/>
          </p:cNvSpPr>
          <p:nvPr>
            <p:ph type="body" sz="quarter" idx="13" hasCustomPrompt="1"/>
          </p:nvPr>
        </p:nvSpPr>
        <p:spPr>
          <a:xfrm>
            <a:off x="353962" y="4764882"/>
            <a:ext cx="8008988" cy="221456"/>
          </a:xfrm>
          <a:prstGeom prst="rect">
            <a:avLst/>
          </a:prstGeom>
        </p:spPr>
        <p:txBody>
          <a:bodyPr wrap="square" anchor="t" anchorCtr="0">
            <a:normAutofit/>
          </a:bodyPr>
          <a:lstStyle>
            <a:lvl1pPr marL="0" indent="0">
              <a:lnSpc>
                <a:spcPct val="80000"/>
              </a:lnSpc>
              <a:spcBef>
                <a:spcPts val="150"/>
              </a:spcBef>
              <a:buFont typeface="Arial" pitchFamily="34" charset="0"/>
              <a:buNone/>
              <a:defRPr sz="675">
                <a:solidFill>
                  <a:srgbClr val="FFFFFF"/>
                </a:solidFill>
                <a:latin typeface="+mn-lt"/>
              </a:defRPr>
            </a:lvl1pPr>
            <a:lvl2pPr marL="128588" indent="-85725">
              <a:defRPr sz="675"/>
            </a:lvl2pPr>
            <a:lvl3pPr marL="257175" indent="-85725">
              <a:defRPr sz="675"/>
            </a:lvl3pPr>
            <a:lvl4pPr marL="385763" indent="-85725">
              <a:defRPr sz="675"/>
            </a:lvl4pPr>
            <a:lvl5pPr marL="514350" indent="-85725">
              <a:defRPr sz="675"/>
            </a:lvl5pPr>
          </a:lstStyle>
          <a:p>
            <a:pPr lvl="0"/>
            <a:r>
              <a:rPr lang="en-US" dirty="0" smtClean="0"/>
              <a:t>Click to edit footnote</a:t>
            </a:r>
            <a:endParaRPr lang="en-US" dirty="0"/>
          </a:p>
        </p:txBody>
      </p:sp>
    </p:spTree>
    <p:extLst>
      <p:ext uri="{BB962C8B-B14F-4D97-AF65-F5344CB8AC3E}">
        <p14:creationId xmlns:p14="http://schemas.microsoft.com/office/powerpoint/2010/main" val="319617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column content blu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00151"/>
            <a:ext cx="3962400" cy="3394472"/>
          </a:xfrm>
        </p:spPr>
        <p:txBody>
          <a:bodyPr>
            <a:noAutofit/>
          </a:bodyPr>
          <a:lstStyle>
            <a:lvl1pPr marL="175022" indent="-175022">
              <a:buClr>
                <a:schemeClr val="bg1"/>
              </a:buClr>
              <a:buFont typeface="Arial"/>
              <a:buChar char="•"/>
              <a:defRPr sz="1800">
                <a:solidFill>
                  <a:srgbClr val="FFFFFF"/>
                </a:solidFill>
              </a:defRPr>
            </a:lvl1pPr>
            <a:lvl2pPr marL="517922" indent="-175022">
              <a:buClr>
                <a:schemeClr val="bg1"/>
              </a:buClr>
              <a:buFont typeface="Arial"/>
              <a:buChar char="•"/>
              <a:defRPr sz="1500">
                <a:solidFill>
                  <a:srgbClr val="FFFFFF"/>
                </a:solidFill>
              </a:defRPr>
            </a:lvl2pPr>
            <a:lvl3pPr marL="815579" indent="-129779">
              <a:buClr>
                <a:schemeClr val="bg1"/>
              </a:buClr>
              <a:buFont typeface="Arial"/>
              <a:buChar char="•"/>
              <a:defRPr sz="1350">
                <a:solidFill>
                  <a:srgbClr val="FFFFFF"/>
                </a:solidFill>
              </a:defRPr>
            </a:lvl3pPr>
            <a:lvl4pPr marL="1158479" indent="-129779">
              <a:buClr>
                <a:schemeClr val="bg1"/>
              </a:buClr>
              <a:buFont typeface="Arial"/>
              <a:buChar char="•"/>
              <a:defRPr sz="1200">
                <a:solidFill>
                  <a:srgbClr val="FFFFFF"/>
                </a:solidFill>
              </a:defRPr>
            </a:lvl4pPr>
            <a:lvl5pPr marL="1501379" indent="-129779">
              <a:buClr>
                <a:schemeClr val="bg1"/>
              </a:buClr>
              <a:buFont typeface="Arial"/>
              <a:buChar char="•"/>
              <a:defRPr sz="1200">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4"/>
          </p:nvPr>
        </p:nvSpPr>
        <p:spPr>
          <a:xfrm>
            <a:off x="6847840" y="4725115"/>
            <a:ext cx="2133600" cy="273844"/>
          </a:xfrm>
          <a:prstGeom prst="rect">
            <a:avLst/>
          </a:prstGeom>
        </p:spPr>
        <p:txBody>
          <a:bodyPr/>
          <a:lstStyle>
            <a:lvl1pPr algn="r">
              <a:defRPr sz="825">
                <a:solidFill>
                  <a:schemeClr val="bg1"/>
                </a:solidFill>
                <a:latin typeface="Verdana"/>
                <a:cs typeface="Verdana"/>
              </a:defRPr>
            </a:lvl1pPr>
          </a:lstStyle>
          <a:p>
            <a:fld id="{6A174EDC-730F-0E4F-8F7E-AD594D963D71}" type="slidenum">
              <a:rPr lang="en-US">
                <a:solidFill>
                  <a:srgbClr val="FFFFFF"/>
                </a:solidFill>
              </a:rPr>
              <a:pPr/>
              <a:t>‹#›</a:t>
            </a:fld>
            <a:endParaRPr lang="en-US">
              <a:solidFill>
                <a:srgbClr val="FFFFFF"/>
              </a:solidFill>
            </a:endParaRPr>
          </a:p>
        </p:txBody>
      </p:sp>
      <p:sp>
        <p:nvSpPr>
          <p:cNvPr id="6" name="Content Placeholder 2"/>
          <p:cNvSpPr>
            <a:spLocks noGrp="1"/>
          </p:cNvSpPr>
          <p:nvPr>
            <p:ph idx="10"/>
          </p:nvPr>
        </p:nvSpPr>
        <p:spPr>
          <a:xfrm>
            <a:off x="4737100" y="1200151"/>
            <a:ext cx="3962400" cy="3394472"/>
          </a:xfrm>
        </p:spPr>
        <p:txBody>
          <a:bodyPr>
            <a:noAutofit/>
          </a:bodyPr>
          <a:lstStyle>
            <a:lvl1pPr marL="175022" indent="-175022">
              <a:buClr>
                <a:schemeClr val="bg1"/>
              </a:buClr>
              <a:buFont typeface="Arial"/>
              <a:buChar char="•"/>
              <a:defRPr sz="1800">
                <a:solidFill>
                  <a:srgbClr val="FFFFFF"/>
                </a:solidFill>
              </a:defRPr>
            </a:lvl1pPr>
            <a:lvl2pPr marL="517922" indent="-175022">
              <a:buClr>
                <a:schemeClr val="bg1"/>
              </a:buClr>
              <a:buFont typeface="Arial"/>
              <a:buChar char="•"/>
              <a:defRPr sz="1500">
                <a:solidFill>
                  <a:srgbClr val="FFFFFF"/>
                </a:solidFill>
              </a:defRPr>
            </a:lvl2pPr>
            <a:lvl3pPr marL="815579" indent="-129779">
              <a:buClr>
                <a:schemeClr val="bg1"/>
              </a:buClr>
              <a:buFont typeface="Arial"/>
              <a:buChar char="•"/>
              <a:defRPr sz="1350">
                <a:solidFill>
                  <a:srgbClr val="FFFFFF"/>
                </a:solidFill>
              </a:defRPr>
            </a:lvl3pPr>
            <a:lvl4pPr marL="1158479" indent="-129779">
              <a:buClr>
                <a:schemeClr val="bg1"/>
              </a:buClr>
              <a:buFont typeface="Arial"/>
              <a:buChar char="•"/>
              <a:defRPr sz="1200">
                <a:solidFill>
                  <a:srgbClr val="FFFFFF"/>
                </a:solidFill>
              </a:defRPr>
            </a:lvl4pPr>
            <a:lvl5pPr marL="1501379" indent="-129779">
              <a:buClr>
                <a:schemeClr val="bg1"/>
              </a:buClr>
              <a:buFont typeface="Arial"/>
              <a:buChar char="•"/>
              <a:defRPr sz="1200">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5962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0739" y="2355675"/>
            <a:ext cx="8212886" cy="1102519"/>
          </a:xfrm>
        </p:spPr>
        <p:txBody>
          <a:bodyPr lIns="0" rIns="0" anchor="b" anchorCtr="0">
            <a:noAutofit/>
          </a:bodyPr>
          <a:lstStyle>
            <a:lvl1pPr>
              <a:defRPr sz="2800" baseline="0">
                <a:solidFill>
                  <a:schemeClr val="bg1"/>
                </a:solidFill>
                <a:latin typeface="+mj-lt"/>
                <a:cs typeface="Intel Clear Light" panose="020B0404020203020204" pitchFamily="34" charset="0"/>
              </a:defRPr>
            </a:lvl1pPr>
          </a:lstStyle>
          <a:p>
            <a:r>
              <a:rPr lang="en-US" dirty="0" err="1" smtClean="0"/>
              <a:t>28pt</a:t>
            </a:r>
            <a:r>
              <a:rPr lang="en-US" dirty="0" smtClean="0"/>
              <a:t> Intel Clear Light Presentation Title</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5613" y="3623201"/>
            <a:ext cx="6330212" cy="925360"/>
          </a:xfrm>
        </p:spPr>
        <p:txBody>
          <a:bodyPr lIns="0" rIns="0">
            <a:noAutofit/>
          </a:bodyPr>
          <a:lstStyle>
            <a:lvl1pPr marL="0" indent="0" algn="l">
              <a:buNone/>
              <a:defRPr sz="1200" b="1" baseline="0">
                <a:solidFill>
                  <a:srgbClr val="FFDA00"/>
                </a:solidFill>
                <a:latin typeface="+mn-lt"/>
                <a:cs typeface="Intel Clear" panose="020B0604020203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smtClean="0"/>
              <a:t>12pt</a:t>
            </a:r>
            <a:r>
              <a:rPr lang="en-US" dirty="0" smtClean="0"/>
              <a:t> Intel Clear Bolded Subhead, Date, Etc.</a:t>
            </a:r>
            <a:endParaRPr lang="en-US" dirty="0"/>
          </a:p>
        </p:txBody>
      </p:sp>
      <p:sp>
        <p:nvSpPr>
          <p:cNvPr id="7" name="Rectangle 6"/>
          <p:cNvSpPr/>
          <p:nvPr/>
        </p:nvSpPr>
        <p:spPr>
          <a:xfrm>
            <a:off x="455613" y="4813300"/>
            <a:ext cx="1687963" cy="123111"/>
          </a:xfrm>
          <a:prstGeom prst="rect">
            <a:avLst/>
          </a:prstGeom>
        </p:spPr>
        <p:txBody>
          <a:bodyPr wrap="none" lIns="0" tIns="0" rIns="0" bIns="0">
            <a:spAutoFit/>
          </a:bodyPr>
          <a:lstStyle/>
          <a:p>
            <a:pPr algn="l" rtl="0"/>
            <a:r>
              <a:rPr lang="en-US" sz="800" b="0" i="0" u="none" strike="noStrike" kern="1200" baseline="0" dirty="0" smtClean="0">
                <a:solidFill>
                  <a:schemeClr val="accent3"/>
                </a:solidFill>
                <a:latin typeface="+mn-lt"/>
                <a:ea typeface="+mn-ea"/>
                <a:cs typeface="Neo Sans Intel"/>
              </a:rPr>
              <a:t>Intel Confidential — Do Not Forward</a:t>
            </a:r>
          </a:p>
        </p:txBody>
      </p:sp>
      <p:sp>
        <p:nvSpPr>
          <p:cNvPr id="8" name="Freeform 7"/>
          <p:cNvSpPr/>
          <p:nvPr/>
        </p:nvSpPr>
        <p:spPr>
          <a:xfrm>
            <a:off x="-7472" y="-10995"/>
            <a:ext cx="9152065" cy="531704"/>
          </a:xfrm>
          <a:custGeom>
            <a:avLst/>
            <a:gdLst>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605118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591991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48189 w 9158942"/>
              <a:gd name="connsiteY4" fmla="*/ 601837 h 911412"/>
              <a:gd name="connsiteX5" fmla="*/ 9158942 w 9158942"/>
              <a:gd name="connsiteY5" fmla="*/ 0 h 911412"/>
              <a:gd name="connsiteX6" fmla="*/ 7471 w 9158942"/>
              <a:gd name="connsiteY6" fmla="*/ 0 h 911412"/>
              <a:gd name="connsiteX0" fmla="*/ 7471 w 9148711"/>
              <a:gd name="connsiteY0" fmla="*/ 0 h 911412"/>
              <a:gd name="connsiteX1" fmla="*/ 0 w 9148711"/>
              <a:gd name="connsiteY1" fmla="*/ 903941 h 911412"/>
              <a:gd name="connsiteX2" fmla="*/ 5393765 w 9148711"/>
              <a:gd name="connsiteY2" fmla="*/ 911412 h 911412"/>
              <a:gd name="connsiteX3" fmla="*/ 5909236 w 9148711"/>
              <a:gd name="connsiteY3" fmla="*/ 597647 h 911412"/>
              <a:gd name="connsiteX4" fmla="*/ 9148189 w 9148711"/>
              <a:gd name="connsiteY4" fmla="*/ 601837 h 911412"/>
              <a:gd name="connsiteX5" fmla="*/ 9145816 w 9148711"/>
              <a:gd name="connsiteY5" fmla="*/ 0 h 911412"/>
              <a:gd name="connsiteX6" fmla="*/ 7471 w 9148711"/>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48189 w 9155661"/>
              <a:gd name="connsiteY4" fmla="*/ 601837 h 911412"/>
              <a:gd name="connsiteX5" fmla="*/ 9155661 w 9155661"/>
              <a:gd name="connsiteY5" fmla="*/ 0 h 911412"/>
              <a:gd name="connsiteX6" fmla="*/ 7471 w 9155661"/>
              <a:gd name="connsiteY6" fmla="*/ 0 h 911412"/>
              <a:gd name="connsiteX0" fmla="*/ 7471 w 9158556"/>
              <a:gd name="connsiteY0" fmla="*/ 0 h 911412"/>
              <a:gd name="connsiteX1" fmla="*/ 0 w 9158556"/>
              <a:gd name="connsiteY1" fmla="*/ 903941 h 911412"/>
              <a:gd name="connsiteX2" fmla="*/ 5393765 w 9158556"/>
              <a:gd name="connsiteY2" fmla="*/ 911412 h 911412"/>
              <a:gd name="connsiteX3" fmla="*/ 5909236 w 9158556"/>
              <a:gd name="connsiteY3" fmla="*/ 597647 h 911412"/>
              <a:gd name="connsiteX4" fmla="*/ 9158034 w 9158556"/>
              <a:gd name="connsiteY4" fmla="*/ 598555 h 911412"/>
              <a:gd name="connsiteX5" fmla="*/ 9155661 w 9158556"/>
              <a:gd name="connsiteY5" fmla="*/ 0 h 911412"/>
              <a:gd name="connsiteX6" fmla="*/ 7471 w 9158556"/>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7471 w 9155661"/>
              <a:gd name="connsiteY6" fmla="*/ 0 h 911412"/>
              <a:gd name="connsiteX0" fmla="*/ 522 w 9158557"/>
              <a:gd name="connsiteY0" fmla="*/ 0 h 911412"/>
              <a:gd name="connsiteX1" fmla="*/ 2896 w 9158557"/>
              <a:gd name="connsiteY1" fmla="*/ 903941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 name="connsiteX0" fmla="*/ 522 w 9158557"/>
              <a:gd name="connsiteY0" fmla="*/ 0 h 917068"/>
              <a:gd name="connsiteX1" fmla="*/ 2896 w 9158557"/>
              <a:gd name="connsiteY1" fmla="*/ 917068 h 917068"/>
              <a:gd name="connsiteX2" fmla="*/ 5396661 w 9158557"/>
              <a:gd name="connsiteY2" fmla="*/ 911412 h 917068"/>
              <a:gd name="connsiteX3" fmla="*/ 5912132 w 9158557"/>
              <a:gd name="connsiteY3" fmla="*/ 597647 h 917068"/>
              <a:gd name="connsiteX4" fmla="*/ 9154366 w 9158557"/>
              <a:gd name="connsiteY4" fmla="*/ 595274 h 917068"/>
              <a:gd name="connsiteX5" fmla="*/ 9158557 w 9158557"/>
              <a:gd name="connsiteY5" fmla="*/ 0 h 917068"/>
              <a:gd name="connsiteX6" fmla="*/ 522 w 9158557"/>
              <a:gd name="connsiteY6" fmla="*/ 0 h 917068"/>
              <a:gd name="connsiteX0" fmla="*/ 522 w 9158557"/>
              <a:gd name="connsiteY0" fmla="*/ 0 h 911412"/>
              <a:gd name="connsiteX1" fmla="*/ 2896 w 9158557"/>
              <a:gd name="connsiteY1" fmla="*/ 910555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 name="connsiteX0" fmla="*/ 80091 w 9155661"/>
              <a:gd name="connsiteY0" fmla="*/ 241917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80091 w 9155661"/>
              <a:gd name="connsiteY6" fmla="*/ 241917 h 911412"/>
              <a:gd name="connsiteX0" fmla="*/ 3124 w 9155661"/>
              <a:gd name="connsiteY0" fmla="*/ 175940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3124 w 9155661"/>
              <a:gd name="connsiteY6" fmla="*/ 175940 h 911412"/>
              <a:gd name="connsiteX0" fmla="*/ 3124 w 9155661"/>
              <a:gd name="connsiteY0" fmla="*/ 146617 h 911412"/>
              <a:gd name="connsiteX1" fmla="*/ 0 w 9155661"/>
              <a:gd name="connsiteY1" fmla="*/ 910555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3124 w 9155661"/>
              <a:gd name="connsiteY6" fmla="*/ 146617 h 911412"/>
              <a:gd name="connsiteX0" fmla="*/ 3124 w 9151521"/>
              <a:gd name="connsiteY0" fmla="*/ 0 h 764795"/>
              <a:gd name="connsiteX1" fmla="*/ 0 w 9151521"/>
              <a:gd name="connsiteY1" fmla="*/ 763938 h 764795"/>
              <a:gd name="connsiteX2" fmla="*/ 5393765 w 9151521"/>
              <a:gd name="connsiteY2" fmla="*/ 764795 h 764795"/>
              <a:gd name="connsiteX3" fmla="*/ 5909236 w 9151521"/>
              <a:gd name="connsiteY3" fmla="*/ 451030 h 764795"/>
              <a:gd name="connsiteX4" fmla="*/ 9151470 w 9151521"/>
              <a:gd name="connsiteY4" fmla="*/ 448657 h 764795"/>
              <a:gd name="connsiteX5" fmla="*/ 9067698 w 9151521"/>
              <a:gd name="connsiteY5" fmla="*/ 21992 h 764795"/>
              <a:gd name="connsiteX6" fmla="*/ 3124 w 9151521"/>
              <a:gd name="connsiteY6" fmla="*/ 0 h 764795"/>
              <a:gd name="connsiteX0" fmla="*/ 3124 w 9152065"/>
              <a:gd name="connsiteY0" fmla="*/ 0 h 764795"/>
              <a:gd name="connsiteX1" fmla="*/ 0 w 9152065"/>
              <a:gd name="connsiteY1" fmla="*/ 763938 h 764795"/>
              <a:gd name="connsiteX2" fmla="*/ 5393765 w 9152065"/>
              <a:gd name="connsiteY2" fmla="*/ 764795 h 764795"/>
              <a:gd name="connsiteX3" fmla="*/ 5909236 w 9152065"/>
              <a:gd name="connsiteY3" fmla="*/ 451030 h 764795"/>
              <a:gd name="connsiteX4" fmla="*/ 9151470 w 9152065"/>
              <a:gd name="connsiteY4" fmla="*/ 448657 h 764795"/>
              <a:gd name="connsiteX5" fmla="*/ 9150163 w 9152065"/>
              <a:gd name="connsiteY5" fmla="*/ 14661 h 764795"/>
              <a:gd name="connsiteX6" fmla="*/ 3124 w 9152065"/>
              <a:gd name="connsiteY6" fmla="*/ 0 h 764795"/>
              <a:gd name="connsiteX0" fmla="*/ 3124 w 9152065"/>
              <a:gd name="connsiteY0" fmla="*/ 0 h 764795"/>
              <a:gd name="connsiteX1" fmla="*/ 0 w 9152065"/>
              <a:gd name="connsiteY1" fmla="*/ 697960 h 764795"/>
              <a:gd name="connsiteX2" fmla="*/ 5393765 w 9152065"/>
              <a:gd name="connsiteY2" fmla="*/ 764795 h 764795"/>
              <a:gd name="connsiteX3" fmla="*/ 5909236 w 9152065"/>
              <a:gd name="connsiteY3" fmla="*/ 451030 h 764795"/>
              <a:gd name="connsiteX4" fmla="*/ 9151470 w 9152065"/>
              <a:gd name="connsiteY4" fmla="*/ 448657 h 764795"/>
              <a:gd name="connsiteX5" fmla="*/ 9150163 w 9152065"/>
              <a:gd name="connsiteY5" fmla="*/ 14661 h 764795"/>
              <a:gd name="connsiteX6" fmla="*/ 3124 w 9152065"/>
              <a:gd name="connsiteY6" fmla="*/ 0 h 764795"/>
              <a:gd name="connsiteX0" fmla="*/ 3124 w 9152065"/>
              <a:gd name="connsiteY0" fmla="*/ 0 h 706148"/>
              <a:gd name="connsiteX1" fmla="*/ 0 w 9152065"/>
              <a:gd name="connsiteY1" fmla="*/ 697960 h 706148"/>
              <a:gd name="connsiteX2" fmla="*/ 5476230 w 9152065"/>
              <a:gd name="connsiteY2" fmla="*/ 706148 h 706148"/>
              <a:gd name="connsiteX3" fmla="*/ 5909236 w 9152065"/>
              <a:gd name="connsiteY3" fmla="*/ 451030 h 706148"/>
              <a:gd name="connsiteX4" fmla="*/ 9151470 w 9152065"/>
              <a:gd name="connsiteY4" fmla="*/ 448657 h 706148"/>
              <a:gd name="connsiteX5" fmla="*/ 9150163 w 9152065"/>
              <a:gd name="connsiteY5" fmla="*/ 14661 h 706148"/>
              <a:gd name="connsiteX6" fmla="*/ 3124 w 9152065"/>
              <a:gd name="connsiteY6" fmla="*/ 0 h 706148"/>
              <a:gd name="connsiteX0" fmla="*/ 3124 w 9152065"/>
              <a:gd name="connsiteY0" fmla="*/ 7331 h 713479"/>
              <a:gd name="connsiteX1" fmla="*/ 0 w 9152065"/>
              <a:gd name="connsiteY1" fmla="*/ 705291 h 713479"/>
              <a:gd name="connsiteX2" fmla="*/ 5476230 w 9152065"/>
              <a:gd name="connsiteY2" fmla="*/ 713479 h 713479"/>
              <a:gd name="connsiteX3" fmla="*/ 5909236 w 9152065"/>
              <a:gd name="connsiteY3" fmla="*/ 458361 h 713479"/>
              <a:gd name="connsiteX4" fmla="*/ 9151470 w 9152065"/>
              <a:gd name="connsiteY4" fmla="*/ 455988 h 713479"/>
              <a:gd name="connsiteX5" fmla="*/ 9150163 w 9152065"/>
              <a:gd name="connsiteY5" fmla="*/ 0 h 713479"/>
              <a:gd name="connsiteX6" fmla="*/ 3124 w 9152065"/>
              <a:gd name="connsiteY6" fmla="*/ 7331 h 713479"/>
              <a:gd name="connsiteX0" fmla="*/ 3124 w 9152065"/>
              <a:gd name="connsiteY0" fmla="*/ 7331 h 705291"/>
              <a:gd name="connsiteX1" fmla="*/ 0 w 9152065"/>
              <a:gd name="connsiteY1" fmla="*/ 705291 h 705291"/>
              <a:gd name="connsiteX2" fmla="*/ 5487226 w 9152065"/>
              <a:gd name="connsiteY2" fmla="*/ 691487 h 705291"/>
              <a:gd name="connsiteX3" fmla="*/ 5909236 w 9152065"/>
              <a:gd name="connsiteY3" fmla="*/ 458361 h 705291"/>
              <a:gd name="connsiteX4" fmla="*/ 9151470 w 9152065"/>
              <a:gd name="connsiteY4" fmla="*/ 455988 h 705291"/>
              <a:gd name="connsiteX5" fmla="*/ 9150163 w 9152065"/>
              <a:gd name="connsiteY5" fmla="*/ 0 h 705291"/>
              <a:gd name="connsiteX6" fmla="*/ 3124 w 9152065"/>
              <a:gd name="connsiteY6" fmla="*/ 7331 h 705291"/>
              <a:gd name="connsiteX0" fmla="*/ 3124 w 9152065"/>
              <a:gd name="connsiteY0" fmla="*/ 7331 h 713479"/>
              <a:gd name="connsiteX1" fmla="*/ 0 w 9152065"/>
              <a:gd name="connsiteY1" fmla="*/ 705291 h 713479"/>
              <a:gd name="connsiteX2" fmla="*/ 5470733 w 9152065"/>
              <a:gd name="connsiteY2" fmla="*/ 713479 h 713479"/>
              <a:gd name="connsiteX3" fmla="*/ 5909236 w 9152065"/>
              <a:gd name="connsiteY3" fmla="*/ 458361 h 713479"/>
              <a:gd name="connsiteX4" fmla="*/ 9151470 w 9152065"/>
              <a:gd name="connsiteY4" fmla="*/ 455988 h 713479"/>
              <a:gd name="connsiteX5" fmla="*/ 9150163 w 9152065"/>
              <a:gd name="connsiteY5" fmla="*/ 0 h 713479"/>
              <a:gd name="connsiteX6" fmla="*/ 3124 w 9152065"/>
              <a:gd name="connsiteY6" fmla="*/ 7331 h 713479"/>
              <a:gd name="connsiteX0" fmla="*/ 3124 w 9152065"/>
              <a:gd name="connsiteY0" fmla="*/ 7331 h 705291"/>
              <a:gd name="connsiteX1" fmla="*/ 0 w 9152065"/>
              <a:gd name="connsiteY1" fmla="*/ 705291 h 705291"/>
              <a:gd name="connsiteX2" fmla="*/ 5470733 w 9152065"/>
              <a:gd name="connsiteY2" fmla="*/ 695319 h 705291"/>
              <a:gd name="connsiteX3" fmla="*/ 5909236 w 9152065"/>
              <a:gd name="connsiteY3" fmla="*/ 458361 h 705291"/>
              <a:gd name="connsiteX4" fmla="*/ 9151470 w 9152065"/>
              <a:gd name="connsiteY4" fmla="*/ 455988 h 705291"/>
              <a:gd name="connsiteX5" fmla="*/ 9150163 w 9152065"/>
              <a:gd name="connsiteY5" fmla="*/ 0 h 705291"/>
              <a:gd name="connsiteX6" fmla="*/ 3124 w 9152065"/>
              <a:gd name="connsiteY6" fmla="*/ 7331 h 705291"/>
              <a:gd name="connsiteX0" fmla="*/ 3124 w 9152065"/>
              <a:gd name="connsiteY0" fmla="*/ 7331 h 708939"/>
              <a:gd name="connsiteX1" fmla="*/ 0 w 9152065"/>
              <a:gd name="connsiteY1" fmla="*/ 705291 h 708939"/>
              <a:gd name="connsiteX2" fmla="*/ 5467329 w 9152065"/>
              <a:gd name="connsiteY2" fmla="*/ 708939 h 708939"/>
              <a:gd name="connsiteX3" fmla="*/ 5909236 w 9152065"/>
              <a:gd name="connsiteY3" fmla="*/ 458361 h 708939"/>
              <a:gd name="connsiteX4" fmla="*/ 9151470 w 9152065"/>
              <a:gd name="connsiteY4" fmla="*/ 455988 h 708939"/>
              <a:gd name="connsiteX5" fmla="*/ 9150163 w 9152065"/>
              <a:gd name="connsiteY5" fmla="*/ 0 h 708939"/>
              <a:gd name="connsiteX6" fmla="*/ 3124 w 9152065"/>
              <a:gd name="connsiteY6" fmla="*/ 7331 h 70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2065" h="708939">
                <a:moveTo>
                  <a:pt x="3124" y="7331"/>
                </a:moveTo>
                <a:cubicBezTo>
                  <a:pt x="634" y="308645"/>
                  <a:pt x="2490" y="403977"/>
                  <a:pt x="0" y="705291"/>
                </a:cubicBezTo>
                <a:lnTo>
                  <a:pt x="5467329" y="708939"/>
                </a:lnTo>
                <a:lnTo>
                  <a:pt x="5909236" y="458361"/>
                </a:lnTo>
                <a:lnTo>
                  <a:pt x="9151470" y="455988"/>
                </a:lnTo>
                <a:cubicBezTo>
                  <a:pt x="9153960" y="254282"/>
                  <a:pt x="9147673" y="201706"/>
                  <a:pt x="9150163" y="0"/>
                </a:cubicBezTo>
                <a:lnTo>
                  <a:pt x="3124" y="7331"/>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2" descr="\\.psf\Home\Desktop\Inte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428" y="1223661"/>
            <a:ext cx="1220881" cy="8046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37813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Large Bullet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308848"/>
            <a:ext cx="8229600" cy="86868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203325"/>
            <a:ext cx="8228012" cy="3425825"/>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13585118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p:txBody>
          <a:bodyPr/>
          <a:lstStyle>
            <a:lvl1pPr>
              <a:defRPr/>
            </a:lvl1pPr>
          </a:lstStyle>
          <a:p>
            <a:r>
              <a:rPr lang="en-US" dirty="0" err="1" smtClean="0"/>
              <a:t>28pt</a:t>
            </a:r>
            <a:r>
              <a:rPr lang="en-US" dirty="0" smtClean="0"/>
              <a:t> Intel Clear Light Headline</a:t>
            </a:r>
            <a:endParaRPr lang="en-US" dirty="0"/>
          </a:p>
        </p:txBody>
      </p:sp>
      <p:sp>
        <p:nvSpPr>
          <p:cNvPr id="8" name="Content Placeholder 7"/>
          <p:cNvSpPr>
            <a:spLocks noGrp="1"/>
          </p:cNvSpPr>
          <p:nvPr>
            <p:ph sz="quarter" idx="13" hasCustomPrompt="1"/>
          </p:nvPr>
        </p:nvSpPr>
        <p:spPr>
          <a:xfrm>
            <a:off x="455613" y="1203325"/>
            <a:ext cx="8228012" cy="3425825"/>
          </a:xfrm>
        </p:spPr>
        <p:txBody>
          <a:bodyPr/>
          <a:lstStyle/>
          <a:p>
            <a:pPr lvl="0"/>
            <a:r>
              <a:rPr lang="en-US" dirty="0" smtClean="0"/>
              <a:t>18pt Intel Clear body text</a:t>
            </a:r>
          </a:p>
          <a:p>
            <a:pPr lvl="1"/>
            <a:r>
              <a:rPr lang="en-US" dirty="0" smtClean="0"/>
              <a:t>16pt Intel Clear bullet one</a:t>
            </a:r>
          </a:p>
          <a:p>
            <a:pPr lvl="2"/>
            <a:r>
              <a:rPr lang="en-US" dirty="0" smtClean="0"/>
              <a:t>16pt Intel Clear sub-bullet</a:t>
            </a:r>
          </a:p>
          <a:p>
            <a:pPr lvl="3"/>
            <a:r>
              <a:rPr lang="en-US" dirty="0" err="1" smtClean="0"/>
              <a:t>14pt</a:t>
            </a:r>
            <a:r>
              <a:rPr lang="en-US" dirty="0" smtClean="0"/>
              <a: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4940459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308848"/>
            <a:ext cx="8228012" cy="868680"/>
          </a:xfrm>
        </p:spPr>
        <p:txBody>
          <a:bodyPr/>
          <a:lstStyle>
            <a:lvl1pPr>
              <a:defRPr/>
            </a:lvl1pPr>
          </a:lstStyle>
          <a:p>
            <a:r>
              <a:rPr lang="en-US" dirty="0" err="1" smtClean="0"/>
              <a:t>28pt</a:t>
            </a:r>
            <a:r>
              <a:rPr lang="en-US" dirty="0" smtClean="0"/>
              <a:t> Intel Clear Light Headline</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556C5-CE8C-6547-B838-EA80C61A4AF7}" type="slidenum">
              <a:rPr lang="en-US" smtClean="0"/>
              <a:pPr/>
              <a:t>‹#›</a:t>
            </a:fld>
            <a:endParaRPr lang="en-US"/>
          </a:p>
        </p:txBody>
      </p:sp>
      <p:sp>
        <p:nvSpPr>
          <p:cNvPr id="15" name="Content Placeholder 2"/>
          <p:cNvSpPr>
            <a:spLocks noGrp="1"/>
          </p:cNvSpPr>
          <p:nvPr>
            <p:ph sz="half" idx="1" hasCustomPrompt="1"/>
          </p:nvPr>
        </p:nvSpPr>
        <p:spPr>
          <a:xfrm>
            <a:off x="455613" y="1203324"/>
            <a:ext cx="4006851" cy="3425825"/>
          </a:xfrm>
        </p:spPr>
        <p:txBody>
          <a:bodyPr vert="horz" lIns="0" tIns="0" rIns="0" bIns="0" rtlCol="0">
            <a:noAutofit/>
          </a:bodyPr>
          <a:lstStyle>
            <a:lvl1pPr>
              <a:defRPr lang="en-US" dirty="0" smtClean="0"/>
            </a:lvl1pPr>
            <a:lvl2pPr>
              <a:defRPr lang="en-US" dirty="0" smtClean="0"/>
            </a:lvl2pPr>
            <a:lvl3pPr>
              <a:defRPr lang="en-US" sz="1400" dirty="0" smtClean="0"/>
            </a:lvl3pPr>
            <a:lvl4pPr>
              <a:defRPr lang="en-US" sz="1200" dirty="0" smtClean="0"/>
            </a:lvl4pPr>
            <a:lvl5pPr>
              <a:defRPr lang="en-US" sz="1200" dirty="0"/>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16" name="Content Placeholder 2"/>
          <p:cNvSpPr>
            <a:spLocks noGrp="1"/>
          </p:cNvSpPr>
          <p:nvPr>
            <p:ph sz="half" idx="13" hasCustomPrompt="1"/>
          </p:nvPr>
        </p:nvSpPr>
        <p:spPr>
          <a:xfrm>
            <a:off x="4678363" y="1203324"/>
            <a:ext cx="4005264" cy="3425825"/>
          </a:xfrm>
        </p:spPr>
        <p:txBody>
          <a:bodyPr vert="horz" lIns="0" tIns="0" rIns="0" bIns="0" rtlCol="0">
            <a:noAutofit/>
          </a:bodyPr>
          <a:lstStyle>
            <a:lvl1pPr>
              <a:defRPr lang="en-US" dirty="0" smtClean="0"/>
            </a:lvl1pPr>
            <a:lvl2pPr>
              <a:defRPr lang="en-US" dirty="0" smtClean="0"/>
            </a:lvl2pPr>
            <a:lvl3pPr>
              <a:defRPr lang="en-US" sz="1400" dirty="0" smtClean="0"/>
            </a:lvl3pPr>
            <a:lvl4pPr>
              <a:defRPr lang="en-US" sz="1200" dirty="0" smtClean="0"/>
            </a:lvl4pPr>
            <a:lvl5pPr>
              <a:defRPr lang="en-US" sz="1200" dirty="0"/>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Tree>
    <p:extLst>
      <p:ext uri="{BB962C8B-B14F-4D97-AF65-F5344CB8AC3E}">
        <p14:creationId xmlns:p14="http://schemas.microsoft.com/office/powerpoint/2010/main" val="406206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Quote and Attribu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308848"/>
            <a:ext cx="8228012" cy="868680"/>
          </a:xfrm>
        </p:spPr>
        <p:txBody>
          <a:bodyPr/>
          <a:lstStyle>
            <a:lvl1pPr marL="0" marR="0" indent="0" algn="l" defTabSz="457200" rtl="0" eaLnBrk="1" fontAlgn="auto" latinLnBrk="0" hangingPunct="1">
              <a:lnSpc>
                <a:spcPct val="100000"/>
              </a:lnSpc>
              <a:spcBef>
                <a:spcPct val="0"/>
              </a:spcBef>
              <a:spcAft>
                <a:spcPts val="0"/>
              </a:spcAft>
              <a:buClrTx/>
              <a:buSzTx/>
              <a:buFontTx/>
              <a:buNone/>
              <a:tabLst/>
              <a:defRPr lang="en-US" sz="2800" b="0" i="0" u="none" strike="noStrike" baseline="0" smtClean="0"/>
            </a:lvl1pPr>
          </a:lstStyle>
          <a:p>
            <a:r>
              <a:rPr lang="en-US" dirty="0" err="1" smtClean="0"/>
              <a:t>28pt</a:t>
            </a:r>
            <a:r>
              <a:rPr lang="en-US" dirty="0" smtClean="0"/>
              <a:t> Intel Clear Light Headline</a:t>
            </a:r>
            <a:endParaRPr lang="en-US" dirty="0"/>
          </a:p>
        </p:txBody>
      </p:sp>
      <p:sp>
        <p:nvSpPr>
          <p:cNvPr id="3" name="Content Placeholder 2"/>
          <p:cNvSpPr>
            <a:spLocks noGrp="1"/>
          </p:cNvSpPr>
          <p:nvPr>
            <p:ph idx="1" hasCustomPrompt="1"/>
          </p:nvPr>
        </p:nvSpPr>
        <p:spPr>
          <a:xfrm>
            <a:off x="455613" y="1203325"/>
            <a:ext cx="8228013" cy="3425825"/>
          </a:xfrm>
        </p:spPr>
        <p:txBody>
          <a:bodyPr anchor="ctr" anchorCtr="0"/>
          <a:lstStyle>
            <a:lvl1pPr marL="190500" indent="-190500">
              <a:defRPr sz="4400" baseline="0">
                <a:solidFill>
                  <a:schemeClr val="accent2"/>
                </a:solidFill>
                <a:latin typeface="+mj-lt"/>
                <a:cs typeface="Intel Clear Light" panose="020B0404020203020204" pitchFamily="34" charset="0"/>
              </a:defRPr>
            </a:lvl1pPr>
            <a:lvl2pPr marL="417513" indent="-225425">
              <a:buFont typeface="Lucida Grande"/>
              <a:buChar char="−"/>
              <a:defRPr sz="1200" baseline="0">
                <a:latin typeface="+mn-lt"/>
                <a:cs typeface="Intel Clear" panose="020B0604020203020204" pitchFamily="34" charset="0"/>
              </a:defRPr>
            </a:lvl2pPr>
            <a:lvl3pPr marL="685800" indent="-228600">
              <a:defRPr sz="1200">
                <a:latin typeface="+mn-lt"/>
              </a:defRPr>
            </a:lvl3pPr>
            <a:lvl4pPr>
              <a:defRPr sz="1100">
                <a:latin typeface="+mn-lt"/>
              </a:defRPr>
            </a:lvl4pPr>
            <a:lvl5pPr>
              <a:defRPr sz="1050">
                <a:latin typeface="+mn-lt"/>
              </a:defRPr>
            </a:lvl5pPr>
          </a:lstStyle>
          <a:p>
            <a:pPr lvl="0"/>
            <a:r>
              <a:rPr lang="en-US" dirty="0" smtClean="0"/>
              <a:t>“</a:t>
            </a:r>
            <a:r>
              <a:rPr lang="en-US" dirty="0" err="1" smtClean="0"/>
              <a:t>44pt</a:t>
            </a:r>
            <a:r>
              <a:rPr lang="en-US" dirty="0" smtClean="0"/>
              <a:t> Intel Clear Light Text”</a:t>
            </a:r>
          </a:p>
          <a:p>
            <a:pPr lvl="1"/>
            <a:r>
              <a:rPr lang="en-US" dirty="0" err="1" smtClean="0"/>
              <a:t>12pt</a:t>
            </a:r>
            <a:r>
              <a:rPr lang="en-US" dirty="0" smtClean="0"/>
              <a:t> Attribution</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a:p>
        </p:txBody>
      </p:sp>
    </p:spTree>
    <p:extLst>
      <p:ext uri="{BB962C8B-B14F-4D97-AF65-F5344CB8AC3E}">
        <p14:creationId xmlns:p14="http://schemas.microsoft.com/office/powerpoint/2010/main" val="11929465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Full Bleed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0"/>
            <a:ext cx="9144000" cy="5143500"/>
          </a:xfrm>
          <a:solidFill>
            <a:schemeClr val="bg2">
              <a:lumMod val="20000"/>
              <a:lumOff val="80000"/>
            </a:schemeClr>
          </a:solidFill>
        </p:spPr>
        <p:txBody>
          <a:bodyPr/>
          <a:lstStyle/>
          <a:p>
            <a:r>
              <a:rPr lang="en-US" smtClean="0"/>
              <a:t>Click icon to add picture</a:t>
            </a:r>
            <a:endParaRPr lang="en-US"/>
          </a:p>
        </p:txBody>
      </p:sp>
      <p:sp>
        <p:nvSpPr>
          <p:cNvPr id="12" name="Picture Placeholder 10"/>
          <p:cNvSpPr>
            <a:spLocks noGrp="1" noChangeAspect="1"/>
          </p:cNvSpPr>
          <p:nvPr>
            <p:ph type="pic" sz="quarter" idx="14"/>
          </p:nvPr>
        </p:nvSpPr>
        <p:spPr>
          <a:xfrm>
            <a:off x="0" y="4805172"/>
            <a:ext cx="9144000" cy="338328"/>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chemeClr val="bg1"/>
                </a:solidFill>
              </a:defRPr>
            </a:lvl1pPr>
          </a:lstStyle>
          <a:p>
            <a:r>
              <a:rPr lang="en-US" smtClean="0"/>
              <a:t>Click icon to add picture</a:t>
            </a:r>
            <a:endParaRPr lang="en-US"/>
          </a:p>
        </p:txBody>
      </p:sp>
      <p:sp>
        <p:nvSpPr>
          <p:cNvPr id="2" name="Title 1"/>
          <p:cNvSpPr>
            <a:spLocks noGrp="1"/>
          </p:cNvSpPr>
          <p:nvPr>
            <p:ph type="title" hasCustomPrompt="1"/>
          </p:nvPr>
        </p:nvSpPr>
        <p:spPr>
          <a:xfrm>
            <a:off x="455613" y="308848"/>
            <a:ext cx="8228012" cy="868680"/>
          </a:xfrm>
        </p:spPr>
        <p:txBody>
          <a:bodyPr>
            <a:normAutofit/>
          </a:bodyPr>
          <a:lstStyle>
            <a:lvl1pPr>
              <a:defRPr sz="2800" baseline="0"/>
            </a:lvl1pPr>
          </a:lstStyle>
          <a:p>
            <a:r>
              <a:rPr lang="en-US" dirty="0" err="1" smtClean="0"/>
              <a:t>28pt</a:t>
            </a:r>
            <a:r>
              <a:rPr lang="en-US" dirty="0" smtClean="0"/>
              <a:t> Intel Clear Light Headline</a:t>
            </a:r>
            <a:endParaRPr lang="en-US" dirty="0"/>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13" name="Date Placeholder 1"/>
          <p:cNvSpPr>
            <a:spLocks noGrp="1"/>
          </p:cNvSpPr>
          <p:nvPr>
            <p:ph type="dt" sz="half" idx="10"/>
          </p:nvPr>
        </p:nvSpPr>
        <p:spPr>
          <a:xfrm>
            <a:off x="457200" y="4767263"/>
            <a:ext cx="2133600" cy="273844"/>
          </a:xfrm>
        </p:spPr>
        <p:txBody>
          <a:bodyPr/>
          <a:lstStyle/>
          <a:p>
            <a:endParaRPr lang="en-US"/>
          </a:p>
        </p:txBody>
      </p:sp>
      <p:sp>
        <p:nvSpPr>
          <p:cNvPr id="14" name="Footer Placeholder 2"/>
          <p:cNvSpPr>
            <a:spLocks noGrp="1"/>
          </p:cNvSpPr>
          <p:nvPr>
            <p:ph type="ftr" sz="quarter" idx="11"/>
          </p:nvPr>
        </p:nvSpPr>
        <p:spPr>
          <a:xfrm>
            <a:off x="3124200" y="4767263"/>
            <a:ext cx="2895600" cy="273844"/>
          </a:xfrm>
        </p:spPr>
        <p:txBody>
          <a:bodyPr/>
          <a:lstStyle/>
          <a:p>
            <a:endParaRPr lang="en-US"/>
          </a:p>
        </p:txBody>
      </p:sp>
    </p:spTree>
    <p:extLst>
      <p:ext uri="{BB962C8B-B14F-4D97-AF65-F5344CB8AC3E}">
        <p14:creationId xmlns:p14="http://schemas.microsoft.com/office/powerpoint/2010/main" val="36382072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Bottom Half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2574131"/>
            <a:ext cx="9144000" cy="2569369"/>
          </a:xfrm>
          <a:solidFill>
            <a:schemeClr val="bg2">
              <a:lumMod val="20000"/>
              <a:lumOff val="80000"/>
            </a:schemeClr>
          </a:solidFill>
        </p:spPr>
        <p:txBody>
          <a:bodyPr/>
          <a:lstStyle/>
          <a:p>
            <a:r>
              <a:rPr lang="en-US" smtClean="0"/>
              <a:t>Click icon to add picture</a:t>
            </a:r>
            <a:endParaRPr lang="en-US"/>
          </a:p>
        </p:txBody>
      </p:sp>
      <p:sp>
        <p:nvSpPr>
          <p:cNvPr id="20" name="Picture Placeholder 10"/>
          <p:cNvSpPr>
            <a:spLocks noGrp="1" noChangeAspect="1"/>
          </p:cNvSpPr>
          <p:nvPr>
            <p:ph type="pic" sz="quarter" idx="14"/>
          </p:nvPr>
        </p:nvSpPr>
        <p:spPr>
          <a:xfrm>
            <a:off x="0" y="4805172"/>
            <a:ext cx="9144000" cy="338328"/>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chemeClr val="bg1"/>
                </a:solidFill>
              </a:defRPr>
            </a:lvl1pPr>
          </a:lstStyle>
          <a:p>
            <a:r>
              <a:rPr lang="en-US" smtClean="0"/>
              <a:t>Click icon to add picture</a:t>
            </a:r>
            <a:endParaRPr lang="en-US"/>
          </a:p>
        </p:txBody>
      </p:sp>
      <p:sp>
        <p:nvSpPr>
          <p:cNvPr id="2" name="Title 1"/>
          <p:cNvSpPr>
            <a:spLocks noGrp="1"/>
          </p:cNvSpPr>
          <p:nvPr>
            <p:ph type="title" hasCustomPrompt="1"/>
          </p:nvPr>
        </p:nvSpPr>
        <p:spPr>
          <a:xfrm>
            <a:off x="455613" y="308848"/>
            <a:ext cx="8228012" cy="868680"/>
          </a:xfrm>
        </p:spPr>
        <p:txBody>
          <a:bodyPr>
            <a:noAutofit/>
          </a:bodyPr>
          <a:lstStyle>
            <a:lvl1pPr>
              <a:defRPr sz="2800" baseline="0"/>
            </a:lvl1pPr>
          </a:lstStyle>
          <a:p>
            <a:r>
              <a:rPr lang="en-US" dirty="0" err="1" smtClean="0"/>
              <a:t>28pt</a:t>
            </a:r>
            <a:r>
              <a:rPr lang="en-US" dirty="0" smtClean="0"/>
              <a:t> Intel Clear Light Headline</a:t>
            </a:r>
            <a:endParaRPr lang="en-US" dirty="0"/>
          </a:p>
        </p:txBody>
      </p:sp>
      <p:sp>
        <p:nvSpPr>
          <p:cNvPr id="13" name="Date Placeholder 1"/>
          <p:cNvSpPr>
            <a:spLocks noGrp="1"/>
          </p:cNvSpPr>
          <p:nvPr>
            <p:ph type="dt" sz="half" idx="10"/>
          </p:nvPr>
        </p:nvSpPr>
        <p:spPr>
          <a:xfrm>
            <a:off x="457200" y="4767263"/>
            <a:ext cx="2133600" cy="273844"/>
          </a:xfrm>
        </p:spPr>
        <p:txBody>
          <a:bodyPr/>
          <a:lstStyle/>
          <a:p>
            <a:endParaRPr lang="en-US"/>
          </a:p>
        </p:txBody>
      </p:sp>
      <p:sp>
        <p:nvSpPr>
          <p:cNvPr id="14" name="Footer Placeholder 2"/>
          <p:cNvSpPr>
            <a:spLocks noGrp="1"/>
          </p:cNvSpPr>
          <p:nvPr>
            <p:ph type="ftr" sz="quarter" idx="11"/>
          </p:nvPr>
        </p:nvSpPr>
        <p:spPr>
          <a:xfrm>
            <a:off x="3124200" y="4767263"/>
            <a:ext cx="2895600" cy="273844"/>
          </a:xfrm>
        </p:spPr>
        <p:txBody>
          <a:bodyPr/>
          <a:lstStyle/>
          <a:p>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18" name="Content Placeholder 2"/>
          <p:cNvSpPr>
            <a:spLocks noGrp="1"/>
          </p:cNvSpPr>
          <p:nvPr>
            <p:ph sz="half" idx="1" hasCustomPrompt="1"/>
          </p:nvPr>
        </p:nvSpPr>
        <p:spPr>
          <a:xfrm>
            <a:off x="455613" y="1203325"/>
            <a:ext cx="4006851" cy="1309290"/>
          </a:xfrm>
        </p:spPr>
        <p:txBody>
          <a:bodyPr vert="horz" lIns="0" tIns="0" rIns="0" bIns="0" rtlCol="0">
            <a:noAutofit/>
          </a:bodyPr>
          <a:lstStyle>
            <a:lvl1pPr>
              <a:defRPr lang="en-US" dirty="0" smtClean="0"/>
            </a:lvl1pPr>
            <a:lvl2pPr>
              <a:defRPr lang="en-US" dirty="0" smtClean="0"/>
            </a:lvl2pPr>
            <a:lvl3pPr>
              <a:defRPr lang="en-US" sz="1400" dirty="0" smtClean="0"/>
            </a:lvl3pPr>
            <a:lvl4pPr>
              <a:defRPr lang="en-US" sz="1200" dirty="0" smtClean="0"/>
            </a:lvl4pPr>
            <a:lvl5pPr>
              <a:defRPr lang="en-US" sz="1200" dirty="0"/>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
        <p:nvSpPr>
          <p:cNvPr id="19" name="Content Placeholder 2"/>
          <p:cNvSpPr>
            <a:spLocks noGrp="1"/>
          </p:cNvSpPr>
          <p:nvPr>
            <p:ph sz="half" idx="15" hasCustomPrompt="1"/>
          </p:nvPr>
        </p:nvSpPr>
        <p:spPr>
          <a:xfrm>
            <a:off x="4678363" y="1203325"/>
            <a:ext cx="4005264" cy="1309290"/>
          </a:xfrm>
        </p:spPr>
        <p:txBody>
          <a:bodyPr vert="horz" lIns="0" tIns="0" rIns="0" bIns="0" rtlCol="0">
            <a:noAutofit/>
          </a:bodyPr>
          <a:lstStyle>
            <a:lvl1pPr>
              <a:defRPr lang="en-US" dirty="0" smtClean="0"/>
            </a:lvl1pPr>
            <a:lvl2pPr>
              <a:defRPr lang="en-US" dirty="0" smtClean="0"/>
            </a:lvl2pPr>
            <a:lvl3pPr>
              <a:defRPr lang="en-US" sz="1400" dirty="0" smtClean="0"/>
            </a:lvl3pPr>
            <a:lvl4pPr>
              <a:defRPr lang="en-US" sz="1200" dirty="0" smtClean="0"/>
            </a:lvl4pPr>
            <a:lvl5pPr>
              <a:defRPr lang="en-US" sz="1200" dirty="0"/>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Tree>
    <p:extLst>
      <p:ext uri="{BB962C8B-B14F-4D97-AF65-F5344CB8AC3E}">
        <p14:creationId xmlns:p14="http://schemas.microsoft.com/office/powerpoint/2010/main" val="23926894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Right Half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4678363" y="1"/>
            <a:ext cx="4465637" cy="5143499"/>
          </a:xfrm>
          <a:solidFill>
            <a:schemeClr val="bg2">
              <a:lumMod val="20000"/>
              <a:lumOff val="80000"/>
            </a:schemeClr>
          </a:solidFill>
        </p:spPr>
        <p:txBody>
          <a:bodyPr/>
          <a:lstStyle/>
          <a:p>
            <a:r>
              <a:rPr lang="en-US" smtClean="0"/>
              <a:t>Click icon to add picture</a:t>
            </a:r>
            <a:endParaRPr lang="en-US"/>
          </a:p>
        </p:txBody>
      </p:sp>
      <p:sp>
        <p:nvSpPr>
          <p:cNvPr id="19" name="Picture Placeholder 10"/>
          <p:cNvSpPr>
            <a:spLocks noGrp="1" noChangeAspect="1"/>
          </p:cNvSpPr>
          <p:nvPr>
            <p:ph type="pic" sz="quarter" idx="14"/>
          </p:nvPr>
        </p:nvSpPr>
        <p:spPr>
          <a:xfrm>
            <a:off x="0" y="4805172"/>
            <a:ext cx="9144000" cy="338328"/>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chemeClr val="bg1"/>
                </a:solidFill>
              </a:defRPr>
            </a:lvl1pPr>
          </a:lstStyle>
          <a:p>
            <a:r>
              <a:rPr lang="en-US" smtClean="0"/>
              <a:t>Click icon to add picture</a:t>
            </a:r>
            <a:endParaRPr lang="en-US"/>
          </a:p>
        </p:txBody>
      </p:sp>
      <p:sp>
        <p:nvSpPr>
          <p:cNvPr id="2" name="Title 1"/>
          <p:cNvSpPr>
            <a:spLocks noGrp="1"/>
          </p:cNvSpPr>
          <p:nvPr>
            <p:ph type="title" hasCustomPrompt="1"/>
          </p:nvPr>
        </p:nvSpPr>
        <p:spPr>
          <a:xfrm>
            <a:off x="455613" y="308848"/>
            <a:ext cx="4006850" cy="868680"/>
          </a:xfrm>
        </p:spPr>
        <p:txBody>
          <a:bodyPr>
            <a:noAutofit/>
          </a:bodyPr>
          <a:lstStyle>
            <a:lvl1pPr>
              <a:defRPr sz="2800" baseline="0"/>
            </a:lvl1pPr>
          </a:lstStyle>
          <a:p>
            <a:r>
              <a:rPr lang="en-US" dirty="0" err="1" smtClean="0"/>
              <a:t>28pt</a:t>
            </a:r>
            <a:r>
              <a:rPr lang="en-US" dirty="0" smtClean="0"/>
              <a:t> Intel Clear Light Headline</a:t>
            </a:r>
            <a:endParaRPr lang="en-US" dirty="0"/>
          </a:p>
        </p:txBody>
      </p:sp>
      <p:sp>
        <p:nvSpPr>
          <p:cNvPr id="13" name="Date Placeholder 1"/>
          <p:cNvSpPr>
            <a:spLocks noGrp="1"/>
          </p:cNvSpPr>
          <p:nvPr>
            <p:ph type="dt" sz="half" idx="10"/>
          </p:nvPr>
        </p:nvSpPr>
        <p:spPr>
          <a:xfrm>
            <a:off x="457200" y="4767263"/>
            <a:ext cx="2133600" cy="273844"/>
          </a:xfrm>
        </p:spPr>
        <p:txBody>
          <a:bodyPr/>
          <a:lstStyle/>
          <a:p>
            <a:endParaRPr lang="en-US"/>
          </a:p>
        </p:txBody>
      </p:sp>
      <p:sp>
        <p:nvSpPr>
          <p:cNvPr id="14" name="Footer Placeholder 2"/>
          <p:cNvSpPr>
            <a:spLocks noGrp="1"/>
          </p:cNvSpPr>
          <p:nvPr>
            <p:ph type="ftr" sz="quarter" idx="11"/>
          </p:nvPr>
        </p:nvSpPr>
        <p:spPr>
          <a:xfrm>
            <a:off x="3124200" y="4767263"/>
            <a:ext cx="2895600" cy="273844"/>
          </a:xfrm>
        </p:spPr>
        <p:txBody>
          <a:bodyPr/>
          <a:lstStyle/>
          <a:p>
            <a:endParaRPr lang="en-US"/>
          </a:p>
        </p:txBody>
      </p:sp>
      <p:sp>
        <p:nvSpPr>
          <p:cNvPr id="6" name="Slide Number Placeholder 5"/>
          <p:cNvSpPr>
            <a:spLocks noGrp="1"/>
          </p:cNvSpPr>
          <p:nvPr>
            <p:ph type="sldNum" sz="quarter" idx="12"/>
          </p:nvPr>
        </p:nvSpPr>
        <p:spPr/>
        <p:txBody>
          <a:bodyPr/>
          <a:lstStyle/>
          <a:p>
            <a:fld id="{EE2556C5-CE8C-6547-B838-EA80C61A4AF7}" type="slidenum">
              <a:rPr lang="en-US" smtClean="0"/>
              <a:pPr/>
              <a:t>‹#›</a:t>
            </a:fld>
            <a:endParaRPr lang="en-US" dirty="0"/>
          </a:p>
        </p:txBody>
      </p:sp>
      <p:sp>
        <p:nvSpPr>
          <p:cNvPr id="17" name="Content Placeholder 2"/>
          <p:cNvSpPr>
            <a:spLocks noGrp="1"/>
          </p:cNvSpPr>
          <p:nvPr>
            <p:ph sz="half" idx="1" hasCustomPrompt="1"/>
          </p:nvPr>
        </p:nvSpPr>
        <p:spPr>
          <a:xfrm>
            <a:off x="455614" y="1325244"/>
            <a:ext cx="4006850" cy="3425825"/>
          </a:xfrm>
        </p:spPr>
        <p:txBody>
          <a:bodyPr vert="horz" lIns="0" tIns="0" rIns="0" bIns="0" rtlCol="0">
            <a:noAutofit/>
          </a:bodyPr>
          <a:lstStyle>
            <a:lvl1pPr>
              <a:defRPr lang="en-US" dirty="0" smtClean="0"/>
            </a:lvl1pPr>
            <a:lvl2pPr>
              <a:defRPr lang="en-US" dirty="0" smtClean="0"/>
            </a:lvl2pPr>
            <a:lvl3pPr>
              <a:defRPr lang="en-US" sz="1400" dirty="0" smtClean="0"/>
            </a:lvl3pPr>
            <a:lvl4pPr>
              <a:defRPr lang="en-US" sz="1200" dirty="0" smtClean="0"/>
            </a:lvl4pPr>
            <a:lvl5pPr>
              <a:defRPr lang="en-US" sz="1200" dirty="0"/>
            </a:lvl5pPr>
          </a:lstStyle>
          <a:p>
            <a:pPr marR="0" lvl="0" fontAlgn="auto">
              <a:lnSpc>
                <a:spcPct val="100000"/>
              </a:lnSpc>
              <a:buClrTx/>
              <a:buSzTx/>
              <a:tabLst/>
            </a:pPr>
            <a:r>
              <a:rPr lang="en-US" dirty="0" smtClean="0"/>
              <a:t>18pt Intel Clear body text</a:t>
            </a:r>
          </a:p>
          <a:p>
            <a:pPr marR="0" lvl="1" fontAlgn="auto">
              <a:lnSpc>
                <a:spcPct val="100000"/>
              </a:lnSpc>
              <a:spcAft>
                <a:spcPts val="0"/>
              </a:spcAft>
              <a:buClrTx/>
              <a:buSzTx/>
              <a:tabLst/>
            </a:pPr>
            <a:r>
              <a:rPr lang="en-US" dirty="0" smtClean="0"/>
              <a:t>16pt Intel Clear bullet one</a:t>
            </a:r>
          </a:p>
          <a:p>
            <a:pPr lvl="2"/>
            <a:r>
              <a:rPr lang="en-US" dirty="0" err="1" smtClean="0"/>
              <a:t>14pt</a:t>
            </a:r>
            <a:r>
              <a:rPr lang="en-US" dirty="0" smtClean="0"/>
              <a:t> Intel Clear third level</a:t>
            </a:r>
          </a:p>
          <a:p>
            <a:pPr lvl="3"/>
            <a:r>
              <a:rPr lang="en-US" dirty="0" err="1" smtClean="0"/>
              <a:t>12pt</a:t>
            </a:r>
            <a:r>
              <a:rPr lang="en-US" dirty="0" smtClean="0"/>
              <a:t> Intel Clear fourth level</a:t>
            </a:r>
          </a:p>
          <a:p>
            <a:pPr lvl="4"/>
            <a:r>
              <a:rPr lang="en-US" dirty="0" err="1" smtClean="0"/>
              <a:t>12pt</a:t>
            </a:r>
            <a:r>
              <a:rPr lang="en-US" dirty="0" smtClean="0"/>
              <a:t> Intel Clear fifth level</a:t>
            </a:r>
            <a:endParaRPr lang="en-US" dirty="0"/>
          </a:p>
        </p:txBody>
      </p:sp>
    </p:spTree>
    <p:extLst>
      <p:ext uri="{BB962C8B-B14F-4D97-AF65-F5344CB8AC3E}">
        <p14:creationId xmlns:p14="http://schemas.microsoft.com/office/powerpoint/2010/main" val="29004219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123" name="Picture 3" descr="\\.psf\Home\Desktop\WideFooterAI.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587" y="4806834"/>
            <a:ext cx="9144000" cy="33666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455613" y="319008"/>
            <a:ext cx="8229600" cy="868680"/>
          </a:xfrm>
          <a:prstGeom prst="rect">
            <a:avLst/>
          </a:prstGeom>
        </p:spPr>
        <p:txBody>
          <a:bodyPr vert="horz" lIns="0" tIns="0" rIns="0" bIns="0" rtlCol="0" anchor="t" anchorCtr="0">
            <a:noAutofit/>
          </a:bodyPr>
          <a:lstStyle/>
          <a:p>
            <a:r>
              <a:rPr lang="en-US" dirty="0" smtClean="0"/>
              <a:t>28pt Intel Clear Light Headline</a:t>
            </a:r>
            <a:endParaRPr lang="en-US" dirty="0"/>
          </a:p>
        </p:txBody>
      </p:sp>
      <p:sp>
        <p:nvSpPr>
          <p:cNvPr id="3" name="Text Placeholder 2"/>
          <p:cNvSpPr>
            <a:spLocks noGrp="1"/>
          </p:cNvSpPr>
          <p:nvPr>
            <p:ph type="body" idx="1"/>
          </p:nvPr>
        </p:nvSpPr>
        <p:spPr>
          <a:xfrm>
            <a:off x="455613" y="1203325"/>
            <a:ext cx="8228012" cy="3425825"/>
          </a:xfrm>
          <a:prstGeom prst="rect">
            <a:avLst/>
          </a:prstGeom>
        </p:spPr>
        <p:txBody>
          <a:bodyPr vert="horz" lIns="0" tIns="0" rIns="0" bIns="0" rtlCol="0">
            <a:noAutofit/>
          </a:bodyPr>
          <a:lstStyle/>
          <a:p>
            <a:pPr lvl="0"/>
            <a:r>
              <a:rPr lang="en-US" dirty="0" smtClean="0"/>
              <a:t>18pt Intel Clear body text</a:t>
            </a:r>
          </a:p>
          <a:p>
            <a:pPr lvl="1"/>
            <a:r>
              <a:rPr lang="en-US" dirty="0" smtClean="0"/>
              <a:t>16pt Intel Clear bullet one</a:t>
            </a:r>
          </a:p>
          <a:p>
            <a:pPr lvl="2"/>
            <a:r>
              <a:rPr lang="en-US" dirty="0" smtClean="0"/>
              <a:t>16pt Intel Clear sub-bullet</a:t>
            </a:r>
          </a:p>
          <a:p>
            <a:pPr lvl="3"/>
            <a:r>
              <a:rPr lang="en-US" dirty="0" err="1" smtClean="0"/>
              <a:t>14pt</a:t>
            </a:r>
            <a:r>
              <a:rPr lang="en-US" dirty="0" smtClean="0"/>
              <a:t> Intel Clear fourth level</a:t>
            </a:r>
          </a:p>
          <a:p>
            <a:pPr lvl="4"/>
            <a:r>
              <a:rPr lang="en-US" dirty="0" err="1" smtClean="0"/>
              <a:t>14pt</a:t>
            </a:r>
            <a:r>
              <a:rPr lang="en-US" dirty="0" smtClean="0"/>
              <a:t> Intel Clear 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latin typeface="+mn-lt"/>
              </a:defRPr>
            </a:lvl1pPr>
          </a:lstStyle>
          <a:p>
            <a:endParaRPr lang="en-US" dirty="0"/>
          </a:p>
        </p:txBody>
      </p:sp>
      <p:sp>
        <p:nvSpPr>
          <p:cNvPr id="6" name="Slide Number Placeholder 5"/>
          <p:cNvSpPr>
            <a:spLocks noGrp="1"/>
          </p:cNvSpPr>
          <p:nvPr>
            <p:ph type="sldNum" sz="quarter" idx="4"/>
          </p:nvPr>
        </p:nvSpPr>
        <p:spPr>
          <a:xfrm>
            <a:off x="6872352" y="4842143"/>
            <a:ext cx="2133600" cy="273844"/>
          </a:xfrm>
          <a:prstGeom prst="rect">
            <a:avLst/>
          </a:prstGeom>
        </p:spPr>
        <p:txBody>
          <a:bodyPr vert="horz" lIns="0" tIns="0" rIns="0" bIns="0" rtlCol="0" anchor="ctr"/>
          <a:lstStyle>
            <a:lvl1pPr algn="r">
              <a:defRPr sz="800">
                <a:solidFill>
                  <a:schemeClr val="bg1"/>
                </a:solidFill>
                <a:latin typeface="+mn-lt"/>
                <a:cs typeface="Intel Clear Light" panose="020B0404020203020204" pitchFamily="34" charset="0"/>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78622782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71" r:id="rId4"/>
    <p:sldLayoutId id="2147483652" r:id="rId5"/>
    <p:sldLayoutId id="2147483660" r:id="rId6"/>
    <p:sldLayoutId id="2147483668" r:id="rId7"/>
    <p:sldLayoutId id="2147483669" r:id="rId8"/>
    <p:sldLayoutId id="2147483670" r:id="rId9"/>
    <p:sldLayoutId id="2147483672" r:id="rId10"/>
    <p:sldLayoutId id="2147483651" r:id="rId11"/>
    <p:sldLayoutId id="2147483665" r:id="rId12"/>
    <p:sldLayoutId id="2147483654" r:id="rId13"/>
    <p:sldLayoutId id="2147483655" r:id="rId14"/>
    <p:sldLayoutId id="2147483666" r:id="rId15"/>
    <p:sldLayoutId id="2147483673" r:id="rId16"/>
    <p:sldLayoutId id="2147483674" r:id="rId17"/>
    <p:sldLayoutId id="2147483675" r:id="rId18"/>
  </p:sldLayoutIdLst>
  <p:timing>
    <p:tnLst>
      <p:par>
        <p:cTn id="1" dur="indefinite" restart="never" nodeType="tmRoot"/>
      </p:par>
    </p:tnLst>
  </p:timing>
  <p:hf hdr="0" ftr="0" dt="0"/>
  <p:txStyles>
    <p:titleStyle>
      <a:lvl1pPr algn="l" defTabSz="457200" rtl="0" eaLnBrk="1" latinLnBrk="0" hangingPunct="1">
        <a:spcBef>
          <a:spcPct val="0"/>
        </a:spcBef>
        <a:buNone/>
        <a:defRPr sz="2800" kern="1200" baseline="0">
          <a:solidFill>
            <a:schemeClr val="accent1"/>
          </a:solidFill>
          <a:latin typeface="+mj-lt"/>
          <a:ea typeface="+mj-ea"/>
          <a:cs typeface="+mj-cs"/>
        </a:defRPr>
      </a:lvl1pPr>
    </p:titleStyle>
    <p:bodyStyle>
      <a:lvl1pPr marL="0" indent="0" algn="l" defTabSz="457200" rtl="0" eaLnBrk="1" latinLnBrk="0" hangingPunct="1">
        <a:spcBef>
          <a:spcPts val="1200"/>
        </a:spcBef>
        <a:spcAft>
          <a:spcPts val="0"/>
        </a:spcAft>
        <a:buFont typeface="Wingdings" panose="05000000000000000000" pitchFamily="2" charset="2"/>
        <a:buNone/>
        <a:defRPr sz="1800" b="0" kern="1200">
          <a:solidFill>
            <a:srgbClr val="0071C5"/>
          </a:solidFill>
          <a:latin typeface="+mn-lt"/>
          <a:ea typeface="+mn-ea"/>
          <a:cs typeface="Intel Clear" panose="020B0604020203020204" pitchFamily="34" charset="0"/>
        </a:defRPr>
      </a:lvl1pPr>
      <a:lvl2pPr marL="225425" indent="-225425" algn="l" defTabSz="457200" rtl="0" eaLnBrk="1" latinLnBrk="0" hangingPunct="1">
        <a:spcBef>
          <a:spcPts val="1200"/>
        </a:spcBef>
        <a:buFont typeface="Wingdings" charset="2"/>
        <a:buChar char="§"/>
        <a:defRPr sz="1600" kern="1200" baseline="0">
          <a:solidFill>
            <a:schemeClr val="tx2"/>
          </a:solidFill>
          <a:latin typeface="+mn-lt"/>
          <a:ea typeface="+mn-ea"/>
          <a:cs typeface="Intel Clear" panose="020B0604020203020204" pitchFamily="34" charset="0"/>
        </a:defRPr>
      </a:lvl2pPr>
      <a:lvl3pPr marL="571500" indent="-228600" algn="l" defTabSz="457200" rtl="0" eaLnBrk="1" latinLnBrk="0" hangingPunct="1">
        <a:spcBef>
          <a:spcPts val="800"/>
        </a:spcBef>
        <a:buFont typeface="Wingdings" charset="2"/>
        <a:buChar char="§"/>
        <a:defRPr sz="1600" kern="1200">
          <a:solidFill>
            <a:schemeClr val="tx2"/>
          </a:solidFill>
          <a:latin typeface="+mn-lt"/>
          <a:ea typeface="+mn-ea"/>
          <a:cs typeface="Intel Clear" panose="020B0604020203020204" pitchFamily="34" charset="0"/>
        </a:defRPr>
      </a:lvl3pPr>
      <a:lvl4pPr marL="969963" indent="-228600" algn="l" defTabSz="457200" rtl="0" eaLnBrk="1" latinLnBrk="0" hangingPunct="1">
        <a:spcBef>
          <a:spcPct val="20000"/>
        </a:spcBef>
        <a:buFont typeface="Arial"/>
        <a:buChar char="–"/>
        <a:defRPr sz="1400" kern="1200">
          <a:solidFill>
            <a:schemeClr val="tx2"/>
          </a:solidFill>
          <a:latin typeface="+mn-lt"/>
          <a:ea typeface="+mn-ea"/>
          <a:cs typeface="Intel Clear" panose="020B0604020203020204" pitchFamily="34" charset="0"/>
        </a:defRPr>
      </a:lvl4pPr>
      <a:lvl5pPr marL="1319213" indent="-228600" algn="l" defTabSz="457200" rtl="0" eaLnBrk="1" latinLnBrk="0" hangingPunct="1">
        <a:spcBef>
          <a:spcPct val="20000"/>
        </a:spcBef>
        <a:buFont typeface="Intel Clear" panose="020B0604020203020204" pitchFamily="34" charset="0"/>
        <a:buChar char="–"/>
        <a:defRPr sz="1400" kern="1200">
          <a:solidFill>
            <a:schemeClr val="tx2"/>
          </a:solidFill>
          <a:latin typeface="+mn-lt"/>
          <a:ea typeface="+mn-ea"/>
          <a:cs typeface="Intel Clear" panose="020B0604020203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lammps.sandia.gov/" TargetMode="Externa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hyperlink" Target="http://www.intel.com/products/processor_number" TargetMode="External"/><Relationship Id="rId3" Type="http://schemas.openxmlformats.org/officeDocument/2006/relationships/hyperlink" Target="http://www.intel.com/design/literature.htm" TargetMode="External"/><Relationship Id="rId7" Type="http://schemas.openxmlformats.org/officeDocument/2006/relationships/hyperlink" Target="http://www.intel.com/technology/turboboost" TargetMode="External"/><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hyperlink" Target="http://www.intel.com/info/hyperthreading/" TargetMode="External"/><Relationship Id="rId5" Type="http://schemas.openxmlformats.org/officeDocument/2006/relationships/hyperlink" Target="http://www.tpc.org/" TargetMode="External"/><Relationship Id="rId4" Type="http://schemas.openxmlformats.org/officeDocument/2006/relationships/hyperlink" Target="http://www.spec.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intel.com/performance" TargetMode="Externa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www.intel.com/performance" TargetMode="Externa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3" Type="http://schemas.openxmlformats.org/officeDocument/2006/relationships/hyperlink" Target="http://www.intel.com/performance" TargetMode="Externa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http://www.intel.com/performance" TargetMode="External"/><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8" Type="http://schemas.openxmlformats.org/officeDocument/2006/relationships/hyperlink" Target="http://www.intel.com/performance" TargetMode="External"/><Relationship Id="rId3" Type="http://schemas.openxmlformats.org/officeDocument/2006/relationships/hyperlink" Target="http://ambermd.org/bugfixes14.html" TargetMode="External"/><Relationship Id="rId7" Type="http://schemas.openxmlformats.org/officeDocument/2006/relationships/hyperlink" Target="http://ambermd.org/"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hyperlink" Target="http://ambermd.org/gpus/benchmarks.htm#Benchmarks" TargetMode="External"/><Relationship Id="rId5" Type="http://schemas.openxmlformats.org/officeDocument/2006/relationships/hyperlink" Target="http://ambermd.org/doc12/Amber14.pdf" TargetMode="External"/><Relationship Id="rId4" Type="http://schemas.openxmlformats.org/officeDocument/2006/relationships/hyperlink" Target="http://ambermd.org/bugfixesat.html" TargetMode="External"/><Relationship Id="rId9" Type="http://schemas.openxmlformats.org/officeDocument/2006/relationships/chart" Target="../charts/chart5.xml"/></Relationships>
</file>

<file path=ppt/slides/_rels/slide38.xml.rels><?xml version="1.0" encoding="UTF-8" standalone="yes"?>
<Relationships xmlns="http://schemas.openxmlformats.org/package/2006/relationships"><Relationship Id="rId3" Type="http://schemas.openxmlformats.org/officeDocument/2006/relationships/hyperlink" Target="http://www.ks.uiuc.edu/Development/Download/download.cgi?PackageName=NAMD"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19.png"/><Relationship Id="rId4" Type="http://schemas.openxmlformats.org/officeDocument/2006/relationships/hyperlink" Target="http://www.intel.com/performance"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www.ks.uiuc.edu/Development/Download/download.cgi?PackageName=NAMD"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image" Target="../media/image20.png"/><Relationship Id="rId4" Type="http://schemas.openxmlformats.org/officeDocument/2006/relationships/hyperlink" Target="http://www.intel.com/performanc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hyperlink" Target="http://www.intel.com/performance"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software.intel.com/en-us/articles/programming-and-compiling-for-intel-many-integrated-core-architecture" TargetMode="External"/><Relationship Id="rId2" Type="http://schemas.openxmlformats.org/officeDocument/2006/relationships/hyperlink" Target="https://software.intel.com/en-us/articles/code-recipes-for-intelr-xeon-phitm-coprocessor"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Optimizing LAMMPS* </a:t>
            </a:r>
            <a:r>
              <a:rPr lang="en-US" dirty="0"/>
              <a:t>for Intel® Xeon Phi™ </a:t>
            </a:r>
            <a:r>
              <a:rPr lang="en-US" dirty="0" smtClean="0"/>
              <a:t>Coprocessors</a:t>
            </a:r>
            <a:endParaRPr lang="en-US" dirty="0"/>
          </a:p>
        </p:txBody>
      </p:sp>
      <p:sp>
        <p:nvSpPr>
          <p:cNvPr id="3" name="Subtitle 2"/>
          <p:cNvSpPr>
            <a:spLocks noGrp="1"/>
          </p:cNvSpPr>
          <p:nvPr>
            <p:ph type="subTitle" idx="1"/>
          </p:nvPr>
        </p:nvSpPr>
        <p:spPr/>
        <p:txBody>
          <a:bodyPr/>
          <a:lstStyle/>
          <a:p>
            <a:r>
              <a:rPr lang="en-US" dirty="0" smtClean="0"/>
              <a:t>W. Michael Brown</a:t>
            </a:r>
          </a:p>
          <a:p>
            <a:r>
              <a:rPr lang="en-US" dirty="0" smtClean="0"/>
              <a:t>HPC Life Sciences Architect/Engineer</a:t>
            </a:r>
          </a:p>
          <a:p>
            <a:r>
              <a:rPr lang="en-US" dirty="0" smtClean="0"/>
              <a:t>August 17, 2014</a:t>
            </a:r>
          </a:p>
          <a:p>
            <a:endParaRPr lang="en-US" dirty="0"/>
          </a:p>
        </p:txBody>
      </p:sp>
      <p:sp>
        <p:nvSpPr>
          <p:cNvPr id="4" name="TextBox 3"/>
          <p:cNvSpPr txBox="1"/>
          <p:nvPr/>
        </p:nvSpPr>
        <p:spPr>
          <a:xfrm>
            <a:off x="375781" y="4759890"/>
            <a:ext cx="1878904" cy="246221"/>
          </a:xfrm>
          <a:prstGeom prst="rect">
            <a:avLst/>
          </a:prstGeom>
          <a:solidFill>
            <a:schemeClr val="accent1"/>
          </a:solidFill>
        </p:spPr>
        <p:txBody>
          <a:bodyPr wrap="square" rtlCol="0">
            <a:spAutoFit/>
          </a:bodyPr>
          <a:lstStyle/>
          <a:p>
            <a:r>
              <a:rPr lang="en-US" sz="1000" dirty="0" smtClean="0">
                <a:solidFill>
                  <a:schemeClr val="tx2"/>
                </a:solidFill>
                <a:cs typeface="Neo Sans Intel"/>
              </a:rPr>
              <a:t> </a:t>
            </a:r>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2"/>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2"/>
              </a:solidFill>
            </a:endParaRPr>
          </a:p>
        </p:txBody>
      </p:sp>
    </p:spTree>
    <p:extLst>
      <p:ext uri="{BB962C8B-B14F-4D97-AF65-F5344CB8AC3E}">
        <p14:creationId xmlns:p14="http://schemas.microsoft.com/office/powerpoint/2010/main" val="3964406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of the System (Potential/Force Field)</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10</a:t>
            </a:fld>
            <a:endParaRPr lang="en-US"/>
          </a:p>
        </p:txBody>
      </p:sp>
      <p:sp>
        <p:nvSpPr>
          <p:cNvPr id="4" name="Content Placeholder 3"/>
          <p:cNvSpPr>
            <a:spLocks noGrp="1"/>
          </p:cNvSpPr>
          <p:nvPr>
            <p:ph sz="half" idx="1"/>
          </p:nvPr>
        </p:nvSpPr>
        <p:spPr/>
        <p:txBody>
          <a:bodyPr/>
          <a:lstStyle/>
          <a:p>
            <a:r>
              <a:rPr lang="en-US" sz="1600" dirty="0"/>
              <a:t>Energy for classical molecular systems typically decomposed into:</a:t>
            </a:r>
          </a:p>
          <a:p>
            <a:pPr lvl="1"/>
            <a:r>
              <a:rPr lang="en-US" sz="1400" dirty="0"/>
              <a:t>Non-bonded (van der Waals) energy </a:t>
            </a:r>
            <a:r>
              <a:rPr lang="en-US" sz="1400" dirty="0" smtClean="0"/>
              <a:t>caused </a:t>
            </a:r>
            <a:r>
              <a:rPr lang="en-US" sz="1400" dirty="0"/>
              <a:t>by induced/fluctuating dipoles that occur as atoms approach each other</a:t>
            </a:r>
          </a:p>
          <a:p>
            <a:pPr lvl="1"/>
            <a:r>
              <a:rPr lang="en-US" sz="1400" dirty="0" err="1"/>
              <a:t>Coulombic</a:t>
            </a:r>
            <a:r>
              <a:rPr lang="en-US" sz="1400" dirty="0"/>
              <a:t>/electrostatic energy </a:t>
            </a:r>
            <a:r>
              <a:rPr lang="en-US" sz="1400" dirty="0" smtClean="0"/>
              <a:t>(from </a:t>
            </a:r>
            <a:r>
              <a:rPr lang="en-US" sz="1400" dirty="0"/>
              <a:t>fitting force-field with static partial-charge on the </a:t>
            </a:r>
            <a:r>
              <a:rPr lang="en-US" sz="1400" dirty="0" smtClean="0"/>
              <a:t>atoms)</a:t>
            </a:r>
            <a:endParaRPr lang="en-US" sz="1400" dirty="0"/>
          </a:p>
          <a:p>
            <a:pPr lvl="1"/>
            <a:r>
              <a:rPr lang="en-US" sz="1400" dirty="0"/>
              <a:t>Bonded interactions including stretching, angle, dihedral energies</a:t>
            </a:r>
          </a:p>
          <a:p>
            <a:pPr lvl="1"/>
            <a:r>
              <a:rPr lang="en-US" sz="1400" dirty="0"/>
              <a:t>Functional form and parameters vary depending on the force-field</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0943" y="816593"/>
            <a:ext cx="4126938" cy="3325827"/>
          </a:xfrm>
          <a:prstGeom prst="rect">
            <a:avLst/>
          </a:prstGeom>
        </p:spPr>
      </p:pic>
      <p:sp>
        <p:nvSpPr>
          <p:cNvPr id="7" name="TextBox 6"/>
          <p:cNvSpPr txBox="1"/>
          <p:nvPr/>
        </p:nvSpPr>
        <p:spPr>
          <a:xfrm>
            <a:off x="5164603" y="4250664"/>
            <a:ext cx="3179618" cy="644236"/>
          </a:xfrm>
          <a:prstGeom prst="rect">
            <a:avLst/>
          </a:prstGeom>
        </p:spPr>
        <p:txBody>
          <a:bodyPr vert="horz" wrap="square" lIns="0" tIns="0" rIns="0" bIns="0" rtlCol="0">
            <a:noAutofit/>
          </a:bodyPr>
          <a:lstStyle/>
          <a:p>
            <a:pPr marL="177775" indent="-177775">
              <a:lnSpc>
                <a:spcPct val="100000"/>
              </a:lnSpc>
              <a:spcBef>
                <a:spcPts val="1200"/>
              </a:spcBef>
            </a:pPr>
            <a:r>
              <a:rPr lang="en-US" sz="1400" b="0" i="1" dirty="0" smtClean="0">
                <a:latin typeface="Verdana"/>
                <a:cs typeface="Verdana"/>
              </a:rPr>
              <a:t>Note: The terms are independent allowing potential for task-based parallelism</a:t>
            </a:r>
          </a:p>
        </p:txBody>
      </p:sp>
    </p:spTree>
    <p:extLst>
      <p:ext uri="{BB962C8B-B14F-4D97-AF65-F5344CB8AC3E}">
        <p14:creationId xmlns:p14="http://schemas.microsoft.com/office/powerpoint/2010/main" val="4241265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Energy/Forces (1)</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11</a:t>
            </a:fld>
            <a:endParaRPr lang="en-US"/>
          </a:p>
        </p:txBody>
      </p:sp>
      <p:sp>
        <p:nvSpPr>
          <p:cNvPr id="4" name="Content Placeholder 3"/>
          <p:cNvSpPr>
            <a:spLocks noGrp="1"/>
          </p:cNvSpPr>
          <p:nvPr>
            <p:ph sz="half" idx="1"/>
          </p:nvPr>
        </p:nvSpPr>
        <p:spPr/>
        <p:txBody>
          <a:bodyPr/>
          <a:lstStyle/>
          <a:p>
            <a:r>
              <a:rPr lang="en-US" dirty="0"/>
              <a:t>Bonded interactions</a:t>
            </a:r>
          </a:p>
          <a:p>
            <a:pPr lvl="1"/>
            <a:r>
              <a:rPr lang="en-US" dirty="0"/>
              <a:t>O(N)</a:t>
            </a:r>
          </a:p>
          <a:p>
            <a:pPr lvl="1"/>
            <a:r>
              <a:rPr lang="en-US" dirty="0" smtClean="0"/>
              <a:t>Typically </a:t>
            </a:r>
            <a:r>
              <a:rPr lang="en-US" dirty="0"/>
              <a:t>a </a:t>
            </a:r>
            <a:r>
              <a:rPr lang="en-US" dirty="0" smtClean="0"/>
              <a:t>small fraction of the run time</a:t>
            </a:r>
            <a:endParaRPr lang="en-US" dirty="0"/>
          </a:p>
          <a:p>
            <a:endParaRPr lang="en-US"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1489" t="45091"/>
          <a:stretch/>
        </p:blipFill>
        <p:spPr>
          <a:xfrm>
            <a:off x="5045960" y="2003136"/>
            <a:ext cx="3652784" cy="1826199"/>
          </a:xfrm>
          <a:prstGeom prst="rect">
            <a:avLst/>
          </a:prstGeom>
        </p:spPr>
      </p:pic>
    </p:spTree>
    <p:extLst>
      <p:ext uri="{BB962C8B-B14F-4D97-AF65-F5344CB8AC3E}">
        <p14:creationId xmlns:p14="http://schemas.microsoft.com/office/powerpoint/2010/main" val="3106758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Energy/Forces (2)</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12</a:t>
            </a:fld>
            <a:endParaRPr lang="en-US"/>
          </a:p>
        </p:txBody>
      </p:sp>
      <p:sp>
        <p:nvSpPr>
          <p:cNvPr id="4" name="Content Placeholder 3"/>
          <p:cNvSpPr>
            <a:spLocks noGrp="1"/>
          </p:cNvSpPr>
          <p:nvPr>
            <p:ph sz="half" idx="1"/>
          </p:nvPr>
        </p:nvSpPr>
        <p:spPr/>
        <p:txBody>
          <a:bodyPr/>
          <a:lstStyle/>
          <a:p>
            <a:r>
              <a:rPr lang="en-US" sz="1600" dirty="0"/>
              <a:t>van der Waals and electrostatic energies are due to interactions between all particles in the system</a:t>
            </a:r>
          </a:p>
          <a:p>
            <a:pPr lvl="1"/>
            <a:r>
              <a:rPr lang="en-US" sz="1400" dirty="0"/>
              <a:t>Typically, for biological force fields, decomposed as a sum over the energy between all pairs in the </a:t>
            </a:r>
            <a:r>
              <a:rPr lang="en-US" sz="1400" dirty="0" smtClean="0"/>
              <a:t>system </a:t>
            </a:r>
            <a:r>
              <a:rPr lang="en-US" sz="1400" dirty="0"/>
              <a:t>(2-body potential)</a:t>
            </a:r>
          </a:p>
          <a:p>
            <a:pPr lvl="1"/>
            <a:r>
              <a:rPr lang="en-US" sz="1400" dirty="0"/>
              <a:t>For van der Waals with </a:t>
            </a:r>
            <a:r>
              <a:rPr lang="en-US" sz="1400" dirty="0" err="1"/>
              <a:t>Lennard</a:t>
            </a:r>
            <a:r>
              <a:rPr lang="en-US" sz="1400" dirty="0"/>
              <a:t>-Jones, energy falls off rapidly with distance (r^-6)</a:t>
            </a:r>
          </a:p>
          <a:p>
            <a:pPr lvl="3"/>
            <a:r>
              <a:rPr lang="en-US" sz="1100" i="1" dirty="0"/>
              <a:t>Short-range problem</a:t>
            </a:r>
          </a:p>
          <a:p>
            <a:pPr lvl="1"/>
            <a:r>
              <a:rPr lang="en-US" sz="1400" dirty="0"/>
              <a:t>For electrostatics, energy falls off slowly (r^-1)</a:t>
            </a:r>
          </a:p>
          <a:p>
            <a:pPr lvl="3"/>
            <a:r>
              <a:rPr lang="en-US" sz="1100" i="1" dirty="0"/>
              <a:t>Long-range problem</a:t>
            </a:r>
            <a:endParaRPr lang="en-US" sz="1100"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70280"/>
          <a:stretch/>
        </p:blipFill>
        <p:spPr>
          <a:xfrm>
            <a:off x="4879014" y="1573577"/>
            <a:ext cx="4126938" cy="988423"/>
          </a:xfrm>
          <a:prstGeom prst="rect">
            <a:avLst/>
          </a:prstGeom>
        </p:spPr>
      </p:pic>
      <p:sp>
        <p:nvSpPr>
          <p:cNvPr id="7" name="Rectangle 6"/>
          <p:cNvSpPr/>
          <p:nvPr/>
        </p:nvSpPr>
        <p:spPr>
          <a:xfrm>
            <a:off x="5048983" y="2347339"/>
            <a:ext cx="2830286" cy="214661"/>
          </a:xfrm>
          <a:prstGeom prst="rect">
            <a:avLst/>
          </a:prstGeom>
          <a:solidFill>
            <a:schemeClr val="bg1"/>
          </a:solidFill>
          <a:ln w="3175" cap="flat"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2000" b="1" smtClean="0">
              <a:solidFill>
                <a:schemeClr val="tx1"/>
              </a:solidFill>
              <a:latin typeface="Neo Sans Intel" pitchFamily="34" charset="0"/>
              <a:cs typeface="Arial" pitchFamily="34" charset="0"/>
            </a:endParaRP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22082" r="27276" b="54134"/>
          <a:stretch/>
        </p:blipFill>
        <p:spPr>
          <a:xfrm>
            <a:off x="5288363" y="2958049"/>
            <a:ext cx="3001283" cy="791028"/>
          </a:xfrm>
          <a:prstGeom prst="rect">
            <a:avLst/>
          </a:prstGeom>
        </p:spPr>
      </p:pic>
    </p:spTree>
    <p:extLst>
      <p:ext uri="{BB962C8B-B14F-4D97-AF65-F5344CB8AC3E}">
        <p14:creationId xmlns:p14="http://schemas.microsoft.com/office/powerpoint/2010/main" val="3132981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Short-range problem, </a:t>
            </a:r>
            <a:r>
              <a:rPr lang="en-US" dirty="0" smtClean="0"/>
              <a:t>O(N</a:t>
            </a:r>
            <a:r>
              <a:rPr lang="en-US" baseline="30000" dirty="0" smtClean="0"/>
              <a:t>2</a:t>
            </a:r>
            <a:r>
              <a:rPr lang="en-US" dirty="0"/>
              <a:t>) -&gt; O(N)</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13</a:t>
            </a:fld>
            <a:endParaRPr lang="en-US"/>
          </a:p>
        </p:txBody>
      </p:sp>
      <p:sp>
        <p:nvSpPr>
          <p:cNvPr id="4" name="Content Placeholder 3"/>
          <p:cNvSpPr>
            <a:spLocks noGrp="1"/>
          </p:cNvSpPr>
          <p:nvPr>
            <p:ph sz="half" idx="1"/>
          </p:nvPr>
        </p:nvSpPr>
        <p:spPr>
          <a:xfrm>
            <a:off x="455613" y="1203324"/>
            <a:ext cx="4811582" cy="3425825"/>
          </a:xfrm>
        </p:spPr>
        <p:txBody>
          <a:bodyPr/>
          <a:lstStyle/>
          <a:p>
            <a:r>
              <a:rPr lang="en-US" sz="1600" dirty="0"/>
              <a:t>Use a cutoff distance for van der Waals interactions such that the energy is 0 between atoms separated by a larger distance (cutoff distance)</a:t>
            </a:r>
          </a:p>
          <a:p>
            <a:r>
              <a:rPr lang="en-US" sz="1600" dirty="0"/>
              <a:t>Keep a list of atoms that might fall within the cutoff for each atom (Neighbor list)</a:t>
            </a:r>
          </a:p>
          <a:p>
            <a:pPr lvl="1"/>
            <a:r>
              <a:rPr lang="en-US" sz="1400" dirty="0"/>
              <a:t>The list should include atoms at a distance further than the cutoff (</a:t>
            </a:r>
            <a:r>
              <a:rPr lang="en-US" sz="1400" i="1" dirty="0"/>
              <a:t>skin distance</a:t>
            </a:r>
            <a:r>
              <a:rPr lang="en-US" sz="1400" dirty="0"/>
              <a:t>) so that it does not need to be rebuilt every time step (typically every 10 </a:t>
            </a:r>
            <a:r>
              <a:rPr lang="en-US" sz="1400" dirty="0" err="1"/>
              <a:t>timesteps</a:t>
            </a:r>
            <a:r>
              <a:rPr lang="en-US" sz="1400" dirty="0"/>
              <a:t>)</a:t>
            </a:r>
          </a:p>
          <a:p>
            <a:pPr marL="800100" lvl="3" indent="-342900">
              <a:buFont typeface="+mj-lt"/>
              <a:buAutoNum type="arabicPeriod"/>
            </a:pPr>
            <a:r>
              <a:rPr lang="en-US" dirty="0"/>
              <a:t>Bin the atoms into cells (cell list), O(N)</a:t>
            </a:r>
          </a:p>
          <a:p>
            <a:pPr marL="800100" lvl="3" indent="-342900">
              <a:buFont typeface="+mj-lt"/>
              <a:buAutoNum type="arabicPeriod"/>
            </a:pPr>
            <a:r>
              <a:rPr lang="en-US" dirty="0"/>
              <a:t>For a given atom, check which atoms are within the </a:t>
            </a:r>
            <a:r>
              <a:rPr lang="en-US" dirty="0" err="1"/>
              <a:t>cutoff+skin</a:t>
            </a:r>
            <a:r>
              <a:rPr lang="en-US" dirty="0"/>
              <a:t> distance and add to list (</a:t>
            </a:r>
            <a:r>
              <a:rPr lang="en-US" dirty="0" err="1"/>
              <a:t>verlet</a:t>
            </a:r>
            <a:r>
              <a:rPr lang="en-US" dirty="0"/>
              <a:t> list), O(N</a:t>
            </a:r>
            <a:r>
              <a:rPr lang="en-US" dirty="0" smtClean="0"/>
              <a:t>)</a:t>
            </a:r>
            <a:endParaRPr lang="en-US" dirty="0"/>
          </a:p>
        </p:txBody>
      </p:sp>
      <p:pic>
        <p:nvPicPr>
          <p:cNvPr id="6" name="Picture 4" descr="verl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2114" y="878947"/>
            <a:ext cx="1600200" cy="1557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5" descr="link_ce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9238" y="2503744"/>
            <a:ext cx="2133600" cy="205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863119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14</a:t>
            </a:fld>
            <a:endParaRPr lang="en-US" dirty="0"/>
          </a:p>
        </p:txBody>
      </p:sp>
      <p:sp>
        <p:nvSpPr>
          <p:cNvPr id="3" name="Title 2"/>
          <p:cNvSpPr>
            <a:spLocks noGrp="1"/>
          </p:cNvSpPr>
          <p:nvPr>
            <p:ph type="title"/>
          </p:nvPr>
        </p:nvSpPr>
        <p:spPr/>
        <p:txBody>
          <a:bodyPr/>
          <a:lstStyle/>
          <a:p>
            <a:r>
              <a:rPr lang="en-US" dirty="0"/>
              <a:t>Long-range Problem (1)</a:t>
            </a:r>
          </a:p>
        </p:txBody>
      </p:sp>
      <p:sp>
        <p:nvSpPr>
          <p:cNvPr id="4" name="Content Placeholder 3"/>
          <p:cNvSpPr>
            <a:spLocks noGrp="1"/>
          </p:cNvSpPr>
          <p:nvPr>
            <p:ph sz="quarter" idx="13"/>
          </p:nvPr>
        </p:nvSpPr>
        <p:spPr/>
        <p:txBody>
          <a:bodyPr/>
          <a:lstStyle/>
          <a:p>
            <a:r>
              <a:rPr lang="en-US" dirty="0"/>
              <a:t>O(N^2) for all pairs…</a:t>
            </a:r>
          </a:p>
          <a:p>
            <a:endParaRPr lang="en-US" dirty="0"/>
          </a:p>
          <a:p>
            <a:endParaRPr lang="en-US" dirty="0"/>
          </a:p>
          <a:p>
            <a:pPr lvl="2"/>
            <a:r>
              <a:rPr lang="en-US" dirty="0"/>
              <a:t>Not practical to evaluate due to slow decay of </a:t>
            </a:r>
            <a:r>
              <a:rPr lang="en-US" i="1" dirty="0"/>
              <a:t>E</a:t>
            </a:r>
            <a:r>
              <a:rPr lang="en-US" dirty="0"/>
              <a:t>(</a:t>
            </a:r>
            <a:r>
              <a:rPr lang="en-US" i="1" dirty="0"/>
              <a:t>r</a:t>
            </a:r>
            <a:r>
              <a:rPr lang="en-US" dirty="0" smtClean="0"/>
              <a:t>) (</a:t>
            </a:r>
            <a:r>
              <a:rPr lang="en-US" i="1" dirty="0" smtClean="0"/>
              <a:t>remember periodic boundaries</a:t>
            </a:r>
            <a:r>
              <a:rPr lang="en-US" dirty="0" smtClean="0"/>
              <a:t>)</a:t>
            </a:r>
            <a:endParaRPr lang="en-US" dirty="0"/>
          </a:p>
          <a:p>
            <a:r>
              <a:rPr lang="en-US" dirty="0"/>
              <a:t>Instead, Ewald summation is used: split E into two functions, </a:t>
            </a:r>
            <a:r>
              <a:rPr lang="en-US" i="1" dirty="0" err="1"/>
              <a:t>E</a:t>
            </a:r>
            <a:r>
              <a:rPr lang="en-US" i="1" baseline="-25000" dirty="0" err="1"/>
              <a:t>r</a:t>
            </a:r>
            <a:r>
              <a:rPr lang="en-US" i="1" dirty="0"/>
              <a:t> and </a:t>
            </a:r>
            <a:r>
              <a:rPr lang="en-US" i="1" dirty="0" err="1"/>
              <a:t>E</a:t>
            </a:r>
            <a:r>
              <a:rPr lang="en-US" i="1" baseline="-25000" dirty="0" err="1"/>
              <a:t>k</a:t>
            </a:r>
            <a:endParaRPr lang="en-US" i="1" baseline="-25000" dirty="0"/>
          </a:p>
          <a:p>
            <a:pPr lvl="1"/>
            <a:r>
              <a:rPr lang="en-US" i="1" dirty="0" err="1"/>
              <a:t>E</a:t>
            </a:r>
            <a:r>
              <a:rPr lang="en-US" i="1" baseline="-25000" dirty="0" err="1"/>
              <a:t>r</a:t>
            </a:r>
            <a:r>
              <a:rPr lang="en-US" i="1" baseline="-25000" dirty="0"/>
              <a:t>  </a:t>
            </a:r>
            <a:r>
              <a:rPr lang="en-US" dirty="0"/>
              <a:t>should be negligible beyond some cutoff distance</a:t>
            </a:r>
          </a:p>
          <a:p>
            <a:pPr lvl="3"/>
            <a:r>
              <a:rPr lang="en-US" dirty="0"/>
              <a:t>Evaluate with short-range van der Waals</a:t>
            </a:r>
          </a:p>
          <a:p>
            <a:pPr lvl="1"/>
            <a:r>
              <a:rPr lang="en-US" i="1" dirty="0" err="1"/>
              <a:t>E</a:t>
            </a:r>
            <a:r>
              <a:rPr lang="en-US" i="1" baseline="-25000" dirty="0" err="1"/>
              <a:t>k</a:t>
            </a:r>
            <a:r>
              <a:rPr lang="en-US" i="1" baseline="-25000" dirty="0"/>
              <a:t> </a:t>
            </a:r>
            <a:r>
              <a:rPr lang="en-US" dirty="0"/>
              <a:t>should be slowly varying at all distances</a:t>
            </a:r>
          </a:p>
          <a:p>
            <a:pPr lvl="3"/>
            <a:r>
              <a:rPr lang="en-US" dirty="0"/>
              <a:t>Evaluate with Poisson summation using Fourier transform with few K-vectors</a:t>
            </a:r>
          </a:p>
          <a:p>
            <a:pPr lvl="1"/>
            <a:r>
              <a:rPr lang="en-US" i="1" dirty="0"/>
              <a:t>E</a:t>
            </a:r>
            <a:r>
              <a:rPr lang="en-US" dirty="0"/>
              <a:t>=</a:t>
            </a:r>
            <a:r>
              <a:rPr lang="en-US" i="1" dirty="0"/>
              <a:t> </a:t>
            </a:r>
            <a:r>
              <a:rPr lang="en-US" i="1" dirty="0" err="1"/>
              <a:t>E</a:t>
            </a:r>
            <a:r>
              <a:rPr lang="en-US" i="1" baseline="-25000" dirty="0" err="1"/>
              <a:t>r</a:t>
            </a:r>
            <a:r>
              <a:rPr lang="en-US" i="1" baseline="-25000" dirty="0"/>
              <a:t> </a:t>
            </a:r>
            <a:r>
              <a:rPr lang="en-US" i="1" dirty="0"/>
              <a:t>+</a:t>
            </a:r>
            <a:r>
              <a:rPr lang="en-US" i="1" baseline="-25000" dirty="0"/>
              <a:t> </a:t>
            </a:r>
            <a:r>
              <a:rPr lang="en-US" i="1" dirty="0" err="1" smtClean="0"/>
              <a:t>E</a:t>
            </a:r>
            <a:r>
              <a:rPr lang="en-US" i="1" baseline="-25000" dirty="0" err="1" smtClean="0"/>
              <a:t>k</a:t>
            </a:r>
            <a:endParaRPr lang="en-US" dirty="0"/>
          </a:p>
        </p:txBody>
      </p:sp>
      <p:pic>
        <p:nvPicPr>
          <p:cNvPr id="5" name="Picture 4"/>
          <p:cNvPicPr>
            <a:picLocks noChangeAspect="1"/>
          </p:cNvPicPr>
          <p:nvPr/>
        </p:nvPicPr>
        <p:blipFill>
          <a:blip r:embed="rId2"/>
          <a:stretch>
            <a:fillRect/>
          </a:stretch>
        </p:blipFill>
        <p:spPr>
          <a:xfrm>
            <a:off x="920055" y="1449571"/>
            <a:ext cx="2987098" cy="999694"/>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40213" t="21086" r="27056" b="51733"/>
          <a:stretch/>
        </p:blipFill>
        <p:spPr>
          <a:xfrm>
            <a:off x="4113226" y="1497413"/>
            <a:ext cx="1350818" cy="904010"/>
          </a:xfrm>
          <a:prstGeom prst="rect">
            <a:avLst/>
          </a:prstGeom>
        </p:spPr>
      </p:pic>
    </p:spTree>
    <p:extLst>
      <p:ext uri="{BB962C8B-B14F-4D97-AF65-F5344CB8AC3E}">
        <p14:creationId xmlns:p14="http://schemas.microsoft.com/office/powerpoint/2010/main" val="3004904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Long-range Problem (2)</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15</a:t>
            </a:fld>
            <a:endParaRPr lang="en-US"/>
          </a:p>
        </p:txBody>
      </p:sp>
      <p:sp>
        <p:nvSpPr>
          <p:cNvPr id="4" name="Content Placeholder 3"/>
          <p:cNvSpPr>
            <a:spLocks noGrp="1"/>
          </p:cNvSpPr>
          <p:nvPr>
            <p:ph sz="half" idx="1"/>
          </p:nvPr>
        </p:nvSpPr>
        <p:spPr>
          <a:xfrm>
            <a:off x="455613" y="1203324"/>
            <a:ext cx="4548535" cy="3425825"/>
          </a:xfrm>
        </p:spPr>
        <p:txBody>
          <a:bodyPr/>
          <a:lstStyle/>
          <a:p>
            <a:r>
              <a:rPr lang="en-US" dirty="0"/>
              <a:t>Ewald Summation</a:t>
            </a:r>
          </a:p>
          <a:p>
            <a:pPr lvl="1"/>
            <a:r>
              <a:rPr lang="en-US" dirty="0"/>
              <a:t>Best implementations are O(N^3/2)</a:t>
            </a:r>
          </a:p>
          <a:p>
            <a:r>
              <a:rPr lang="en-US" dirty="0"/>
              <a:t>Particle-Mesh Methods</a:t>
            </a:r>
          </a:p>
          <a:p>
            <a:pPr lvl="1"/>
            <a:r>
              <a:rPr lang="en-US" dirty="0"/>
              <a:t>Discretize the problem to allow for FFT use</a:t>
            </a:r>
          </a:p>
          <a:p>
            <a:pPr lvl="1"/>
            <a:r>
              <a:rPr lang="en-US" dirty="0"/>
              <a:t>Smooth Particle Mesh Ewald (SPME) or Particle-Particle Particle-Mesh (P</a:t>
            </a:r>
            <a:r>
              <a:rPr lang="en-US" baseline="30000" dirty="0"/>
              <a:t>3</a:t>
            </a:r>
            <a:r>
              <a:rPr lang="en-US" dirty="0"/>
              <a:t>M)</a:t>
            </a:r>
          </a:p>
          <a:p>
            <a:pPr marL="800100" lvl="3" indent="-342900">
              <a:buFont typeface="+mj-lt"/>
              <a:buAutoNum type="arabicPeriod"/>
            </a:pPr>
            <a:r>
              <a:rPr lang="en-US" dirty="0"/>
              <a:t>Spread charges from atoms onto mesh</a:t>
            </a:r>
          </a:p>
          <a:p>
            <a:pPr marL="800100" lvl="3" indent="-342900">
              <a:buFont typeface="+mj-lt"/>
              <a:buAutoNum type="arabicPeriod"/>
            </a:pPr>
            <a:r>
              <a:rPr lang="en-US" dirty="0"/>
              <a:t>Poisson solve (3D FFTs on mesh)</a:t>
            </a:r>
          </a:p>
          <a:p>
            <a:pPr marL="800100" lvl="3" indent="-342900">
              <a:buFont typeface="+mj-lt"/>
              <a:buAutoNum type="arabicPeriod"/>
            </a:pPr>
            <a:r>
              <a:rPr lang="en-US" dirty="0"/>
              <a:t>Interpolate energy/force from mesh</a:t>
            </a:r>
          </a:p>
          <a:p>
            <a:pPr lvl="1"/>
            <a:r>
              <a:rPr lang="en-US" dirty="0"/>
              <a:t>O(</a:t>
            </a:r>
            <a:r>
              <a:rPr lang="en-US" i="1" dirty="0" err="1"/>
              <a:t>M</a:t>
            </a:r>
            <a:r>
              <a:rPr lang="en-US" dirty="0" err="1"/>
              <a:t>log</a:t>
            </a:r>
            <a:r>
              <a:rPr lang="en-US" i="1" dirty="0" err="1"/>
              <a:t>M</a:t>
            </a:r>
            <a:r>
              <a:rPr lang="en-US" i="1" dirty="0"/>
              <a:t>) </a:t>
            </a:r>
            <a:r>
              <a:rPr lang="en-US" dirty="0"/>
              <a:t>for </a:t>
            </a:r>
            <a:r>
              <a:rPr lang="en-US" i="1" dirty="0"/>
              <a:t>M</a:t>
            </a:r>
            <a:r>
              <a:rPr lang="en-US" dirty="0"/>
              <a:t> mesh points (</a:t>
            </a:r>
            <a:r>
              <a:rPr lang="en-US" i="1" dirty="0"/>
              <a:t>M ≈ N</a:t>
            </a:r>
            <a:r>
              <a:rPr lang="en-US" dirty="0"/>
              <a:t>) is typical</a:t>
            </a:r>
          </a:p>
          <a:p>
            <a:endParaRPr lang="en-US" dirty="0"/>
          </a:p>
        </p:txBody>
      </p:sp>
      <p:pic>
        <p:nvPicPr>
          <p:cNvPr id="6" name="Picture 5"/>
          <p:cNvPicPr>
            <a:picLocks noChangeAspect="1"/>
          </p:cNvPicPr>
          <p:nvPr/>
        </p:nvPicPr>
        <p:blipFill>
          <a:blip r:embed="rId2"/>
          <a:stretch>
            <a:fillRect/>
          </a:stretch>
        </p:blipFill>
        <p:spPr>
          <a:xfrm>
            <a:off x="5728898" y="1250654"/>
            <a:ext cx="2538900" cy="1516400"/>
          </a:xfrm>
          <a:prstGeom prst="rect">
            <a:avLst/>
          </a:prstGeom>
        </p:spPr>
      </p:pic>
      <p:pic>
        <p:nvPicPr>
          <p:cNvPr id="7" name="Picture 6"/>
          <p:cNvPicPr>
            <a:picLocks noChangeAspect="1"/>
          </p:cNvPicPr>
          <p:nvPr/>
        </p:nvPicPr>
        <p:blipFill>
          <a:blip r:embed="rId3"/>
          <a:stretch>
            <a:fillRect/>
          </a:stretch>
        </p:blipFill>
        <p:spPr>
          <a:xfrm>
            <a:off x="5728898" y="2840180"/>
            <a:ext cx="1339200" cy="544000"/>
          </a:xfrm>
          <a:prstGeom prst="rect">
            <a:avLst/>
          </a:prstGeom>
        </p:spPr>
      </p:pic>
    </p:spTree>
    <p:extLst>
      <p:ext uri="{BB962C8B-B14F-4D97-AF65-F5344CB8AC3E}">
        <p14:creationId xmlns:p14="http://schemas.microsoft.com/office/powerpoint/2010/main" val="204844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on Parallelization</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16</a:t>
            </a:fld>
            <a:endParaRPr lang="en-US"/>
          </a:p>
        </p:txBody>
      </p:sp>
      <p:sp>
        <p:nvSpPr>
          <p:cNvPr id="4" name="Content Placeholder 3"/>
          <p:cNvSpPr>
            <a:spLocks noGrp="1"/>
          </p:cNvSpPr>
          <p:nvPr>
            <p:ph sz="half" idx="1"/>
          </p:nvPr>
        </p:nvSpPr>
        <p:spPr>
          <a:xfrm>
            <a:off x="278659" y="910097"/>
            <a:ext cx="3294346" cy="3425825"/>
          </a:xfrm>
        </p:spPr>
        <p:txBody>
          <a:bodyPr/>
          <a:lstStyle/>
          <a:p>
            <a:r>
              <a:rPr lang="en-US" sz="1600" dirty="0"/>
              <a:t>Distributed memory </a:t>
            </a:r>
            <a:r>
              <a:rPr lang="en-US" sz="1600" dirty="0" smtClean="0"/>
              <a:t>parallelization</a:t>
            </a:r>
            <a:endParaRPr lang="en-US" sz="1600" dirty="0"/>
          </a:p>
          <a:p>
            <a:pPr lvl="1"/>
            <a:r>
              <a:rPr lang="en-US" sz="1400" dirty="0" smtClean="0"/>
              <a:t>Typically </a:t>
            </a:r>
            <a:r>
              <a:rPr lang="en-US" sz="1400" dirty="0"/>
              <a:t>a spatial </a:t>
            </a:r>
            <a:r>
              <a:rPr lang="en-US" sz="1400" dirty="0" smtClean="0"/>
              <a:t>decomposition where p</a:t>
            </a:r>
            <a:r>
              <a:rPr lang="en-US" sz="1400" dirty="0" smtClean="0">
                <a:latin typeface="Helvetica" charset="0"/>
              </a:rPr>
              <a:t>hysical </a:t>
            </a:r>
            <a:r>
              <a:rPr lang="en-US" sz="1400" dirty="0">
                <a:latin typeface="Helvetica" charset="0"/>
              </a:rPr>
              <a:t>domain divided into </a:t>
            </a:r>
            <a:r>
              <a:rPr lang="en-US" sz="1400" dirty="0" smtClean="0">
                <a:latin typeface="Helvetica" charset="0"/>
              </a:rPr>
              <a:t>subdomains, </a:t>
            </a:r>
            <a:r>
              <a:rPr lang="en-US" sz="1400" dirty="0">
                <a:latin typeface="Helvetica" charset="0"/>
              </a:rPr>
              <a:t>one per processor</a:t>
            </a:r>
          </a:p>
          <a:p>
            <a:pPr lvl="1"/>
            <a:r>
              <a:rPr lang="en-US" sz="1400" dirty="0">
                <a:latin typeface="Helvetica" charset="0"/>
              </a:rPr>
              <a:t>Each </a:t>
            </a:r>
            <a:r>
              <a:rPr lang="en-US" sz="1400" dirty="0" smtClean="0">
                <a:latin typeface="Helvetica" charset="0"/>
              </a:rPr>
              <a:t>task </a:t>
            </a:r>
            <a:r>
              <a:rPr lang="en-US" sz="1400" dirty="0">
                <a:latin typeface="Helvetica" charset="0"/>
              </a:rPr>
              <a:t>computes forces on atoms in its </a:t>
            </a:r>
            <a:r>
              <a:rPr lang="en-US" sz="1400" dirty="0" smtClean="0">
                <a:latin typeface="Helvetica" charset="0"/>
              </a:rPr>
              <a:t>subdomain </a:t>
            </a:r>
            <a:r>
              <a:rPr lang="en-US" sz="1400" dirty="0">
                <a:latin typeface="Helvetica" charset="0"/>
              </a:rPr>
              <a:t>using info from nearby </a:t>
            </a:r>
            <a:r>
              <a:rPr lang="en-US" sz="1400" dirty="0" smtClean="0">
                <a:latin typeface="Helvetica" charset="0"/>
              </a:rPr>
              <a:t>tasks </a:t>
            </a:r>
            <a:r>
              <a:rPr lang="en-US" sz="1400" dirty="0">
                <a:latin typeface="Helvetica" charset="0"/>
              </a:rPr>
              <a:t>(atoms at the borders within the </a:t>
            </a:r>
            <a:r>
              <a:rPr lang="en-US" sz="1400" dirty="0" err="1">
                <a:latin typeface="Helvetica" charset="0"/>
              </a:rPr>
              <a:t>cutoff+skin</a:t>
            </a:r>
            <a:r>
              <a:rPr lang="en-US" sz="1400" dirty="0">
                <a:latin typeface="Helvetica" charset="0"/>
              </a:rPr>
              <a:t> [ghost atoms] are stored on both </a:t>
            </a:r>
            <a:r>
              <a:rPr lang="en-US" sz="1400" dirty="0" smtClean="0">
                <a:latin typeface="Helvetica" charset="0"/>
              </a:rPr>
              <a:t>tasks</a:t>
            </a:r>
            <a:r>
              <a:rPr lang="en-US" sz="1400" dirty="0">
                <a:latin typeface="Helvetica" charset="0"/>
              </a:rPr>
              <a:t>)</a:t>
            </a:r>
            <a:endParaRPr lang="en-US" sz="1400" dirty="0">
              <a:latin typeface="Helvetica" charset="0"/>
              <a:ea typeface="ＭＳ Ｐゴシック" charset="0"/>
            </a:endParaRPr>
          </a:p>
          <a:p>
            <a:pPr lvl="1"/>
            <a:r>
              <a:rPr lang="en-US" sz="1400" dirty="0">
                <a:latin typeface="Helvetica" charset="0"/>
              </a:rPr>
              <a:t>Atoms "carry along" molecular topology as they migrate to new </a:t>
            </a:r>
            <a:r>
              <a:rPr lang="en-US" sz="1400" dirty="0" smtClean="0">
                <a:latin typeface="Helvetica" charset="0"/>
              </a:rPr>
              <a:t>tasks</a:t>
            </a:r>
            <a:endParaRPr lang="en-US" dirty="0"/>
          </a:p>
        </p:txBody>
      </p:sp>
      <p:sp>
        <p:nvSpPr>
          <p:cNvPr id="5" name="Content Placeholder 4"/>
          <p:cNvSpPr>
            <a:spLocks noGrp="1"/>
          </p:cNvSpPr>
          <p:nvPr>
            <p:ph sz="half" idx="13"/>
          </p:nvPr>
        </p:nvSpPr>
        <p:spPr>
          <a:xfrm>
            <a:off x="3977013" y="910097"/>
            <a:ext cx="5110620" cy="3425825"/>
          </a:xfrm>
        </p:spPr>
        <p:txBody>
          <a:bodyPr/>
          <a:lstStyle/>
          <a:p>
            <a:r>
              <a:rPr lang="en-US" sz="1600" dirty="0"/>
              <a:t>Shared memory parallelization</a:t>
            </a:r>
          </a:p>
          <a:p>
            <a:pPr lvl="1"/>
            <a:r>
              <a:rPr lang="en-US" sz="1400" dirty="0" smtClean="0"/>
              <a:t>Can also use a spatial decomposition with data privatization</a:t>
            </a:r>
          </a:p>
          <a:p>
            <a:pPr lvl="1"/>
            <a:r>
              <a:rPr lang="en-US" sz="1400" dirty="0" smtClean="0"/>
              <a:t>Atom/force decompositions introduce data dependencies</a:t>
            </a:r>
          </a:p>
          <a:p>
            <a:pPr lvl="2"/>
            <a:r>
              <a:rPr lang="en-US" sz="1200" dirty="0" smtClean="0"/>
              <a:t>Tradeoffs </a:t>
            </a:r>
            <a:r>
              <a:rPr lang="en-US" sz="1200" dirty="0"/>
              <a:t>between data privatization/redundant </a:t>
            </a:r>
            <a:r>
              <a:rPr lang="en-US" sz="1200" dirty="0" smtClean="0"/>
              <a:t>computation/atomics</a:t>
            </a:r>
            <a:endParaRPr lang="en-US" sz="1200" dirty="0"/>
          </a:p>
          <a:p>
            <a:pPr lvl="2"/>
            <a:r>
              <a:rPr lang="en-US" sz="1200" dirty="0"/>
              <a:t>For example, if the number of active threads is small compared to the atom count, shared, data privatization w/ reduction can be </a:t>
            </a:r>
            <a:r>
              <a:rPr lang="en-US" sz="1200" dirty="0" smtClean="0"/>
              <a:t>used (each thread uses its own array for the force)</a:t>
            </a:r>
            <a:endParaRPr lang="en-US" sz="1200" dirty="0"/>
          </a:p>
          <a:p>
            <a:pPr lvl="2"/>
            <a:r>
              <a:rPr lang="en-US" sz="1200" dirty="0"/>
              <a:t>If the number of threads is large, redundant computation can be used</a:t>
            </a:r>
          </a:p>
          <a:p>
            <a:pPr lvl="3"/>
            <a:r>
              <a:rPr lang="en-US" sz="1100" dirty="0" smtClean="0"/>
              <a:t>Ignore </a:t>
            </a:r>
            <a:r>
              <a:rPr lang="en-US" sz="1100" dirty="0"/>
              <a:t>the fact that we only have to compute the energy/force/</a:t>
            </a:r>
            <a:r>
              <a:rPr lang="en-US" sz="1100" dirty="0" err="1"/>
              <a:t>virial</a:t>
            </a:r>
            <a:r>
              <a:rPr lang="en-US" sz="1100" dirty="0"/>
              <a:t> term once for each pair of atoms.</a:t>
            </a:r>
          </a:p>
          <a:p>
            <a:pPr lvl="3"/>
            <a:r>
              <a:rPr lang="en-US" sz="1100" dirty="0"/>
              <a:t>Double the size of the neighbor list so that if atom </a:t>
            </a:r>
            <a:r>
              <a:rPr lang="en-US" sz="1100" i="1" dirty="0"/>
              <a:t>a </a:t>
            </a:r>
            <a:r>
              <a:rPr lang="en-US" sz="1100" dirty="0"/>
              <a:t>is in </a:t>
            </a:r>
            <a:r>
              <a:rPr lang="en-US" sz="1100" i="1" dirty="0"/>
              <a:t>b’s </a:t>
            </a:r>
            <a:r>
              <a:rPr lang="en-US" sz="1100" dirty="0"/>
              <a:t>neighbor list, </a:t>
            </a:r>
            <a:r>
              <a:rPr lang="en-US" sz="1100" i="1" dirty="0"/>
              <a:t>b </a:t>
            </a:r>
            <a:r>
              <a:rPr lang="en-US" sz="1100" dirty="0"/>
              <a:t>is also in </a:t>
            </a:r>
            <a:r>
              <a:rPr lang="en-US" sz="1100" i="1" dirty="0"/>
              <a:t>a’s.</a:t>
            </a:r>
          </a:p>
          <a:p>
            <a:pPr lvl="3"/>
            <a:r>
              <a:rPr lang="en-US" sz="1100" dirty="0"/>
              <a:t>The result of this is double the computation for energies/forces/</a:t>
            </a:r>
            <a:r>
              <a:rPr lang="en-US" sz="1100" dirty="0" err="1"/>
              <a:t>virials</a:t>
            </a:r>
            <a:endParaRPr lang="en-US" sz="1100" dirty="0"/>
          </a:p>
          <a:p>
            <a:pPr lvl="3"/>
            <a:r>
              <a:rPr lang="en-US" sz="1100" dirty="0"/>
              <a:t>Removes all memory conflicts for force updates</a:t>
            </a:r>
          </a:p>
          <a:p>
            <a:pPr lvl="3"/>
            <a:r>
              <a:rPr lang="en-US" sz="1100" dirty="0"/>
              <a:t>Approach used in GPU implementations</a:t>
            </a:r>
          </a:p>
          <a:p>
            <a:endParaRPr lang="en-US" dirty="0"/>
          </a:p>
        </p:txBody>
      </p:sp>
      <p:pic>
        <p:nvPicPr>
          <p:cNvPr id="6" name="Picture 6" descr="spatial_deco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7981" y="3963343"/>
            <a:ext cx="845286" cy="745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103756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LAMMPS* in a Nutshell</a:t>
            </a:r>
            <a:endParaRPr lang="en-US" dirty="0"/>
          </a:p>
        </p:txBody>
      </p:sp>
      <p:sp>
        <p:nvSpPr>
          <p:cNvPr id="3" name="Text Placeholder 2"/>
          <p:cNvSpPr>
            <a:spLocks noGrp="1"/>
          </p:cNvSpPr>
          <p:nvPr>
            <p:ph type="body" idx="1"/>
          </p:nvPr>
        </p:nvSpPr>
        <p:spPr/>
        <p:txBody>
          <a:bodyPr/>
          <a:lstStyle/>
          <a:p>
            <a:r>
              <a:rPr lang="en-US" b="0" dirty="0"/>
              <a:t>Large-scale Atomic/Molecular Massively Parallel </a:t>
            </a:r>
            <a:r>
              <a:rPr lang="en-US" b="0" dirty="0" smtClean="0"/>
              <a:t>Simulator</a:t>
            </a:r>
          </a:p>
          <a:p>
            <a:pPr lvl="1"/>
            <a:r>
              <a:rPr lang="en-US" sz="1400" b="0" dirty="0" smtClean="0">
                <a:hlinkClick r:id="rId2"/>
              </a:rPr>
              <a:t>http</a:t>
            </a:r>
            <a:r>
              <a:rPr lang="en-US" sz="1400" b="0" dirty="0">
                <a:hlinkClick r:id="rId2"/>
              </a:rPr>
              <a:t>://lammps.sandia.gov</a:t>
            </a:r>
            <a:endParaRPr lang="en-US" sz="1400" b="0" dirty="0"/>
          </a:p>
          <a:p>
            <a:pPr lvl="1"/>
            <a:r>
              <a:rPr lang="en-US" sz="1400" b="0" dirty="0" smtClean="0">
                <a:solidFill>
                  <a:schemeClr val="accent4"/>
                </a:solidFill>
              </a:rPr>
              <a:t>Lead developer: Steve Plimpton, Sandia National Laboratories</a:t>
            </a:r>
            <a:endParaRPr lang="en-US" sz="1400" dirty="0">
              <a:solidFill>
                <a:schemeClr val="accent4"/>
              </a:solidFill>
            </a:endParaRPr>
          </a:p>
        </p:txBody>
      </p:sp>
      <p:sp>
        <p:nvSpPr>
          <p:cNvPr id="4" name="Slide Number Placeholder 3"/>
          <p:cNvSpPr>
            <a:spLocks noGrp="1"/>
          </p:cNvSpPr>
          <p:nvPr>
            <p:ph type="sldNum" sz="quarter" idx="12"/>
          </p:nvPr>
        </p:nvSpPr>
        <p:spPr/>
        <p:txBody>
          <a:bodyPr/>
          <a:lstStyle/>
          <a:p>
            <a:fld id="{EE2556C5-CE8C-6547-B838-EA80C61A4AF7}" type="slidenum">
              <a:rPr lang="en-US" smtClean="0"/>
              <a:pPr/>
              <a:t>17</a:t>
            </a:fld>
            <a:endParaRPr lang="en-US"/>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tx2"/>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tx2"/>
              </a:solidFill>
            </a:endParaRPr>
          </a:p>
        </p:txBody>
      </p:sp>
    </p:spTree>
    <p:extLst>
      <p:ext uri="{BB962C8B-B14F-4D97-AF65-F5344CB8AC3E}">
        <p14:creationId xmlns:p14="http://schemas.microsoft.com/office/powerpoint/2010/main" val="2376149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18</a:t>
            </a:fld>
            <a:endParaRPr lang="en-US" dirty="0"/>
          </a:p>
        </p:txBody>
      </p:sp>
      <p:sp>
        <p:nvSpPr>
          <p:cNvPr id="3" name="Title 2"/>
          <p:cNvSpPr>
            <a:spLocks noGrp="1"/>
          </p:cNvSpPr>
          <p:nvPr>
            <p:ph type="title"/>
          </p:nvPr>
        </p:nvSpPr>
        <p:spPr/>
        <p:txBody>
          <a:bodyPr/>
          <a:lstStyle/>
          <a:p>
            <a:r>
              <a:rPr lang="en-US" dirty="0" smtClean="0"/>
              <a:t>LAMMPS*</a:t>
            </a:r>
            <a:endParaRPr lang="en-US" dirty="0"/>
          </a:p>
        </p:txBody>
      </p:sp>
      <p:sp>
        <p:nvSpPr>
          <p:cNvPr id="4" name="Content Placeholder 3"/>
          <p:cNvSpPr>
            <a:spLocks noGrp="1"/>
          </p:cNvSpPr>
          <p:nvPr>
            <p:ph sz="quarter" idx="13"/>
          </p:nvPr>
        </p:nvSpPr>
        <p:spPr/>
        <p:txBody>
          <a:bodyPr/>
          <a:lstStyle/>
          <a:p>
            <a:pPr marL="285750" indent="-285750">
              <a:buFont typeface="Arial" panose="020B0604020202020204" pitchFamily="34" charset="0"/>
              <a:buChar char="•"/>
            </a:pPr>
            <a:r>
              <a:rPr lang="en-US" dirty="0"/>
              <a:t>Classical Molecular Dynamics Package</a:t>
            </a:r>
          </a:p>
          <a:p>
            <a:pPr marL="511175" lvl="1" indent="-285750">
              <a:buFont typeface="Arial" panose="020B0604020202020204" pitchFamily="34" charset="0"/>
              <a:buChar char="•"/>
            </a:pPr>
            <a:r>
              <a:rPr lang="en-US" dirty="0"/>
              <a:t>C++, GPL License, Build as Library for use in other Codes, Stand-alone </a:t>
            </a:r>
            <a:r>
              <a:rPr lang="en-US" dirty="0" smtClean="0"/>
              <a:t>executable</a:t>
            </a:r>
            <a:r>
              <a:rPr lang="en-US" dirty="0"/>
              <a:t>, or script through </a:t>
            </a:r>
            <a:r>
              <a:rPr lang="en-US" dirty="0" smtClean="0"/>
              <a:t>Python*</a:t>
            </a:r>
            <a:endParaRPr lang="en-US" dirty="0"/>
          </a:p>
          <a:p>
            <a:pPr marL="511175" lvl="1" indent="-285750">
              <a:buFont typeface="Arial" panose="020B0604020202020204" pitchFamily="34" charset="0"/>
              <a:buChar char="•"/>
            </a:pPr>
            <a:r>
              <a:rPr lang="en-US" dirty="0" smtClean="0"/>
              <a:t>32K </a:t>
            </a:r>
            <a:r>
              <a:rPr lang="en-US" dirty="0"/>
              <a:t>downloads, 8K mail list postings, &gt; 5000 </a:t>
            </a:r>
            <a:r>
              <a:rPr lang="en-US" dirty="0" smtClean="0"/>
              <a:t>citations</a:t>
            </a:r>
          </a:p>
          <a:p>
            <a:pPr marL="511175" lvl="1" indent="-285750">
              <a:buFont typeface="Arial" panose="020B0604020202020204" pitchFamily="34" charset="0"/>
              <a:buChar char="•"/>
            </a:pPr>
            <a:r>
              <a:rPr lang="en-US" dirty="0" smtClean="0"/>
              <a:t>Popular due to its versatility for supporting a wide range of simulation types, potentials, etc. and for the ease with which new features can be added</a:t>
            </a:r>
          </a:p>
          <a:p>
            <a:pPr marL="511175" lvl="1" indent="-285750">
              <a:buFont typeface="Arial" panose="020B0604020202020204" pitchFamily="34" charset="0"/>
              <a:buChar char="•"/>
            </a:pPr>
            <a:r>
              <a:rPr lang="en-US" dirty="0" smtClean="0"/>
              <a:t>&gt;500K lines of code</a:t>
            </a:r>
          </a:p>
          <a:p>
            <a:pPr marL="511175" lvl="1" indent="-285750">
              <a:buFont typeface="Arial" panose="020B0604020202020204" pitchFamily="34" charset="0"/>
              <a:buChar char="•"/>
            </a:pPr>
            <a:r>
              <a:rPr lang="en-US" dirty="0" smtClean="0"/>
              <a:t>Scalable performance with MPI*/</a:t>
            </a:r>
            <a:r>
              <a:rPr lang="en-US" dirty="0" err="1" smtClean="0"/>
              <a:t>OpenMP</a:t>
            </a:r>
            <a:r>
              <a:rPr lang="en-US" dirty="0" smtClean="0"/>
              <a:t>* and a variety of long-range solver options</a:t>
            </a:r>
          </a:p>
          <a:p>
            <a:pPr marL="857250" lvl="2" indent="-285750">
              <a:buFont typeface="Arial" panose="020B0604020202020204" pitchFamily="34" charset="0"/>
              <a:buChar char="•"/>
            </a:pPr>
            <a:r>
              <a:rPr lang="en-US" dirty="0" smtClean="0"/>
              <a:t>Ewald, Particle-Particle Particle-Mesh with several variants, Multilevel Summation</a:t>
            </a:r>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66202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LAMMPS* </a:t>
            </a:r>
            <a:r>
              <a:rPr lang="en-US" dirty="0"/>
              <a:t>Potentials/Force-Fields</a:t>
            </a:r>
          </a:p>
        </p:txBody>
      </p:sp>
      <p:sp>
        <p:nvSpPr>
          <p:cNvPr id="3" name="Slide Number Placeholder 2"/>
          <p:cNvSpPr>
            <a:spLocks noGrp="1"/>
          </p:cNvSpPr>
          <p:nvPr>
            <p:ph type="sldNum" sz="quarter" idx="12"/>
          </p:nvPr>
        </p:nvSpPr>
        <p:spPr/>
        <p:txBody>
          <a:bodyPr/>
          <a:lstStyle/>
          <a:p>
            <a:fld id="{EE2556C5-CE8C-6547-B838-EA80C61A4AF7}" type="slidenum">
              <a:rPr lang="en-US" smtClean="0"/>
              <a:pPr/>
              <a:t>19</a:t>
            </a:fld>
            <a:endParaRPr lang="en-US"/>
          </a:p>
        </p:txBody>
      </p:sp>
      <p:sp>
        <p:nvSpPr>
          <p:cNvPr id="4" name="Content Placeholder 3"/>
          <p:cNvSpPr>
            <a:spLocks noGrp="1"/>
          </p:cNvSpPr>
          <p:nvPr>
            <p:ph sz="half" idx="1"/>
          </p:nvPr>
        </p:nvSpPr>
        <p:spPr/>
        <p:txBody>
          <a:bodyPr/>
          <a:lstStyle/>
          <a:p>
            <a:pPr marL="171450" indent="-171450">
              <a:spcBef>
                <a:spcPts val="0"/>
              </a:spcBef>
              <a:buFont typeface="Arial" panose="020B0604020202020204" pitchFamily="34" charset="0"/>
              <a:buChar char="•"/>
            </a:pPr>
            <a:r>
              <a:rPr lang="en-US" sz="1600" dirty="0"/>
              <a:t>Biomolecules: </a:t>
            </a:r>
            <a:endParaRPr lang="en-US" sz="1600" dirty="0" smtClean="0"/>
          </a:p>
          <a:p>
            <a:pPr marL="396875" lvl="1" indent="-171450">
              <a:spcBef>
                <a:spcPts val="0"/>
              </a:spcBef>
              <a:buFont typeface="Arial" panose="020B0604020202020204" pitchFamily="34" charset="0"/>
              <a:buChar char="•"/>
            </a:pPr>
            <a:r>
              <a:rPr lang="en-US" sz="1100" dirty="0" smtClean="0"/>
              <a:t>CHARMM*, AMBER*, </a:t>
            </a:r>
            <a:r>
              <a:rPr lang="en-US" sz="1100" dirty="0"/>
              <a:t>OPLS, COMPASS (class 2), </a:t>
            </a:r>
            <a:r>
              <a:rPr lang="en-US" sz="1100" dirty="0" smtClean="0"/>
              <a:t>long-range </a:t>
            </a:r>
            <a:r>
              <a:rPr lang="en-US" sz="1100" dirty="0" err="1"/>
              <a:t>Coulombics</a:t>
            </a:r>
            <a:r>
              <a:rPr lang="en-US" sz="1100" dirty="0"/>
              <a:t> via PPPM, point dipoles, ... </a:t>
            </a:r>
          </a:p>
          <a:p>
            <a:pPr marL="171450" indent="-171450">
              <a:spcBef>
                <a:spcPts val="0"/>
              </a:spcBef>
              <a:buFont typeface="Arial" panose="020B0604020202020204" pitchFamily="34" charset="0"/>
              <a:buChar char="•"/>
            </a:pPr>
            <a:r>
              <a:rPr lang="en-US" sz="1600" dirty="0" smtClean="0"/>
              <a:t>Polymers</a:t>
            </a:r>
            <a:r>
              <a:rPr lang="en-US" sz="1600" dirty="0"/>
              <a:t>: </a:t>
            </a:r>
            <a:endParaRPr lang="en-US" sz="1600" dirty="0" smtClean="0"/>
          </a:p>
          <a:p>
            <a:pPr marL="396875" lvl="1" indent="-171450">
              <a:spcBef>
                <a:spcPts val="0"/>
              </a:spcBef>
              <a:buFont typeface="Arial" panose="020B0604020202020204" pitchFamily="34" charset="0"/>
              <a:buChar char="•"/>
            </a:pPr>
            <a:r>
              <a:rPr lang="en-US" sz="1100" dirty="0" smtClean="0"/>
              <a:t>all-atom</a:t>
            </a:r>
            <a:r>
              <a:rPr lang="en-US" sz="1100" dirty="0"/>
              <a:t>, united-atom, coarse-grain (bead-spring FENE), </a:t>
            </a:r>
            <a:r>
              <a:rPr lang="en-US" sz="1100" dirty="0" smtClean="0"/>
              <a:t>bond-breaking</a:t>
            </a:r>
            <a:r>
              <a:rPr lang="en-US" sz="1100" dirty="0"/>
              <a:t>, …</a:t>
            </a:r>
          </a:p>
          <a:p>
            <a:pPr marL="171450" indent="-171450">
              <a:spcBef>
                <a:spcPts val="0"/>
              </a:spcBef>
              <a:buFont typeface="Arial" panose="020B0604020202020204" pitchFamily="34" charset="0"/>
              <a:buChar char="•"/>
            </a:pPr>
            <a:r>
              <a:rPr lang="en-US" sz="1600" dirty="0" smtClean="0"/>
              <a:t>Materials</a:t>
            </a:r>
            <a:r>
              <a:rPr lang="en-US" sz="1600" dirty="0"/>
              <a:t>: </a:t>
            </a:r>
            <a:endParaRPr lang="en-US" sz="1600" dirty="0" smtClean="0"/>
          </a:p>
          <a:p>
            <a:pPr marL="396875" lvl="1" indent="-171450">
              <a:spcBef>
                <a:spcPts val="0"/>
              </a:spcBef>
              <a:buFont typeface="Arial" panose="020B0604020202020204" pitchFamily="34" charset="0"/>
              <a:buChar char="•"/>
            </a:pPr>
            <a:r>
              <a:rPr lang="en-US" sz="1100" dirty="0" smtClean="0"/>
              <a:t>EAM </a:t>
            </a:r>
            <a:r>
              <a:rPr lang="en-US" sz="1100" dirty="0"/>
              <a:t>and MEAM for metals, Buckingham, Morse, Yukawa, </a:t>
            </a:r>
            <a:r>
              <a:rPr lang="en-US" sz="1100" dirty="0" err="1" smtClean="0"/>
              <a:t>Stillinger</a:t>
            </a:r>
            <a:r>
              <a:rPr lang="en-US" sz="1100" dirty="0" smtClean="0"/>
              <a:t>-Weber</a:t>
            </a:r>
            <a:r>
              <a:rPr lang="en-US" sz="1100" dirty="0"/>
              <a:t>, </a:t>
            </a:r>
            <a:r>
              <a:rPr lang="en-US" sz="1100" dirty="0" err="1"/>
              <a:t>Tersoff</a:t>
            </a:r>
            <a:r>
              <a:rPr lang="en-US" sz="1100" dirty="0"/>
              <a:t>, COMB, SNAP, ... </a:t>
            </a:r>
            <a:endParaRPr lang="en-US" dirty="0"/>
          </a:p>
          <a:p>
            <a:pPr marL="171450" indent="-171450">
              <a:spcBef>
                <a:spcPts val="0"/>
              </a:spcBef>
              <a:buFont typeface="Arial" panose="020B0604020202020204" pitchFamily="34" charset="0"/>
              <a:buChar char="•"/>
            </a:pPr>
            <a:r>
              <a:rPr lang="en-US" sz="1600" dirty="0"/>
              <a:t>Chemistry: </a:t>
            </a:r>
            <a:endParaRPr lang="en-US" sz="1600" dirty="0" smtClean="0"/>
          </a:p>
          <a:p>
            <a:pPr marL="396875" lvl="1" indent="-171450">
              <a:spcBef>
                <a:spcPts val="0"/>
              </a:spcBef>
              <a:buFont typeface="Arial" panose="020B0604020202020204" pitchFamily="34" charset="0"/>
              <a:buChar char="•"/>
            </a:pPr>
            <a:r>
              <a:rPr lang="en-US" sz="1100" dirty="0" smtClean="0"/>
              <a:t>AI-REBO</a:t>
            </a:r>
            <a:r>
              <a:rPr lang="en-US" sz="1100" dirty="0"/>
              <a:t>, REBO, </a:t>
            </a:r>
            <a:r>
              <a:rPr lang="en-US" sz="1100" dirty="0" err="1"/>
              <a:t>ReaxFF</a:t>
            </a:r>
            <a:r>
              <a:rPr lang="en-US" sz="1100" dirty="0"/>
              <a:t>, </a:t>
            </a:r>
            <a:r>
              <a:rPr lang="en-US" sz="1100" dirty="0" err="1"/>
              <a:t>eFF</a:t>
            </a:r>
            <a:r>
              <a:rPr lang="en-US" sz="1100" dirty="0"/>
              <a:t>                                        </a:t>
            </a:r>
            <a:endParaRPr lang="en-US" dirty="0"/>
          </a:p>
          <a:p>
            <a:pPr marL="171450" indent="-171450">
              <a:spcBef>
                <a:spcPts val="0"/>
              </a:spcBef>
              <a:buFont typeface="Arial" panose="020B0604020202020204" pitchFamily="34" charset="0"/>
              <a:buChar char="•"/>
            </a:pPr>
            <a:r>
              <a:rPr lang="en-US" sz="1600" dirty="0" err="1"/>
              <a:t>Mesoscale</a:t>
            </a:r>
            <a:r>
              <a:rPr lang="en-US" sz="1600" dirty="0"/>
              <a:t>: </a:t>
            </a:r>
            <a:endParaRPr lang="en-US" sz="1600" dirty="0" smtClean="0"/>
          </a:p>
          <a:p>
            <a:pPr marL="396875" lvl="1" indent="-171450">
              <a:spcBef>
                <a:spcPts val="0"/>
              </a:spcBef>
              <a:buFont typeface="Arial" panose="020B0604020202020204" pitchFamily="34" charset="0"/>
              <a:buChar char="•"/>
            </a:pPr>
            <a:r>
              <a:rPr lang="en-US" sz="1100" dirty="0" smtClean="0"/>
              <a:t>granular</a:t>
            </a:r>
            <a:r>
              <a:rPr lang="en-US" sz="1100" dirty="0"/>
              <a:t>, DPD, Gay-Berne, colloidal, </a:t>
            </a:r>
            <a:r>
              <a:rPr lang="en-US" sz="1100" dirty="0" err="1" smtClean="0"/>
              <a:t>peridynamics</a:t>
            </a:r>
            <a:r>
              <a:rPr lang="en-US" sz="1100" dirty="0"/>
              <a:t>, DSMC... </a:t>
            </a:r>
            <a:endParaRPr lang="en-US" dirty="0"/>
          </a:p>
          <a:p>
            <a:pPr marL="171450" indent="-171450">
              <a:spcBef>
                <a:spcPts val="0"/>
              </a:spcBef>
              <a:buFont typeface="Arial" panose="020B0604020202020204" pitchFamily="34" charset="0"/>
              <a:buChar char="•"/>
            </a:pPr>
            <a:r>
              <a:rPr lang="en-US" sz="1600" dirty="0"/>
              <a:t>Hybrid: </a:t>
            </a:r>
            <a:endParaRPr lang="en-US" sz="1600" dirty="0" smtClean="0"/>
          </a:p>
          <a:p>
            <a:pPr marL="396875" lvl="1" indent="-171450">
              <a:spcBef>
                <a:spcPts val="0"/>
              </a:spcBef>
              <a:buFont typeface="Arial" panose="020B0604020202020204" pitchFamily="34" charset="0"/>
              <a:buChar char="•"/>
            </a:pPr>
            <a:r>
              <a:rPr lang="en-US" sz="1100" dirty="0" smtClean="0"/>
              <a:t>can </a:t>
            </a:r>
            <a:r>
              <a:rPr lang="en-US" sz="1100" dirty="0"/>
              <a:t>use combinations of potentials for hybrid systems: </a:t>
            </a:r>
            <a:r>
              <a:rPr lang="en-US" sz="1100" dirty="0" smtClean="0"/>
              <a:t>water </a:t>
            </a:r>
            <a:r>
              <a:rPr lang="en-US" sz="1100" dirty="0"/>
              <a:t>on metal, polymers/semiconductor interface, </a:t>
            </a:r>
            <a:r>
              <a:rPr lang="en-US" sz="1100" dirty="0" smtClean="0"/>
              <a:t>colloids </a:t>
            </a:r>
            <a:r>
              <a:rPr lang="en-US" sz="1100" dirty="0"/>
              <a:t>in solution, …</a:t>
            </a:r>
          </a:p>
          <a:p>
            <a:endParaRPr lang="en-US" sz="800" dirty="0"/>
          </a:p>
        </p:txBody>
      </p:sp>
      <p:pic>
        <p:nvPicPr>
          <p:cNvPr id="6" name="Picture 5" descr="atc_crack2_small.jpg"/>
          <p:cNvPicPr>
            <a:picLocks noChangeAspect="1"/>
          </p:cNvPicPr>
          <p:nvPr/>
        </p:nvPicPr>
        <p:blipFill>
          <a:blip r:embed="rId2" cstate="print"/>
          <a:srcRect/>
          <a:stretch>
            <a:fillRect/>
          </a:stretch>
        </p:blipFill>
        <p:spPr bwMode="auto">
          <a:xfrm>
            <a:off x="5170626" y="862879"/>
            <a:ext cx="1904274" cy="1176933"/>
          </a:xfrm>
          <a:prstGeom prst="rect">
            <a:avLst/>
          </a:prstGeom>
          <a:noFill/>
          <a:ln w="9525">
            <a:noFill/>
            <a:miter lim="800000"/>
            <a:headEnd/>
            <a:tailEnd/>
          </a:ln>
        </p:spPr>
      </p:pic>
      <p:pic>
        <p:nvPicPr>
          <p:cNvPr id="7" name="Picture 6" descr="nanowire.jpg"/>
          <p:cNvPicPr>
            <a:picLocks noChangeAspect="1"/>
          </p:cNvPicPr>
          <p:nvPr/>
        </p:nvPicPr>
        <p:blipFill>
          <a:blip r:embed="rId3" cstate="print"/>
          <a:srcRect/>
          <a:stretch>
            <a:fillRect/>
          </a:stretch>
        </p:blipFill>
        <p:spPr bwMode="auto">
          <a:xfrm>
            <a:off x="7311987" y="452438"/>
            <a:ext cx="1456955" cy="1545984"/>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t="11125" r="47797" b="1895"/>
          <a:stretch>
            <a:fillRect/>
          </a:stretch>
        </p:blipFill>
        <p:spPr bwMode="auto">
          <a:xfrm>
            <a:off x="5605396" y="2539668"/>
            <a:ext cx="2791846" cy="565335"/>
          </a:xfrm>
          <a:prstGeom prst="rect">
            <a:avLst/>
          </a:prstGeom>
          <a:noFill/>
          <a:ln w="9525">
            <a:noFill/>
            <a:miter lim="800000"/>
            <a:headEnd/>
            <a:tailEnd/>
          </a:ln>
        </p:spPr>
      </p:pic>
      <p:pic>
        <p:nvPicPr>
          <p:cNvPr id="9" name="Picture 8" descr="rhodo.jpg"/>
          <p:cNvPicPr>
            <a:picLocks noChangeAspect="1"/>
          </p:cNvPicPr>
          <p:nvPr/>
        </p:nvPicPr>
        <p:blipFill>
          <a:blip r:embed="rId5" cstate="print"/>
          <a:srcRect/>
          <a:stretch>
            <a:fillRect/>
          </a:stretch>
        </p:blipFill>
        <p:spPr bwMode="auto">
          <a:xfrm>
            <a:off x="5226114" y="3525988"/>
            <a:ext cx="1493882" cy="1103161"/>
          </a:xfrm>
          <a:prstGeom prst="rect">
            <a:avLst/>
          </a:prstGeom>
          <a:noFill/>
          <a:ln w="9525">
            <a:noFill/>
            <a:miter lim="800000"/>
            <a:headEnd/>
            <a:tailEnd/>
          </a:ln>
        </p:spPr>
      </p:pic>
      <p:pic>
        <p:nvPicPr>
          <p:cNvPr id="10" name="Picture 9" descr="gran_openfoam.jpg"/>
          <p:cNvPicPr>
            <a:picLocks noChangeAspect="1"/>
          </p:cNvPicPr>
          <p:nvPr/>
        </p:nvPicPr>
        <p:blipFill>
          <a:blip r:embed="rId6" cstate="print"/>
          <a:srcRect/>
          <a:stretch>
            <a:fillRect/>
          </a:stretch>
        </p:blipFill>
        <p:spPr bwMode="auto">
          <a:xfrm>
            <a:off x="7140328" y="3525988"/>
            <a:ext cx="1597648" cy="956774"/>
          </a:xfrm>
          <a:prstGeom prst="rect">
            <a:avLst/>
          </a:prstGeom>
          <a:noFill/>
          <a:ln w="9525">
            <a:noFill/>
            <a:miter lim="800000"/>
            <a:headEnd/>
            <a:tailEnd/>
          </a:ln>
        </p:spPr>
      </p:pic>
      <p:sp>
        <p:nvSpPr>
          <p:cNvPr id="11" name="Rectangle 10"/>
          <p:cNvSpPr>
            <a:spLocks noChangeArrowheads="1"/>
          </p:cNvSpPr>
          <p:nvPr/>
        </p:nvSpPr>
        <p:spPr bwMode="auto">
          <a:xfrm>
            <a:off x="5242369" y="2058491"/>
            <a:ext cx="1758950" cy="307777"/>
          </a:xfrm>
          <a:prstGeom prst="rect">
            <a:avLst/>
          </a:prstGeom>
          <a:noFill/>
          <a:ln w="9525">
            <a:noFill/>
            <a:miter lim="800000"/>
            <a:headEnd/>
            <a:tailEnd/>
          </a:ln>
        </p:spPr>
        <p:txBody>
          <a:bodyPr wrap="square">
            <a:spAutoFit/>
          </a:bodyPr>
          <a:lstStyle>
            <a:defPPr>
              <a:defRPr lang="en-US"/>
            </a:defPPr>
            <a:lvl1pPr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ctr">
              <a:spcBef>
                <a:spcPts val="300"/>
              </a:spcBef>
            </a:pPr>
            <a:r>
              <a:rPr lang="en-US" sz="1400" b="1" dirty="0">
                <a:latin typeface="Arial" pitchFamily="34" charset="0"/>
              </a:rPr>
              <a:t>Solid Mechanics</a:t>
            </a:r>
          </a:p>
        </p:txBody>
      </p:sp>
      <p:sp>
        <p:nvSpPr>
          <p:cNvPr id="12" name="Rectangle 11"/>
          <p:cNvSpPr>
            <a:spLocks noChangeArrowheads="1"/>
          </p:cNvSpPr>
          <p:nvPr/>
        </p:nvSpPr>
        <p:spPr bwMode="auto">
          <a:xfrm>
            <a:off x="7240365" y="2007401"/>
            <a:ext cx="1600200" cy="523220"/>
          </a:xfrm>
          <a:prstGeom prst="rect">
            <a:avLst/>
          </a:prstGeom>
          <a:noFill/>
          <a:ln w="9525">
            <a:noFill/>
            <a:miter lim="800000"/>
            <a:headEnd/>
            <a:tailEnd/>
          </a:ln>
        </p:spPr>
        <p:txBody>
          <a:bodyPr wrap="square">
            <a:spAutoFit/>
          </a:bodyPr>
          <a:lstStyle>
            <a:defPPr>
              <a:defRPr lang="en-US"/>
            </a:defPPr>
            <a:lvl1pPr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spcBef>
                <a:spcPts val="300"/>
              </a:spcBef>
            </a:pPr>
            <a:r>
              <a:rPr lang="en-US" sz="1400" b="1" dirty="0">
                <a:latin typeface="Arial" pitchFamily="34" charset="0"/>
              </a:rPr>
              <a:t>Materials Science</a:t>
            </a:r>
          </a:p>
        </p:txBody>
      </p:sp>
      <p:sp>
        <p:nvSpPr>
          <p:cNvPr id="13" name="Rectangle 12"/>
          <p:cNvSpPr>
            <a:spLocks noChangeArrowheads="1"/>
          </p:cNvSpPr>
          <p:nvPr/>
        </p:nvSpPr>
        <p:spPr bwMode="auto">
          <a:xfrm>
            <a:off x="6544145" y="3110578"/>
            <a:ext cx="1061509" cy="307777"/>
          </a:xfrm>
          <a:prstGeom prst="rect">
            <a:avLst/>
          </a:prstGeom>
          <a:noFill/>
          <a:ln w="9525">
            <a:noFill/>
            <a:miter lim="800000"/>
            <a:headEnd/>
            <a:tailEnd/>
          </a:ln>
        </p:spPr>
        <p:txBody>
          <a:bodyPr wrap="none">
            <a:spAutoFit/>
          </a:bodyPr>
          <a:lstStyle>
            <a:defPPr>
              <a:defRPr lang="en-US"/>
            </a:defPPr>
            <a:lvl1pPr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spcBef>
                <a:spcPts val="300"/>
              </a:spcBef>
            </a:pPr>
            <a:r>
              <a:rPr lang="en-US" sz="1400" b="1" dirty="0">
                <a:latin typeface="Arial" pitchFamily="34" charset="0"/>
              </a:rPr>
              <a:t>Chemistry</a:t>
            </a:r>
          </a:p>
        </p:txBody>
      </p:sp>
      <p:sp>
        <p:nvSpPr>
          <p:cNvPr id="14" name="Rectangle 13"/>
          <p:cNvSpPr>
            <a:spLocks noChangeArrowheads="1"/>
          </p:cNvSpPr>
          <p:nvPr/>
        </p:nvSpPr>
        <p:spPr bwMode="auto">
          <a:xfrm>
            <a:off x="5414835" y="4617597"/>
            <a:ext cx="1138453" cy="307777"/>
          </a:xfrm>
          <a:prstGeom prst="rect">
            <a:avLst/>
          </a:prstGeom>
          <a:noFill/>
          <a:ln w="9525">
            <a:noFill/>
            <a:miter lim="800000"/>
            <a:headEnd/>
            <a:tailEnd/>
          </a:ln>
        </p:spPr>
        <p:txBody>
          <a:bodyPr wrap="none">
            <a:spAutoFit/>
          </a:bodyPr>
          <a:lstStyle>
            <a:defPPr>
              <a:defRPr lang="en-US"/>
            </a:defPPr>
            <a:lvl1pPr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r>
              <a:rPr lang="en-US" sz="1400" b="1" dirty="0">
                <a:latin typeface="Arial" pitchFamily="34" charset="0"/>
              </a:rPr>
              <a:t>Biophysics</a:t>
            </a:r>
            <a:endParaRPr lang="en-US" sz="1400" dirty="0"/>
          </a:p>
        </p:txBody>
      </p:sp>
      <p:sp>
        <p:nvSpPr>
          <p:cNvPr id="15" name="Rectangle 14"/>
          <p:cNvSpPr>
            <a:spLocks noChangeArrowheads="1"/>
          </p:cNvSpPr>
          <p:nvPr/>
        </p:nvSpPr>
        <p:spPr bwMode="auto">
          <a:xfrm>
            <a:off x="7256848" y="4494482"/>
            <a:ext cx="1497013" cy="307777"/>
          </a:xfrm>
          <a:prstGeom prst="rect">
            <a:avLst/>
          </a:prstGeom>
          <a:noFill/>
          <a:ln w="9525">
            <a:noFill/>
            <a:miter lim="800000"/>
            <a:headEnd/>
            <a:tailEnd/>
          </a:ln>
        </p:spPr>
        <p:txBody>
          <a:bodyPr wrap="square">
            <a:spAutoFit/>
          </a:bodyPr>
          <a:lstStyle>
            <a:defPPr>
              <a:defRPr lang="en-US"/>
            </a:defPPr>
            <a:lvl1pPr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spcBef>
                <a:spcPts val="300"/>
              </a:spcBef>
            </a:pPr>
            <a:r>
              <a:rPr lang="en-US" sz="1400" b="1" dirty="0">
                <a:latin typeface="Arial" pitchFamily="34" charset="0"/>
              </a:rPr>
              <a:t>Granular Flow</a:t>
            </a:r>
          </a:p>
        </p:txBody>
      </p:sp>
      <p:sp>
        <p:nvSpPr>
          <p:cNvPr id="16" name="Rectangle 1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87105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3220" y="1"/>
            <a:ext cx="7880201" cy="767224"/>
          </a:xfrm>
        </p:spPr>
        <p:txBody>
          <a:bodyPr/>
          <a:lstStyle/>
          <a:p>
            <a:r>
              <a:rPr lang="en-US" dirty="0" smtClean="0">
                <a:solidFill>
                  <a:schemeClr val="tx2"/>
                </a:solidFill>
              </a:rPr>
              <a:t>Legal Disclaimers</a:t>
            </a:r>
            <a:endParaRPr lang="en-US" dirty="0">
              <a:solidFill>
                <a:schemeClr val="tx2"/>
              </a:solidFill>
            </a:endParaRPr>
          </a:p>
        </p:txBody>
      </p:sp>
      <p:sp>
        <p:nvSpPr>
          <p:cNvPr id="7" name="Content Placeholder 6"/>
          <p:cNvSpPr>
            <a:spLocks noGrp="1"/>
          </p:cNvSpPr>
          <p:nvPr>
            <p:ph idx="1"/>
          </p:nvPr>
        </p:nvSpPr>
        <p:spPr>
          <a:xfrm>
            <a:off x="206678" y="572096"/>
            <a:ext cx="8724379" cy="4380230"/>
          </a:xfrm>
        </p:spPr>
        <p:txBody>
          <a:bodyPr>
            <a:noAutofit/>
          </a:bodyPr>
          <a:lstStyle/>
          <a:p>
            <a:r>
              <a:rPr lang="en-US" sz="500" dirty="0">
                <a:solidFill>
                  <a:schemeClr val="tx2"/>
                </a:solidFill>
              </a:rPr>
              <a:t>INFORMATION IN THIS DOCUMENT IS PROVIDED IN CONNECTION WITH INTEL PRODUCTS. NO LICENSE, EXPRESS OR IMPLIED, BY ESTOPPEL OR OTHERWISE, TO ANY INTELLECTUAL PROPERTY RIGHTS IS GRANTED BY THIS DOCUMENT. EXCEPT AS PROVIDED IN INTEL'S TERMS AND CONDITIONS OF SALE FOR SUCH PRODUCTS, INTEL ASSUMES NO LIABILITY WHATSOEVER AND INTEL DISCLAIMS ANY EXPRESS OR IMPLIED WARRANTY, RELATING TO SALE AND/OR USE OF INTEL PRODUCTS INCLUDING LIABILITY OR WARRANTIES RELATING TO FITNESS FOR A PARTICULAR PURPOSE, MERCHANTABILITY, OR INFRINGEMENT OF ANY PATENT, COPYRIGHT OR OTHER INTELLECTUAL PROPERTY RIGHT. </a:t>
            </a:r>
            <a:br>
              <a:rPr lang="en-US" sz="500" dirty="0">
                <a:solidFill>
                  <a:schemeClr val="tx2"/>
                </a:solidFill>
              </a:rPr>
            </a:br>
            <a:r>
              <a:rPr lang="en-US" sz="500" dirty="0">
                <a:solidFill>
                  <a:schemeClr val="tx2"/>
                </a:solidFill>
              </a:rPr>
              <a:t/>
            </a:r>
            <a:br>
              <a:rPr lang="en-US" sz="500" dirty="0">
                <a:solidFill>
                  <a:schemeClr val="tx2"/>
                </a:solidFill>
              </a:rPr>
            </a:br>
            <a:r>
              <a:rPr lang="en-US" sz="500" dirty="0">
                <a:solidFill>
                  <a:schemeClr val="tx2"/>
                </a:solidFill>
              </a:rPr>
              <a:t>A "Mission Critical Application" is any application in which failure of the Intel Product could result, directly or indirectly, in personal injury or death. SHOULD YOU PURCHASE OR USE INTEL'S PRODUCTS FOR ANY SUCH MISSION CRITICAL APPLICATION, YOU SHALL INDEMNIFY AND HOLD INTEL AND ITS SUBSIDIARIES, SUBCONTRACTORS AND AFFILIATES, AND THE DIRECTORS, OFFICERS, AND EMPLOYEES OF EACH, HARMLESS AGAINST ALL CLAIMS COSTS, DAMAGES, AND EXPENSES AND REASONABLE ATTORNEYS' FEES ARISING OUT OF, DIRECTLY OR INDIRECTLY, ANY CLAIM OF PRODUCT LIABILITY, PERSONAL INJURY, OR DEATH ARISING IN ANY WAY OUT OF SUCH MISSION CRITICAL APPLICATION, WHETHER OR NOT INTEL OR ITS SUBCONTRACTOR WAS NEGLIGENT IN THE DESIGN, MANUFACTURE, OR WARNING OF THE INTEL PRODUCT OR ANY OF ITS PARTS. </a:t>
            </a:r>
            <a:br>
              <a:rPr lang="en-US" sz="500" dirty="0">
                <a:solidFill>
                  <a:schemeClr val="tx2"/>
                </a:solidFill>
              </a:rPr>
            </a:br>
            <a:r>
              <a:rPr lang="en-US" sz="500" dirty="0">
                <a:solidFill>
                  <a:schemeClr val="tx2"/>
                </a:solidFill>
              </a:rPr>
              <a:t/>
            </a:r>
            <a:br>
              <a:rPr lang="en-US" sz="500" dirty="0">
                <a:solidFill>
                  <a:schemeClr val="tx2"/>
                </a:solidFill>
              </a:rPr>
            </a:br>
            <a:r>
              <a:rPr lang="en-US" sz="500" dirty="0">
                <a:solidFill>
                  <a:schemeClr val="tx2"/>
                </a:solidFill>
              </a:rPr>
              <a:t>Intel may make changes to specifications and product descriptions at any time, without notice. Designers must not rely on the absence or characteristics of any features or instructions marked "reserved" or "undefined". Intel reserves these for future definition and shall have no responsibility whatsoever for conflicts or incompatibilities arising from future changes to them. The information here is subject to change without notice. Do not finalize a design with this information. </a:t>
            </a:r>
            <a:br>
              <a:rPr lang="en-US" sz="500" dirty="0">
                <a:solidFill>
                  <a:schemeClr val="tx2"/>
                </a:solidFill>
              </a:rPr>
            </a:br>
            <a:r>
              <a:rPr lang="en-US" sz="500" dirty="0">
                <a:solidFill>
                  <a:schemeClr val="tx2"/>
                </a:solidFill>
              </a:rPr>
              <a:t/>
            </a:r>
            <a:br>
              <a:rPr lang="en-US" sz="500" dirty="0">
                <a:solidFill>
                  <a:schemeClr val="tx2"/>
                </a:solidFill>
              </a:rPr>
            </a:br>
            <a:r>
              <a:rPr lang="en-US" sz="500" dirty="0">
                <a:solidFill>
                  <a:schemeClr val="tx2"/>
                </a:solidFill>
              </a:rPr>
              <a:t>The products described in this document may contain design defects or errors known as errata which may cause the product to deviate from published specifications. Current characterized errata are available on request. </a:t>
            </a:r>
            <a:br>
              <a:rPr lang="en-US" sz="500" dirty="0">
                <a:solidFill>
                  <a:schemeClr val="tx2"/>
                </a:solidFill>
              </a:rPr>
            </a:br>
            <a:r>
              <a:rPr lang="en-US" sz="500" dirty="0">
                <a:solidFill>
                  <a:schemeClr val="tx2"/>
                </a:solidFill>
              </a:rPr>
              <a:t/>
            </a:r>
            <a:br>
              <a:rPr lang="en-US" sz="500" dirty="0">
                <a:solidFill>
                  <a:schemeClr val="tx2"/>
                </a:solidFill>
              </a:rPr>
            </a:br>
            <a:r>
              <a:rPr lang="en-US" sz="500" dirty="0">
                <a:solidFill>
                  <a:schemeClr val="tx2"/>
                </a:solidFill>
              </a:rPr>
              <a:t>Contact your local Intel sales office or your distributor to obtain the latest specifications and before placing your product order. </a:t>
            </a:r>
            <a:br>
              <a:rPr lang="en-US" sz="500" dirty="0">
                <a:solidFill>
                  <a:schemeClr val="tx2"/>
                </a:solidFill>
              </a:rPr>
            </a:br>
            <a:r>
              <a:rPr lang="en-US" sz="500" dirty="0">
                <a:solidFill>
                  <a:schemeClr val="tx2"/>
                </a:solidFill>
              </a:rPr>
              <a:t/>
            </a:r>
            <a:br>
              <a:rPr lang="en-US" sz="500" dirty="0">
                <a:solidFill>
                  <a:schemeClr val="tx2"/>
                </a:solidFill>
              </a:rPr>
            </a:br>
            <a:r>
              <a:rPr lang="en-US" sz="500" dirty="0">
                <a:solidFill>
                  <a:schemeClr val="tx2"/>
                </a:solidFill>
              </a:rPr>
              <a:t>Copies of documents which have an order number and are referenced in this document, or other Intel literature, may be obtained by calling 1-800-548-4725, or go to: </a:t>
            </a:r>
            <a:r>
              <a:rPr lang="en-US" sz="500" dirty="0">
                <a:solidFill>
                  <a:schemeClr val="tx2"/>
                </a:solidFill>
                <a:hlinkClick r:id="rId3"/>
              </a:rPr>
              <a:t>http://www.intel.com/design/literature.htm</a:t>
            </a:r>
            <a:r>
              <a:rPr lang="en-US" sz="500" dirty="0">
                <a:solidFill>
                  <a:schemeClr val="tx2"/>
                </a:solidFill>
              </a:rPr>
              <a:t/>
            </a:r>
            <a:br>
              <a:rPr lang="en-US" sz="500" dirty="0">
                <a:solidFill>
                  <a:schemeClr val="tx2"/>
                </a:solidFill>
              </a:rPr>
            </a:br>
            <a:endParaRPr lang="en-US" sz="500" dirty="0">
              <a:solidFill>
                <a:schemeClr val="tx2"/>
              </a:solidFill>
            </a:endParaRPr>
          </a:p>
          <a:p>
            <a:r>
              <a:rPr lang="en-US" sz="500" dirty="0">
                <a:solidFill>
                  <a:schemeClr val="tx2"/>
                </a:solidFill>
              </a:rPr>
              <a:t>Software and workloads used in performance tests may have been optimized for performance only on Intel microprocessors.  Performance tests, such as </a:t>
            </a:r>
            <a:r>
              <a:rPr lang="en-US" sz="500" dirty="0" err="1">
                <a:solidFill>
                  <a:schemeClr val="tx2"/>
                </a:solidFill>
              </a:rPr>
              <a:t>SYSmark</a:t>
            </a:r>
            <a:r>
              <a:rPr lang="en-US" sz="500" dirty="0">
                <a:solidFill>
                  <a:schemeClr val="tx2"/>
                </a:solidFill>
              </a:rPr>
              <a:t> and </a:t>
            </a:r>
            <a:r>
              <a:rPr lang="en-US" sz="500" dirty="0" err="1">
                <a:solidFill>
                  <a:schemeClr val="tx2"/>
                </a:solidFill>
              </a:rPr>
              <a:t>MobileMark</a:t>
            </a:r>
            <a:r>
              <a:rPr lang="en-US" sz="500" dirty="0">
                <a:solidFill>
                  <a:schemeClr val="tx2"/>
                </a:solidFill>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a:t>
            </a:r>
          </a:p>
          <a:p>
            <a:r>
              <a:rPr lang="en-US" sz="500" dirty="0">
                <a:solidFill>
                  <a:schemeClr val="tx2"/>
                </a:solidFill>
              </a:rPr>
              <a:t>Intel does not control or audit the design or implementation of third party benchmarks or Web sites referenced in this document. Intel encourages all of its customers to visit the referenced Web sites or others where similar performance benchmarks are reported and confirm whether the referenced benchmarks are accurate and reflect performance of systems available for purchase. </a:t>
            </a:r>
          </a:p>
          <a:p>
            <a:r>
              <a:rPr lang="en-US" sz="500" dirty="0">
                <a:solidFill>
                  <a:schemeClr val="tx2"/>
                </a:solidFill>
              </a:rPr>
              <a:t>Relative performance is calculated by assigning a baseline value of 1.0 to one benchmark result, and then dividing the actual benchmark result for the baseline platform into each of the specific benchmark results of each of the other platforms, and assigning them a relative performance number that correlates with the performance improvements reported. </a:t>
            </a:r>
          </a:p>
          <a:p>
            <a:r>
              <a:rPr lang="en-US" sz="500" dirty="0">
                <a:solidFill>
                  <a:schemeClr val="tx2"/>
                </a:solidFill>
              </a:rPr>
              <a:t>SPEC, </a:t>
            </a:r>
            <a:r>
              <a:rPr lang="en-US" sz="500" dirty="0" err="1">
                <a:solidFill>
                  <a:schemeClr val="tx2"/>
                </a:solidFill>
              </a:rPr>
              <a:t>SPECint</a:t>
            </a:r>
            <a:r>
              <a:rPr lang="en-US" sz="500" dirty="0">
                <a:solidFill>
                  <a:schemeClr val="tx2"/>
                </a:solidFill>
              </a:rPr>
              <a:t>, </a:t>
            </a:r>
            <a:r>
              <a:rPr lang="en-US" sz="500" dirty="0" err="1">
                <a:solidFill>
                  <a:schemeClr val="tx2"/>
                </a:solidFill>
              </a:rPr>
              <a:t>SPECfp</a:t>
            </a:r>
            <a:r>
              <a:rPr lang="en-US" sz="500" dirty="0">
                <a:solidFill>
                  <a:schemeClr val="tx2"/>
                </a:solidFill>
              </a:rPr>
              <a:t>, </a:t>
            </a:r>
            <a:r>
              <a:rPr lang="en-US" sz="500" dirty="0" err="1">
                <a:solidFill>
                  <a:schemeClr val="tx2"/>
                </a:solidFill>
              </a:rPr>
              <a:t>SPECrate</a:t>
            </a:r>
            <a:r>
              <a:rPr lang="en-US" sz="500" dirty="0">
                <a:solidFill>
                  <a:schemeClr val="tx2"/>
                </a:solidFill>
              </a:rPr>
              <a:t>. </a:t>
            </a:r>
            <a:r>
              <a:rPr lang="en-US" sz="500" dirty="0" err="1">
                <a:solidFill>
                  <a:schemeClr val="tx2"/>
                </a:solidFill>
              </a:rPr>
              <a:t>SPECpower</a:t>
            </a:r>
            <a:r>
              <a:rPr lang="en-US" sz="500" dirty="0">
                <a:solidFill>
                  <a:schemeClr val="tx2"/>
                </a:solidFill>
              </a:rPr>
              <a:t>, </a:t>
            </a:r>
            <a:r>
              <a:rPr lang="en-US" sz="500" dirty="0" err="1">
                <a:solidFill>
                  <a:schemeClr val="tx2"/>
                </a:solidFill>
              </a:rPr>
              <a:t>SPECjAppServer</a:t>
            </a:r>
            <a:r>
              <a:rPr lang="en-US" sz="500" dirty="0">
                <a:solidFill>
                  <a:schemeClr val="tx2"/>
                </a:solidFill>
              </a:rPr>
              <a:t>, </a:t>
            </a:r>
            <a:r>
              <a:rPr lang="en-US" sz="500" dirty="0" err="1">
                <a:solidFill>
                  <a:schemeClr val="tx2"/>
                </a:solidFill>
              </a:rPr>
              <a:t>SPECjbb</a:t>
            </a:r>
            <a:r>
              <a:rPr lang="en-US" sz="500" dirty="0">
                <a:solidFill>
                  <a:schemeClr val="tx2"/>
                </a:solidFill>
              </a:rPr>
              <a:t>, </a:t>
            </a:r>
            <a:r>
              <a:rPr lang="en-US" sz="500" dirty="0" err="1">
                <a:solidFill>
                  <a:schemeClr val="tx2"/>
                </a:solidFill>
              </a:rPr>
              <a:t>SPECjvm</a:t>
            </a:r>
            <a:r>
              <a:rPr lang="en-US" sz="500" dirty="0">
                <a:solidFill>
                  <a:schemeClr val="tx2"/>
                </a:solidFill>
              </a:rPr>
              <a:t>, </a:t>
            </a:r>
            <a:r>
              <a:rPr lang="en-US" sz="500" dirty="0" err="1">
                <a:solidFill>
                  <a:schemeClr val="tx2"/>
                </a:solidFill>
              </a:rPr>
              <a:t>SPECWeb</a:t>
            </a:r>
            <a:r>
              <a:rPr lang="en-US" sz="500" dirty="0">
                <a:solidFill>
                  <a:schemeClr val="tx2"/>
                </a:solidFill>
              </a:rPr>
              <a:t>, </a:t>
            </a:r>
            <a:r>
              <a:rPr lang="en-US" sz="500" dirty="0" err="1">
                <a:solidFill>
                  <a:schemeClr val="tx2"/>
                </a:solidFill>
              </a:rPr>
              <a:t>SPECompM</a:t>
            </a:r>
            <a:r>
              <a:rPr lang="en-US" sz="500" dirty="0">
                <a:solidFill>
                  <a:schemeClr val="tx2"/>
                </a:solidFill>
              </a:rPr>
              <a:t>, </a:t>
            </a:r>
            <a:r>
              <a:rPr lang="en-US" sz="500" dirty="0" err="1">
                <a:solidFill>
                  <a:schemeClr val="tx2"/>
                </a:solidFill>
              </a:rPr>
              <a:t>SPECompL</a:t>
            </a:r>
            <a:r>
              <a:rPr lang="en-US" sz="500" dirty="0">
                <a:solidFill>
                  <a:schemeClr val="tx2"/>
                </a:solidFill>
              </a:rPr>
              <a:t>, SPEC MPI, </a:t>
            </a:r>
            <a:r>
              <a:rPr lang="en-US" sz="500" dirty="0" err="1">
                <a:solidFill>
                  <a:schemeClr val="tx2"/>
                </a:solidFill>
              </a:rPr>
              <a:t>SPECjEnterprise</a:t>
            </a:r>
            <a:r>
              <a:rPr lang="en-US" sz="500" dirty="0">
                <a:solidFill>
                  <a:schemeClr val="tx2"/>
                </a:solidFill>
              </a:rPr>
              <a:t>* are trademarks of the Standard Performance Evaluation Corporation.  See </a:t>
            </a:r>
            <a:r>
              <a:rPr lang="en-US" sz="500" dirty="0">
                <a:solidFill>
                  <a:schemeClr val="tx2"/>
                </a:solidFill>
                <a:hlinkClick r:id="rId4"/>
              </a:rPr>
              <a:t>http://www.spec.org</a:t>
            </a:r>
            <a:r>
              <a:rPr lang="en-US" sz="500" dirty="0">
                <a:solidFill>
                  <a:schemeClr val="tx2"/>
                </a:solidFill>
              </a:rPr>
              <a:t> for more information. TPC-C, TPC-H, TPC-E are trademarks of the Transaction Processing Council. See </a:t>
            </a:r>
            <a:r>
              <a:rPr lang="en-US" sz="500" dirty="0">
                <a:solidFill>
                  <a:schemeClr val="tx2"/>
                </a:solidFill>
                <a:hlinkClick r:id="rId5"/>
              </a:rPr>
              <a:t>http://www.tpc.org</a:t>
            </a:r>
            <a:r>
              <a:rPr lang="en-US" sz="500" dirty="0">
                <a:solidFill>
                  <a:schemeClr val="tx2"/>
                </a:solidFill>
              </a:rPr>
              <a:t> for more information.</a:t>
            </a:r>
          </a:p>
          <a:p>
            <a:r>
              <a:rPr lang="en-US" sz="500" dirty="0">
                <a:solidFill>
                  <a:schemeClr val="tx2"/>
                </a:solidFill>
              </a:rPr>
              <a:t>Hyper-Threading Technology requires a computer system with a processor supporting HT Technology and an HT Technology-enabled chipset, BIOS and operating system. Performance will vary depending on the specific hardware and software you use. For more information including details on which processors support HT Technology, see </a:t>
            </a:r>
            <a:r>
              <a:rPr lang="en-US" sz="500" dirty="0">
                <a:solidFill>
                  <a:schemeClr val="tx2"/>
                </a:solidFill>
                <a:hlinkClick r:id="rId6"/>
              </a:rPr>
              <a:t>here </a:t>
            </a:r>
            <a:endParaRPr lang="en-US" sz="500" dirty="0">
              <a:solidFill>
                <a:schemeClr val="tx2"/>
              </a:solidFill>
            </a:endParaRPr>
          </a:p>
          <a:p>
            <a:r>
              <a:rPr lang="en-US" sz="500" dirty="0">
                <a:solidFill>
                  <a:schemeClr val="tx2"/>
                </a:solidFill>
              </a:rPr>
              <a:t>Intel® Turbo Boost Technology requires a Platform with a processor with Intel Turbo Boost Technology capability.  Intel Turbo Boost Technology performance varies depending on hardware, software and overall system configuration.  Check with your platform manufacturer on whether your system delivers Intel Turbo Boost Technology.  For more information, see </a:t>
            </a:r>
            <a:r>
              <a:rPr lang="en-US" sz="500" dirty="0">
                <a:solidFill>
                  <a:schemeClr val="tx2"/>
                </a:solidFill>
                <a:hlinkClick r:id="rId7"/>
              </a:rPr>
              <a:t>http://www.intel.com/technology/turboboost</a:t>
            </a:r>
            <a:endParaRPr lang="en-US" sz="500" dirty="0">
              <a:solidFill>
                <a:schemeClr val="tx2"/>
              </a:solidFill>
            </a:endParaRPr>
          </a:p>
          <a:p>
            <a:r>
              <a:rPr lang="en-US" sz="500" dirty="0">
                <a:solidFill>
                  <a:schemeClr val="tx2"/>
                </a:solidFill>
              </a:rPr>
              <a:t>No computer system can provide absolute security. Requires an enabled Intel® processor and software optimized for use of the technology. Consult your system manufacturer and/or software vendor for more information.</a:t>
            </a:r>
          </a:p>
          <a:p>
            <a:r>
              <a:rPr lang="en-US" sz="500" dirty="0">
                <a:solidFill>
                  <a:schemeClr val="tx2"/>
                </a:solidFill>
              </a:rPr>
              <a:t>Intel processor numbers are not a measure of performance. Processor numbers differentiate features within each processor family, not across different processor families: Go to: </a:t>
            </a:r>
            <a:r>
              <a:rPr lang="en-US" sz="500" dirty="0">
                <a:solidFill>
                  <a:schemeClr val="tx2"/>
                </a:solidFill>
                <a:hlinkClick r:id="rId8"/>
              </a:rPr>
              <a:t/>
            </a:r>
            <a:br>
              <a:rPr lang="en-US" sz="500" dirty="0">
                <a:solidFill>
                  <a:schemeClr val="tx2"/>
                </a:solidFill>
                <a:hlinkClick r:id="rId8"/>
              </a:rPr>
            </a:br>
            <a:r>
              <a:rPr lang="en-US" sz="500" dirty="0">
                <a:solidFill>
                  <a:schemeClr val="tx2"/>
                </a:solidFill>
                <a:hlinkClick r:id="rId8"/>
              </a:rPr>
              <a:t>Learn About Intel® Processor Numbers </a:t>
            </a:r>
            <a:endParaRPr lang="en-US" sz="500" dirty="0">
              <a:solidFill>
                <a:schemeClr val="tx2"/>
              </a:solidFill>
            </a:endParaRPr>
          </a:p>
          <a:p>
            <a:r>
              <a:rPr lang="en-US" sz="500" dirty="0">
                <a:solidFill>
                  <a:schemeClr val="tx2"/>
                </a:solidFill>
              </a:rPr>
              <a:t>Intel product plans in this presentation do not constitute Intel plan of record product roadmaps. Please contact your Intel representative to obtain Intel’s current plan of record product roadmaps.</a:t>
            </a:r>
          </a:p>
          <a:p>
            <a:r>
              <a:rPr lang="en-US" sz="500" dirty="0">
                <a:solidFill>
                  <a:schemeClr val="tx2"/>
                </a:solidFill>
              </a:rPr>
              <a:t>Copyright © 2014 Intel Corporation. All rights reserved. Intel, the Intel logo, Xeon and Intel Core are trademarks or registered trademarks of Intel Corporation or its subsidiaries in the United States and other countries. All dates and products specified are for planning purposes only and are subject to change without notice</a:t>
            </a:r>
          </a:p>
          <a:p>
            <a:r>
              <a:rPr lang="en-US" sz="500" dirty="0">
                <a:solidFill>
                  <a:schemeClr val="tx2"/>
                </a:solidFill>
              </a:rPr>
              <a:t>*Other names and brands may be claimed as the property of others. </a:t>
            </a:r>
          </a:p>
        </p:txBody>
      </p:sp>
      <p:sp>
        <p:nvSpPr>
          <p:cNvPr id="9" name="Slide Number Placeholder 8"/>
          <p:cNvSpPr>
            <a:spLocks noGrp="1"/>
          </p:cNvSpPr>
          <p:nvPr>
            <p:ph type="sldNum" sz="quarter" idx="12"/>
          </p:nvPr>
        </p:nvSpPr>
        <p:spPr/>
        <p:txBody>
          <a:bodyPr/>
          <a:lstStyle/>
          <a:p>
            <a:fld id="{FD44707B-D922-47D5-BD24-D96E91B70543}" type="slidenum">
              <a:rPr lang="en-US" smtClean="0"/>
              <a:pPr/>
              <a:t>2</a:t>
            </a:fld>
            <a:endParaRPr lang="en-US" dirty="0"/>
          </a:p>
        </p:txBody>
      </p:sp>
    </p:spTree>
    <p:extLst>
      <p:ext uri="{BB962C8B-B14F-4D97-AF65-F5344CB8AC3E}">
        <p14:creationId xmlns:p14="http://schemas.microsoft.com/office/powerpoint/2010/main" val="4234053470"/>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20</a:t>
            </a:fld>
            <a:endParaRPr lang="en-US" dirty="0"/>
          </a:p>
        </p:txBody>
      </p:sp>
      <p:sp>
        <p:nvSpPr>
          <p:cNvPr id="3" name="Title 2"/>
          <p:cNvSpPr>
            <a:spLocks noGrp="1"/>
          </p:cNvSpPr>
          <p:nvPr>
            <p:ph type="title"/>
          </p:nvPr>
        </p:nvSpPr>
        <p:spPr/>
        <p:txBody>
          <a:bodyPr/>
          <a:lstStyle/>
          <a:p>
            <a:r>
              <a:rPr lang="en-US" dirty="0"/>
              <a:t>Modularity in </a:t>
            </a:r>
            <a:r>
              <a:rPr lang="en-US" dirty="0" smtClean="0"/>
              <a:t>LAMMPS*</a:t>
            </a:r>
            <a:endParaRPr lang="en-US" dirty="0"/>
          </a:p>
        </p:txBody>
      </p:sp>
      <p:sp>
        <p:nvSpPr>
          <p:cNvPr id="4" name="Content Placeholder 3"/>
          <p:cNvSpPr>
            <a:spLocks noGrp="1"/>
          </p:cNvSpPr>
          <p:nvPr>
            <p:ph sz="quarter" idx="13"/>
          </p:nvPr>
        </p:nvSpPr>
        <p:spPr/>
        <p:txBody>
          <a:bodyPr/>
          <a:lstStyle/>
          <a:p>
            <a:pPr lvl="0" algn="ctr" eaLnBrk="0" fontAlgn="base" hangingPunct="0">
              <a:spcBef>
                <a:spcPts val="300"/>
              </a:spcBef>
              <a:spcAft>
                <a:spcPct val="0"/>
              </a:spcAft>
            </a:pPr>
            <a:r>
              <a:rPr lang="en-US" dirty="0">
                <a:solidFill>
                  <a:schemeClr val="tx1"/>
                </a:solidFill>
                <a:latin typeface="Arial" charset="0"/>
                <a:ea typeface="ＭＳ Ｐゴシック" pitchFamily="34" charset="-128"/>
              </a:rPr>
              <a:t>LAMMPS Objects</a:t>
            </a:r>
            <a:endParaRPr lang="en-US" dirty="0">
              <a:solidFill>
                <a:schemeClr val="tx1"/>
              </a:solidFill>
              <a:latin typeface="Arial" pitchFamily="34" charset="0"/>
              <a:ea typeface="ＭＳ Ｐゴシック" pitchFamily="34" charset="-128"/>
            </a:endParaRPr>
          </a:p>
          <a:p>
            <a:pPr lvl="0" algn="ctr" eaLnBrk="0" fontAlgn="base" hangingPunct="0">
              <a:spcBef>
                <a:spcPts val="300"/>
              </a:spcBef>
              <a:spcAft>
                <a:spcPct val="0"/>
              </a:spcAft>
            </a:pPr>
            <a:r>
              <a:rPr lang="en-US" i="1" dirty="0">
                <a:solidFill>
                  <a:schemeClr val="tx1"/>
                </a:solidFill>
                <a:latin typeface="Arial" charset="0"/>
                <a:ea typeface="ＭＳ Ｐゴシック" pitchFamily="34" charset="-128"/>
              </a:rPr>
              <a:t>atom styles: </a:t>
            </a:r>
            <a:r>
              <a:rPr lang="en-US" dirty="0">
                <a:solidFill>
                  <a:schemeClr val="tx1"/>
                </a:solidFill>
                <a:latin typeface="Arial" charset="0"/>
                <a:ea typeface="ＭＳ Ｐゴシック" pitchFamily="34" charset="-128"/>
              </a:rPr>
              <a:t>atom, charge, colloid, ellipsoid, point dipole</a:t>
            </a:r>
            <a:endParaRPr lang="en-US" i="1" dirty="0">
              <a:solidFill>
                <a:schemeClr val="tx1"/>
              </a:solidFill>
              <a:latin typeface="Arial" charset="0"/>
              <a:ea typeface="ＭＳ Ｐゴシック" pitchFamily="34" charset="-128"/>
            </a:endParaRPr>
          </a:p>
          <a:p>
            <a:pPr lvl="0" algn="ctr" eaLnBrk="0" fontAlgn="base" hangingPunct="0">
              <a:spcBef>
                <a:spcPts val="300"/>
              </a:spcBef>
              <a:spcAft>
                <a:spcPct val="0"/>
              </a:spcAft>
            </a:pPr>
            <a:r>
              <a:rPr lang="en-US" i="1" dirty="0">
                <a:solidFill>
                  <a:schemeClr val="tx1"/>
                </a:solidFill>
                <a:latin typeface="Arial" charset="0"/>
                <a:ea typeface="ＭＳ Ｐゴシック" pitchFamily="34" charset="-128"/>
              </a:rPr>
              <a:t>pair styles: </a:t>
            </a:r>
            <a:r>
              <a:rPr lang="en-US" dirty="0">
                <a:solidFill>
                  <a:schemeClr val="tx1"/>
                </a:solidFill>
                <a:latin typeface="Arial" charset="0"/>
                <a:ea typeface="ＭＳ Ｐゴシック" pitchFamily="34" charset="-128"/>
              </a:rPr>
              <a:t>LJ, Coulomb, </a:t>
            </a:r>
            <a:r>
              <a:rPr lang="en-US" dirty="0" err="1">
                <a:solidFill>
                  <a:schemeClr val="tx1"/>
                </a:solidFill>
                <a:latin typeface="Arial" charset="0"/>
                <a:ea typeface="ＭＳ Ｐゴシック" pitchFamily="34" charset="-128"/>
              </a:rPr>
              <a:t>Tersoff</a:t>
            </a:r>
            <a:r>
              <a:rPr lang="en-US" dirty="0">
                <a:solidFill>
                  <a:schemeClr val="tx1"/>
                </a:solidFill>
                <a:latin typeface="Arial" charset="0"/>
                <a:ea typeface="ＭＳ Ｐゴシック" pitchFamily="34" charset="-128"/>
              </a:rPr>
              <a:t>, </a:t>
            </a:r>
            <a:r>
              <a:rPr lang="en-US" dirty="0" err="1">
                <a:solidFill>
                  <a:schemeClr val="tx1"/>
                </a:solidFill>
                <a:latin typeface="Arial" charset="0"/>
                <a:ea typeface="ＭＳ Ｐゴシック" pitchFamily="34" charset="-128"/>
              </a:rPr>
              <a:t>ReaxFF</a:t>
            </a:r>
            <a:r>
              <a:rPr lang="en-US" dirty="0">
                <a:solidFill>
                  <a:schemeClr val="tx1"/>
                </a:solidFill>
                <a:latin typeface="Arial" charset="0"/>
                <a:ea typeface="ＭＳ Ｐゴシック" pitchFamily="34" charset="-128"/>
              </a:rPr>
              <a:t>, AI-REBO, COMB, MEAM, EAM, </a:t>
            </a:r>
            <a:r>
              <a:rPr lang="en-US" dirty="0" err="1">
                <a:solidFill>
                  <a:schemeClr val="tx1"/>
                </a:solidFill>
                <a:latin typeface="Arial" charset="0"/>
                <a:ea typeface="ＭＳ Ｐゴシック" pitchFamily="34" charset="-128"/>
              </a:rPr>
              <a:t>Stillinger</a:t>
            </a:r>
            <a:r>
              <a:rPr lang="en-US" dirty="0">
                <a:solidFill>
                  <a:schemeClr val="tx1"/>
                </a:solidFill>
                <a:latin typeface="Arial" charset="0"/>
                <a:ea typeface="ＭＳ Ｐゴシック" pitchFamily="34" charset="-128"/>
              </a:rPr>
              <a:t>-Weber, </a:t>
            </a:r>
          </a:p>
          <a:p>
            <a:pPr lvl="0" algn="ctr" eaLnBrk="0" fontAlgn="base" hangingPunct="0">
              <a:spcBef>
                <a:spcPts val="300"/>
              </a:spcBef>
              <a:spcAft>
                <a:spcPct val="0"/>
              </a:spcAft>
            </a:pPr>
            <a:r>
              <a:rPr lang="en-US" i="1" dirty="0">
                <a:solidFill>
                  <a:schemeClr val="tx1"/>
                </a:solidFill>
                <a:latin typeface="Arial" charset="0"/>
                <a:ea typeface="ＭＳ Ｐゴシック" pitchFamily="34" charset="-128"/>
              </a:rPr>
              <a:t>fix styles: </a:t>
            </a:r>
            <a:r>
              <a:rPr lang="en-US" dirty="0">
                <a:solidFill>
                  <a:schemeClr val="tx1"/>
                </a:solidFill>
                <a:latin typeface="Arial" charset="0"/>
                <a:ea typeface="ＭＳ Ｐゴシック" pitchFamily="34" charset="-128"/>
              </a:rPr>
              <a:t>NVE dynamics, Nose-Hoover, </a:t>
            </a:r>
            <a:r>
              <a:rPr lang="en-US" dirty="0" err="1">
                <a:solidFill>
                  <a:schemeClr val="tx1"/>
                </a:solidFill>
                <a:latin typeface="Arial" charset="0"/>
                <a:ea typeface="ＭＳ Ｐゴシック" pitchFamily="34" charset="-128"/>
              </a:rPr>
              <a:t>Berendsen</a:t>
            </a:r>
            <a:r>
              <a:rPr lang="en-US" dirty="0">
                <a:solidFill>
                  <a:schemeClr val="tx1"/>
                </a:solidFill>
                <a:latin typeface="Arial" charset="0"/>
                <a:ea typeface="ＭＳ Ｐゴシック" pitchFamily="34" charset="-128"/>
              </a:rPr>
              <a:t>, </a:t>
            </a:r>
            <a:r>
              <a:rPr lang="en-US" dirty="0" err="1">
                <a:solidFill>
                  <a:schemeClr val="tx1"/>
                </a:solidFill>
                <a:latin typeface="Arial" charset="0"/>
                <a:ea typeface="ＭＳ Ｐゴシック" pitchFamily="34" charset="-128"/>
              </a:rPr>
              <a:t>Langevin</a:t>
            </a:r>
            <a:r>
              <a:rPr lang="en-US" dirty="0">
                <a:solidFill>
                  <a:schemeClr val="tx1"/>
                </a:solidFill>
                <a:latin typeface="Arial" charset="0"/>
                <a:ea typeface="ＭＳ Ｐゴシック" pitchFamily="34" charset="-128"/>
              </a:rPr>
              <a:t>, SLLOD, Indentation,...</a:t>
            </a:r>
          </a:p>
          <a:p>
            <a:pPr lvl="0" algn="ctr" eaLnBrk="0" fontAlgn="base" hangingPunct="0">
              <a:spcBef>
                <a:spcPts val="300"/>
              </a:spcBef>
              <a:spcAft>
                <a:spcPct val="0"/>
              </a:spcAft>
            </a:pPr>
            <a:r>
              <a:rPr lang="en-US" i="1" dirty="0">
                <a:solidFill>
                  <a:schemeClr val="tx1"/>
                </a:solidFill>
                <a:latin typeface="Arial" charset="0"/>
                <a:ea typeface="ＭＳ Ｐゴシック" pitchFamily="34" charset="-128"/>
              </a:rPr>
              <a:t>compute styles: </a:t>
            </a:r>
            <a:r>
              <a:rPr lang="en-US" dirty="0">
                <a:solidFill>
                  <a:schemeClr val="tx1"/>
                </a:solidFill>
                <a:latin typeface="Arial" charset="0"/>
                <a:ea typeface="ＭＳ Ｐゴシック" pitchFamily="34" charset="-128"/>
              </a:rPr>
              <a:t>temperatures, pressures, per-atom energy, pair correlation function, mean square displacements, spatial and time averages</a:t>
            </a:r>
          </a:p>
          <a:p>
            <a:pPr lvl="0" algn="ctr" eaLnBrk="0" fontAlgn="base" hangingPunct="0">
              <a:spcBef>
                <a:spcPts val="300"/>
              </a:spcBef>
              <a:spcAft>
                <a:spcPct val="0"/>
              </a:spcAft>
            </a:pPr>
            <a:endParaRPr lang="en-US" dirty="0">
              <a:solidFill>
                <a:schemeClr val="tx1"/>
              </a:solidFill>
              <a:latin typeface="Arial" charset="0"/>
              <a:ea typeface="ＭＳ Ｐゴシック" pitchFamily="34" charset="-128"/>
            </a:endParaRPr>
          </a:p>
          <a:p>
            <a:pPr lvl="0" algn="ctr" eaLnBrk="0" fontAlgn="base" hangingPunct="0">
              <a:spcBef>
                <a:spcPts val="300"/>
              </a:spcBef>
              <a:spcAft>
                <a:spcPct val="0"/>
              </a:spcAft>
            </a:pPr>
            <a:r>
              <a:rPr lang="en-US" i="1" dirty="0">
                <a:solidFill>
                  <a:schemeClr val="tx1"/>
                </a:solidFill>
                <a:latin typeface="Arial" charset="0"/>
                <a:ea typeface="ＭＳ Ｐゴシック" pitchFamily="34" charset="-128"/>
              </a:rPr>
              <a:t>Goal: All computes work with all fixes work with all pair styles work with all atom styles</a:t>
            </a:r>
          </a:p>
          <a:p>
            <a:endParaRPr lang="en-US" dirty="0">
              <a:solidFill>
                <a:schemeClr val="tx1"/>
              </a:solidFill>
            </a:endParaRPr>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2541595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t>
            </a:r>
            <a:r>
              <a:rPr lang="en-US" dirty="0"/>
              <a:t>Profile for </a:t>
            </a:r>
            <a:r>
              <a:rPr lang="en-US" dirty="0" smtClean="0"/>
              <a:t>Rhodopsin Benchmark in LAMMPS*</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21</a:t>
            </a:fld>
            <a:endParaRPr lang="en-US"/>
          </a:p>
        </p:txBody>
      </p:sp>
      <p:sp>
        <p:nvSpPr>
          <p:cNvPr id="4" name="Content Placeholder 3"/>
          <p:cNvSpPr>
            <a:spLocks noGrp="1"/>
          </p:cNvSpPr>
          <p:nvPr>
            <p:ph sz="half" idx="1"/>
          </p:nvPr>
        </p:nvSpPr>
        <p:spPr/>
        <p:txBody>
          <a:bodyPr/>
          <a:lstStyle/>
          <a:p>
            <a:pPr marL="285750" indent="-285750">
              <a:buFont typeface="Arial" panose="020B0604020202020204" pitchFamily="34" charset="0"/>
              <a:buChar char="•"/>
            </a:pPr>
            <a:r>
              <a:rPr lang="en-US" dirty="0" smtClean="0"/>
              <a:t>Simulates </a:t>
            </a:r>
            <a:r>
              <a:rPr lang="en-US" dirty="0"/>
              <a:t>the movement of a protein in the retina that plays an important role in the perception of </a:t>
            </a:r>
            <a:r>
              <a:rPr lang="en-US" dirty="0" smtClean="0"/>
              <a:t>light</a:t>
            </a:r>
          </a:p>
          <a:p>
            <a:pPr marL="285750" indent="-285750">
              <a:buFont typeface="Arial" panose="020B0604020202020204" pitchFamily="34" charset="0"/>
              <a:buChar char="•"/>
            </a:pPr>
            <a:r>
              <a:rPr lang="en-US" dirty="0" smtClean="0"/>
              <a:t>Simulation is in </a:t>
            </a:r>
            <a:r>
              <a:rPr lang="en-US" dirty="0"/>
              <a:t>a solvated lipid bilayer using the CHARMM* force </a:t>
            </a:r>
            <a:r>
              <a:rPr lang="en-US" dirty="0" smtClean="0"/>
              <a:t>field</a:t>
            </a:r>
          </a:p>
          <a:p>
            <a:pPr marL="511175" lvl="1" indent="-285750">
              <a:buFont typeface="Arial" panose="020B0604020202020204" pitchFamily="34" charset="0"/>
              <a:buChar char="•"/>
            </a:pPr>
            <a:r>
              <a:rPr lang="en-US" dirty="0" smtClean="0"/>
              <a:t>Particle-Particle </a:t>
            </a:r>
            <a:r>
              <a:rPr lang="en-US" dirty="0"/>
              <a:t>Particle-Mesh </a:t>
            </a:r>
            <a:endParaRPr lang="en-US" dirty="0" smtClean="0"/>
          </a:p>
          <a:p>
            <a:pPr marL="511175" lvl="1" indent="-285750">
              <a:buFont typeface="Arial" panose="020B0604020202020204" pitchFamily="34" charset="0"/>
              <a:buChar char="•"/>
            </a:pPr>
            <a:r>
              <a:rPr lang="en-US" dirty="0" smtClean="0"/>
              <a:t>SHAKE</a:t>
            </a:r>
            <a:r>
              <a:rPr lang="en-US" dirty="0"/>
              <a:t>* </a:t>
            </a:r>
            <a:r>
              <a:rPr lang="en-US" dirty="0" smtClean="0"/>
              <a:t>constraints</a:t>
            </a:r>
          </a:p>
          <a:p>
            <a:pPr marL="511175" lvl="1" indent="-285750">
              <a:buFont typeface="Arial" panose="020B0604020202020204" pitchFamily="34" charset="0"/>
              <a:buChar char="•"/>
            </a:pPr>
            <a:r>
              <a:rPr lang="en-US" dirty="0" smtClean="0"/>
              <a:t>Temperature is 300K</a:t>
            </a:r>
          </a:p>
          <a:p>
            <a:pPr marL="511175" lvl="1" indent="-285750">
              <a:buFont typeface="Arial" panose="020B0604020202020204" pitchFamily="34" charset="0"/>
              <a:buChar char="•"/>
            </a:pPr>
            <a:r>
              <a:rPr lang="en-US" dirty="0" smtClean="0"/>
              <a:t>Pressure </a:t>
            </a:r>
            <a:r>
              <a:rPr lang="en-US" dirty="0"/>
              <a:t>of 1 </a:t>
            </a:r>
            <a:r>
              <a:rPr lang="en-US" dirty="0" err="1" smtClean="0"/>
              <a:t>atm</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672988478"/>
              </p:ext>
            </p:extLst>
          </p:nvPr>
        </p:nvGraphicFramePr>
        <p:xfrm>
          <a:off x="4678470" y="915321"/>
          <a:ext cx="4199005" cy="310428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8" name="Rectangle 7"/>
          <p:cNvSpPr/>
          <p:nvPr/>
        </p:nvSpPr>
        <p:spPr>
          <a:xfrm>
            <a:off x="4811951" y="4246323"/>
            <a:ext cx="4120801" cy="438582"/>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3"/>
              </a:rPr>
              <a:t>http://www.intel.com/performance</a:t>
            </a:r>
            <a:endParaRPr lang="en-US" sz="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307475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Package for LAMMPS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22</a:t>
            </a:fld>
            <a:endParaRPr lang="en-US"/>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tx2"/>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tx2"/>
              </a:solidFill>
            </a:endParaRPr>
          </a:p>
        </p:txBody>
      </p:sp>
    </p:spTree>
    <p:extLst>
      <p:ext uri="{BB962C8B-B14F-4D97-AF65-F5344CB8AC3E}">
        <p14:creationId xmlns:p14="http://schemas.microsoft.com/office/powerpoint/2010/main" val="3184419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23</a:t>
            </a:fld>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4" name="Content Placeholder 3"/>
          <p:cNvSpPr>
            <a:spLocks noGrp="1"/>
          </p:cNvSpPr>
          <p:nvPr>
            <p:ph sz="quarter" idx="13"/>
          </p:nvPr>
        </p:nvSpPr>
        <p:spPr/>
        <p:txBody>
          <a:bodyPr/>
          <a:lstStyle/>
          <a:p>
            <a:r>
              <a:rPr lang="en-US" sz="1600" dirty="0" smtClean="0"/>
              <a:t>Modify compute intensive routines to support </a:t>
            </a:r>
            <a:r>
              <a:rPr lang="en-US" sz="1600" dirty="0" err="1" smtClean="0"/>
              <a:t>vectorization</a:t>
            </a:r>
            <a:endParaRPr lang="en-US" sz="1600" dirty="0" smtClean="0"/>
          </a:p>
          <a:p>
            <a:pPr marL="511175" lvl="1" indent="-285750">
              <a:buFont typeface="Arial" panose="020B0604020202020204" pitchFamily="34" charset="0"/>
              <a:buChar char="•"/>
            </a:pPr>
            <a:r>
              <a:rPr lang="en-US" sz="1400" dirty="0" smtClean="0"/>
              <a:t>Increasingly important for power-efficient performance on new hardware</a:t>
            </a:r>
          </a:p>
          <a:p>
            <a:r>
              <a:rPr lang="en-US" sz="1600" dirty="0" smtClean="0"/>
              <a:t>Add support for single precision and mixed precision calculations in addition to full double precision</a:t>
            </a:r>
          </a:p>
          <a:p>
            <a:pPr marL="511175" lvl="1" indent="-285750">
              <a:buFont typeface="Arial" panose="020B0604020202020204" pitchFamily="34" charset="0"/>
              <a:buChar char="•"/>
            </a:pPr>
            <a:r>
              <a:rPr lang="en-US" sz="1400" dirty="0" smtClean="0"/>
              <a:t>Reduces random-access memory latencies, doubles the vector width, and allows for fast </a:t>
            </a:r>
            <a:r>
              <a:rPr lang="en-US" sz="1400" dirty="0" err="1" smtClean="0"/>
              <a:t>transcendentals</a:t>
            </a:r>
            <a:r>
              <a:rPr lang="en-US" sz="1400" dirty="0"/>
              <a:t> </a:t>
            </a:r>
            <a:r>
              <a:rPr lang="en-US" sz="1400" dirty="0" smtClean="0"/>
              <a:t>on </a:t>
            </a:r>
            <a:r>
              <a:rPr lang="en-US" sz="1400" dirty="0"/>
              <a:t>Intel® Xeon Phi™ coprocessors</a:t>
            </a:r>
            <a:r>
              <a:rPr lang="en-US" sz="1400" dirty="0" smtClean="0"/>
              <a:t> with use of the </a:t>
            </a:r>
            <a:r>
              <a:rPr lang="en-US" sz="1400" dirty="0"/>
              <a:t>Quadratic </a:t>
            </a:r>
            <a:r>
              <a:rPr lang="en-US" sz="1400" dirty="0" err="1"/>
              <a:t>Minimax</a:t>
            </a:r>
            <a:r>
              <a:rPr lang="en-US" sz="1400" dirty="0"/>
              <a:t> </a:t>
            </a:r>
            <a:r>
              <a:rPr lang="en-US" sz="1400" dirty="0" smtClean="0"/>
              <a:t>Polynomial approximation</a:t>
            </a:r>
          </a:p>
          <a:p>
            <a:r>
              <a:rPr lang="en-US" sz="1600" dirty="0" smtClean="0"/>
              <a:t>Add support for offload to </a:t>
            </a:r>
            <a:r>
              <a:rPr lang="en-US" sz="1600" dirty="0"/>
              <a:t>Intel® Xeon Phi™ </a:t>
            </a:r>
            <a:r>
              <a:rPr lang="en-US" sz="1600" dirty="0" smtClean="0"/>
              <a:t>coprocessors</a:t>
            </a:r>
          </a:p>
          <a:p>
            <a:pPr marL="511175" lvl="1" indent="-285750">
              <a:buFont typeface="Arial" panose="020B0604020202020204" pitchFamily="34" charset="0"/>
              <a:buChar char="•"/>
            </a:pPr>
            <a:r>
              <a:rPr lang="en-US" sz="1400" dirty="0" smtClean="0"/>
              <a:t>Exploit power-efficient many-core processors on HPC clusters with scalable performance</a:t>
            </a:r>
          </a:p>
          <a:p>
            <a:r>
              <a:rPr lang="en-US" sz="1600" dirty="0" smtClean="0"/>
              <a:t>…</a:t>
            </a:r>
          </a:p>
          <a:p>
            <a:pPr marL="511175" lvl="1" indent="-285750">
              <a:buFont typeface="Arial" panose="020B0604020202020204" pitchFamily="34" charset="0"/>
              <a:buChar char="•"/>
            </a:pPr>
            <a:r>
              <a:rPr lang="en-US" sz="1400" dirty="0" smtClean="0"/>
              <a:t>Future enhancements planned</a:t>
            </a:r>
            <a:endParaRPr lang="en-US" sz="1400"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486355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24</a:t>
            </a:fld>
            <a:endParaRPr lang="en-US" dirty="0"/>
          </a:p>
        </p:txBody>
      </p:sp>
      <p:sp>
        <p:nvSpPr>
          <p:cNvPr id="3" name="Title 2"/>
          <p:cNvSpPr>
            <a:spLocks noGrp="1"/>
          </p:cNvSpPr>
          <p:nvPr>
            <p:ph type="title"/>
          </p:nvPr>
        </p:nvSpPr>
        <p:spPr/>
        <p:txBody>
          <a:bodyPr/>
          <a:lstStyle/>
          <a:p>
            <a:r>
              <a:rPr lang="en-US" dirty="0" smtClean="0"/>
              <a:t>Intel® Package Optimizations (1)</a:t>
            </a:r>
            <a:endParaRPr lang="en-US" dirty="0"/>
          </a:p>
        </p:txBody>
      </p:sp>
      <p:sp>
        <p:nvSpPr>
          <p:cNvPr id="4" name="Content Placeholder 3"/>
          <p:cNvSpPr>
            <a:spLocks noGrp="1"/>
          </p:cNvSpPr>
          <p:nvPr>
            <p:ph sz="quarter" idx="13"/>
          </p:nvPr>
        </p:nvSpPr>
        <p:spPr/>
        <p:txBody>
          <a:bodyPr/>
          <a:lstStyle/>
          <a:p>
            <a:r>
              <a:rPr lang="en-US" dirty="0" smtClean="0"/>
              <a:t>Align all important memory allocations (and thread offsets into shared allocations) to 64B boundaries</a:t>
            </a:r>
          </a:p>
          <a:p>
            <a:pPr marL="285750" indent="-285750">
              <a:buFont typeface="Arial" panose="020B0604020202020204" pitchFamily="34" charset="0"/>
              <a:buChar char="•"/>
            </a:pPr>
            <a:r>
              <a:rPr lang="en-US" dirty="0" err="1" smtClean="0"/>
              <a:t>Vectorization</a:t>
            </a:r>
            <a:r>
              <a:rPr lang="en-US" dirty="0" smtClean="0"/>
              <a:t> performance is better for aligned data</a:t>
            </a:r>
          </a:p>
          <a:p>
            <a:pPr marL="285750" indent="-285750">
              <a:buFont typeface="Arial" panose="020B0604020202020204" pitchFamily="34" charset="0"/>
              <a:buChar char="•"/>
            </a:pPr>
            <a:r>
              <a:rPr lang="en-US" dirty="0" smtClean="0"/>
              <a:t>Data transfer between the host memory and coprocessor is faster for aligned data</a:t>
            </a:r>
          </a:p>
          <a:p>
            <a:pPr marL="285750" indent="-285750">
              <a:buFont typeface="Arial" panose="020B0604020202020204" pitchFamily="34" charset="0"/>
              <a:buChar char="•"/>
            </a:pPr>
            <a:r>
              <a:rPr lang="en-US" dirty="0" smtClean="0"/>
              <a:t>Eliminates false sharing between multiple threads</a:t>
            </a:r>
          </a:p>
          <a:p>
            <a:r>
              <a:rPr lang="en-US" dirty="0" smtClean="0"/>
              <a:t>Accomplished in LAMMPS* with the pre-existing </a:t>
            </a:r>
            <a:r>
              <a:rPr lang="en-US" dirty="0" smtClean="0">
                <a:latin typeface="Courier New" panose="02070309020205020404" pitchFamily="49" charset="0"/>
                <a:cs typeface="Courier New" panose="02070309020205020404" pitchFamily="49" charset="0"/>
              </a:rPr>
              <a:t>LAMMPS_MEMALIGN</a:t>
            </a:r>
            <a:r>
              <a:rPr lang="en-US" dirty="0" smtClean="0"/>
              <a:t> preprocessor define for heap allocations and </a:t>
            </a:r>
            <a:r>
              <a:rPr lang="en-US" dirty="0">
                <a:latin typeface="Courier New" panose="02070309020205020404" pitchFamily="49" charset="0"/>
                <a:cs typeface="Courier New" panose="02070309020205020404" pitchFamily="49" charset="0"/>
              </a:rPr>
              <a:t>__</a:t>
            </a:r>
            <a:r>
              <a:rPr lang="en-US" dirty="0" err="1">
                <a:latin typeface="Courier New" panose="02070309020205020404" pitchFamily="49" charset="0"/>
                <a:cs typeface="Courier New" panose="02070309020205020404" pitchFamily="49" charset="0"/>
              </a:rPr>
              <a:t>declspec</a:t>
            </a:r>
            <a:r>
              <a:rPr lang="en-US" dirty="0">
                <a:latin typeface="Courier New" panose="02070309020205020404" pitchFamily="49" charset="0"/>
                <a:cs typeface="Courier New" panose="02070309020205020404" pitchFamily="49" charset="0"/>
              </a:rPr>
              <a:t>(align(64</a:t>
            </a:r>
            <a:r>
              <a:rPr lang="en-US" dirty="0" smtClean="0">
                <a:latin typeface="Courier New" panose="02070309020205020404" pitchFamily="49" charset="0"/>
                <a:cs typeface="Courier New" panose="02070309020205020404" pitchFamily="49" charset="0"/>
              </a:rPr>
              <a:t>)) </a:t>
            </a:r>
            <a:r>
              <a:rPr lang="en-US" dirty="0" smtClean="0"/>
              <a:t>for important allocations on stack.</a:t>
            </a:r>
            <a:endParaRPr lang="en-US"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236989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25</a:t>
            </a:fld>
            <a:endParaRPr lang="en-US" dirty="0"/>
          </a:p>
        </p:txBody>
      </p:sp>
      <p:sp>
        <p:nvSpPr>
          <p:cNvPr id="3" name="Title 2"/>
          <p:cNvSpPr>
            <a:spLocks noGrp="1"/>
          </p:cNvSpPr>
          <p:nvPr>
            <p:ph type="title"/>
          </p:nvPr>
        </p:nvSpPr>
        <p:spPr/>
        <p:txBody>
          <a:bodyPr/>
          <a:lstStyle/>
          <a:p>
            <a:r>
              <a:rPr lang="en-US" dirty="0" smtClean="0"/>
              <a:t>Intel® </a:t>
            </a:r>
            <a:r>
              <a:rPr lang="en-US" dirty="0"/>
              <a:t>Package Optimizations </a:t>
            </a:r>
            <a:r>
              <a:rPr lang="en-US" dirty="0" smtClean="0"/>
              <a:t>(2)</a:t>
            </a:r>
            <a:endParaRPr lang="en-US" dirty="0"/>
          </a:p>
        </p:txBody>
      </p:sp>
      <p:sp>
        <p:nvSpPr>
          <p:cNvPr id="4" name="Content Placeholder 3"/>
          <p:cNvSpPr>
            <a:spLocks noGrp="1"/>
          </p:cNvSpPr>
          <p:nvPr>
            <p:ph sz="quarter" idx="13"/>
          </p:nvPr>
        </p:nvSpPr>
        <p:spPr>
          <a:xfrm>
            <a:off x="455613" y="1187688"/>
            <a:ext cx="8228012" cy="3425825"/>
          </a:xfrm>
        </p:spPr>
        <p:txBody>
          <a:bodyPr/>
          <a:lstStyle/>
          <a:p>
            <a:r>
              <a:rPr lang="en-US" sz="1600" dirty="0" smtClean="0"/>
              <a:t>Add additional new buffers for atom data (</a:t>
            </a:r>
            <a:r>
              <a:rPr lang="en-US" sz="1600" i="1" dirty="0" smtClean="0"/>
              <a:t>position, type, forces, energies, torques, </a:t>
            </a:r>
            <a:r>
              <a:rPr lang="en-US" sz="1600" i="1" dirty="0" err="1" smtClean="0"/>
              <a:t>virials</a:t>
            </a:r>
            <a:r>
              <a:rPr lang="en-US" sz="1600" i="1" dirty="0" smtClean="0"/>
              <a:t>, etc.</a:t>
            </a:r>
            <a:r>
              <a:rPr lang="en-US" sz="1600" dirty="0" smtClean="0"/>
              <a:t>) that support </a:t>
            </a:r>
            <a:r>
              <a:rPr lang="en-US" sz="1600" b="1" dirty="0" smtClean="0"/>
              <a:t>single</a:t>
            </a:r>
            <a:r>
              <a:rPr lang="en-US" sz="1600" dirty="0" smtClean="0"/>
              <a:t>, </a:t>
            </a:r>
            <a:r>
              <a:rPr lang="en-US" sz="1600" b="1" dirty="0" smtClean="0"/>
              <a:t>mixed</a:t>
            </a:r>
            <a:r>
              <a:rPr lang="en-US" sz="1600" dirty="0" smtClean="0"/>
              <a:t>, and </a:t>
            </a:r>
            <a:r>
              <a:rPr lang="en-US" sz="1600" b="1" dirty="0" smtClean="0"/>
              <a:t>double</a:t>
            </a:r>
            <a:r>
              <a:rPr lang="en-US" sz="1600" dirty="0" smtClean="0"/>
              <a:t> precision, allow for easy offload, and support efficient </a:t>
            </a:r>
            <a:r>
              <a:rPr lang="en-US" sz="1600" dirty="0" err="1" smtClean="0"/>
              <a:t>vectorization</a:t>
            </a:r>
            <a:r>
              <a:rPr lang="en-US" sz="1600" dirty="0" smtClean="0"/>
              <a:t>.</a:t>
            </a:r>
          </a:p>
          <a:p>
            <a:pPr marL="285750" indent="-285750">
              <a:buFont typeface="Arial" panose="020B0604020202020204" pitchFamily="34" charset="0"/>
              <a:buChar char="•"/>
            </a:pPr>
            <a:r>
              <a:rPr lang="en-US" sz="1600" dirty="0" smtClean="0"/>
              <a:t>There is a penalty for packing/casting the data every </a:t>
            </a:r>
            <a:r>
              <a:rPr lang="en-US" sz="1600" dirty="0" err="1" smtClean="0"/>
              <a:t>timestep</a:t>
            </a:r>
            <a:r>
              <a:rPr lang="en-US" sz="1600" dirty="0" smtClean="0"/>
              <a:t>, but:</a:t>
            </a:r>
          </a:p>
          <a:p>
            <a:pPr marL="511175" lvl="1" indent="-285750">
              <a:buFont typeface="Arial" panose="020B0604020202020204" pitchFamily="34" charset="0"/>
              <a:buChar char="•"/>
            </a:pPr>
            <a:r>
              <a:rPr lang="en-US" sz="1400" dirty="0" smtClean="0"/>
              <a:t>Mixed precision is faster because it uses single precision for most calculations but double precision for error-sensitive operations/variables such as accumulation</a:t>
            </a:r>
          </a:p>
          <a:p>
            <a:pPr marL="511175" lvl="1" indent="-285750">
              <a:buFont typeface="Arial" panose="020B0604020202020204" pitchFamily="34" charset="0"/>
              <a:buChar char="•"/>
            </a:pPr>
            <a:r>
              <a:rPr lang="en-US" sz="1400" dirty="0" smtClean="0"/>
              <a:t>Eliminating fragmentation and pointer chasing in memory allocations makes offload easier</a:t>
            </a:r>
          </a:p>
          <a:p>
            <a:pPr marL="511175" lvl="1" indent="-285750">
              <a:buFont typeface="Arial" panose="020B0604020202020204" pitchFamily="34" charset="0"/>
              <a:buChar char="•"/>
            </a:pPr>
            <a:r>
              <a:rPr lang="en-US" sz="1400" dirty="0" smtClean="0"/>
              <a:t>Storing atom data as {</a:t>
            </a:r>
            <a:r>
              <a:rPr lang="en-US" sz="1400" i="1" dirty="0" smtClean="0"/>
              <a:t>x, y, z, type</a:t>
            </a:r>
            <a:r>
              <a:rPr lang="en-US" sz="1400" dirty="0" smtClean="0"/>
              <a:t>} rather than {</a:t>
            </a:r>
            <a:r>
              <a:rPr lang="en-US" sz="1400" i="1" dirty="0" smtClean="0"/>
              <a:t>x, y, z</a:t>
            </a:r>
            <a:r>
              <a:rPr lang="en-US" sz="1400" dirty="0" smtClean="0"/>
              <a:t>} allows for more efficient </a:t>
            </a:r>
            <a:r>
              <a:rPr lang="en-US" sz="1400" dirty="0" err="1" smtClean="0"/>
              <a:t>vectorization</a:t>
            </a:r>
            <a:r>
              <a:rPr lang="en-US" sz="1400" dirty="0" smtClean="0"/>
              <a:t> with random-access for Intel® Xeon® processors with </a:t>
            </a:r>
            <a:r>
              <a:rPr lang="en-US" sz="1400" dirty="0" err="1" smtClean="0"/>
              <a:t>Intel®</a:t>
            </a:r>
            <a:r>
              <a:rPr lang="en-US" sz="1400" dirty="0" err="1"/>
              <a:t>Advanced</a:t>
            </a:r>
            <a:r>
              <a:rPr lang="en-US" sz="1400" dirty="0"/>
              <a:t> Vector </a:t>
            </a:r>
            <a:r>
              <a:rPr lang="en-US" sz="1400" dirty="0" smtClean="0"/>
              <a:t>Extensions (AVX) and keeps the data for an atom on a single cache line.</a:t>
            </a:r>
          </a:p>
          <a:p>
            <a:pPr marL="511175" lvl="1" indent="-285750">
              <a:buFont typeface="Arial" panose="020B0604020202020204" pitchFamily="34" charset="0"/>
              <a:buChar char="•"/>
            </a:pPr>
            <a:r>
              <a:rPr lang="en-US" sz="1400" dirty="0" smtClean="0"/>
              <a:t>Duplicate force/energy arrays allows for overlapping the calculations for different force-field terms with concurrent calculations on the host and coprocessor</a:t>
            </a:r>
            <a:endParaRPr lang="en-US" sz="1400"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2830243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26</a:t>
            </a:fld>
            <a:endParaRPr lang="en-US" dirty="0"/>
          </a:p>
        </p:txBody>
      </p:sp>
      <p:sp>
        <p:nvSpPr>
          <p:cNvPr id="3" name="Title 2"/>
          <p:cNvSpPr>
            <a:spLocks noGrp="1"/>
          </p:cNvSpPr>
          <p:nvPr>
            <p:ph type="title"/>
          </p:nvPr>
        </p:nvSpPr>
        <p:spPr/>
        <p:txBody>
          <a:bodyPr/>
          <a:lstStyle/>
          <a:p>
            <a:r>
              <a:rPr lang="en-US" dirty="0" smtClean="0"/>
              <a:t>Intel® Package Optimizations (3)</a:t>
            </a:r>
            <a:endParaRPr lang="en-US" dirty="0"/>
          </a:p>
        </p:txBody>
      </p:sp>
      <p:sp>
        <p:nvSpPr>
          <p:cNvPr id="4" name="Content Placeholder 3"/>
          <p:cNvSpPr>
            <a:spLocks noGrp="1"/>
          </p:cNvSpPr>
          <p:nvPr>
            <p:ph sz="quarter" idx="13"/>
          </p:nvPr>
        </p:nvSpPr>
        <p:spPr/>
        <p:txBody>
          <a:bodyPr/>
          <a:lstStyle/>
          <a:p>
            <a:r>
              <a:rPr lang="en-US" dirty="0" smtClean="0"/>
              <a:t>Modify the code to allow the compiler to </a:t>
            </a:r>
            <a:r>
              <a:rPr lang="en-US" dirty="0" err="1" smtClean="0"/>
              <a:t>vectorize</a:t>
            </a:r>
            <a:r>
              <a:rPr lang="en-US" dirty="0" smtClean="0"/>
              <a:t> important routines</a:t>
            </a:r>
          </a:p>
          <a:p>
            <a:pPr marL="285750" indent="-285750">
              <a:buFont typeface="Arial" panose="020B0604020202020204" pitchFamily="34" charset="0"/>
              <a:buChar char="•"/>
            </a:pPr>
            <a:r>
              <a:rPr lang="en-US" dirty="0" smtClean="0"/>
              <a:t>Use the </a:t>
            </a:r>
            <a:r>
              <a:rPr lang="en-US" dirty="0" smtClean="0">
                <a:latin typeface="Courier New" panose="02070309020205020404" pitchFamily="49" charset="0"/>
                <a:cs typeface="Courier New" panose="02070309020205020404" pitchFamily="49" charset="0"/>
              </a:rPr>
              <a:t>-opt-report</a:t>
            </a:r>
            <a:r>
              <a:rPr lang="en-US" dirty="0" smtClean="0"/>
              <a:t> compiler options to get information about what the compiler does for specific loops</a:t>
            </a:r>
          </a:p>
          <a:p>
            <a:pPr marL="285750" indent="-285750">
              <a:buFont typeface="Arial" panose="020B0604020202020204" pitchFamily="34" charset="0"/>
              <a:buChar char="•"/>
            </a:pPr>
            <a:r>
              <a:rPr lang="en-US" dirty="0" smtClean="0"/>
              <a:t>Use the </a:t>
            </a:r>
            <a:r>
              <a:rPr lang="en-US" dirty="0" smtClean="0">
                <a:latin typeface="Courier New" panose="02070309020205020404" pitchFamily="49" charset="0"/>
                <a:cs typeface="Courier New" panose="02070309020205020404" pitchFamily="49" charset="0"/>
              </a:rPr>
              <a:t>#pragma </a:t>
            </a:r>
            <a:r>
              <a:rPr lang="en-US" dirty="0" err="1" smtClean="0">
                <a:latin typeface="Courier New" panose="02070309020205020404" pitchFamily="49" charset="0"/>
                <a:cs typeface="Courier New" panose="02070309020205020404" pitchFamily="49" charset="0"/>
              </a:rPr>
              <a:t>simd</a:t>
            </a:r>
            <a:r>
              <a:rPr lang="en-US" dirty="0" smtClean="0">
                <a:latin typeface="Courier New" panose="02070309020205020404" pitchFamily="49" charset="0"/>
                <a:cs typeface="Courier New" panose="02070309020205020404" pitchFamily="49" charset="0"/>
              </a:rPr>
              <a:t> </a:t>
            </a:r>
            <a:r>
              <a:rPr lang="en-US" dirty="0" smtClean="0"/>
              <a:t>directive to help the compiler in loops with data dependencies</a:t>
            </a:r>
          </a:p>
          <a:p>
            <a:pPr marL="511175" lvl="1" indent="-285750">
              <a:buFont typeface="Arial" panose="020B0604020202020204" pitchFamily="34" charset="0"/>
              <a:buChar char="•"/>
            </a:pPr>
            <a:r>
              <a:rPr lang="en-US" dirty="0" err="1" smtClean="0"/>
              <a:t>Vectorization</a:t>
            </a:r>
            <a:r>
              <a:rPr lang="en-US" dirty="0" smtClean="0"/>
              <a:t> of the pairwise force inner-loops (loop over neighbors for a single atom) is guaranteed not to result in memory collisions in molecular dynamics because you will never have the same atom (memory location) more than once in a neighbor list</a:t>
            </a:r>
          </a:p>
          <a:p>
            <a:pPr marL="511175" lvl="1" indent="-285750">
              <a:buFont typeface="Arial" panose="020B0604020202020204" pitchFamily="34" charset="0"/>
              <a:buChar char="•"/>
            </a:pPr>
            <a:r>
              <a:rPr lang="en-US" dirty="0" smtClean="0"/>
              <a:t>Need to use a </a:t>
            </a:r>
            <a:r>
              <a:rPr lang="en-US" dirty="0" smtClean="0">
                <a:latin typeface="Courier New" panose="02070309020205020404" pitchFamily="49" charset="0"/>
                <a:cs typeface="Courier New" panose="02070309020205020404" pitchFamily="49" charset="0"/>
              </a:rPr>
              <a:t>reduction</a:t>
            </a:r>
            <a:r>
              <a:rPr lang="en-US" dirty="0" smtClean="0"/>
              <a:t> clause to </a:t>
            </a:r>
            <a:r>
              <a:rPr lang="en-US" dirty="0" err="1" smtClean="0">
                <a:latin typeface="Courier New" panose="02070309020205020404" pitchFamily="49" charset="0"/>
                <a:cs typeface="Courier New" panose="02070309020205020404" pitchFamily="49" charset="0"/>
              </a:rPr>
              <a:t>simd</a:t>
            </a:r>
            <a:r>
              <a:rPr lang="en-US" dirty="0" smtClean="0"/>
              <a:t> to tell the compiler to add the results for the energy/</a:t>
            </a:r>
            <a:r>
              <a:rPr lang="en-US" dirty="0" err="1" smtClean="0"/>
              <a:t>virial</a:t>
            </a:r>
            <a:r>
              <a:rPr lang="en-US" dirty="0" smtClean="0"/>
              <a:t> terms together into a single memory location at the end of the loop</a:t>
            </a:r>
            <a:endParaRPr lang="en-US"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584151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27</a:t>
            </a:fld>
            <a:endParaRPr lang="en-US" dirty="0"/>
          </a:p>
        </p:txBody>
      </p:sp>
      <p:sp>
        <p:nvSpPr>
          <p:cNvPr id="3" name="Title 2"/>
          <p:cNvSpPr>
            <a:spLocks noGrp="1"/>
          </p:cNvSpPr>
          <p:nvPr>
            <p:ph type="title"/>
          </p:nvPr>
        </p:nvSpPr>
        <p:spPr/>
        <p:txBody>
          <a:bodyPr/>
          <a:lstStyle/>
          <a:p>
            <a:r>
              <a:rPr lang="en-US" dirty="0" smtClean="0"/>
              <a:t>Intel® </a:t>
            </a:r>
            <a:r>
              <a:rPr lang="en-US" dirty="0"/>
              <a:t>Package Optimizations </a:t>
            </a:r>
            <a:r>
              <a:rPr lang="en-US" dirty="0" smtClean="0"/>
              <a:t>(4)</a:t>
            </a:r>
            <a:endParaRPr lang="en-US" dirty="0"/>
          </a:p>
        </p:txBody>
      </p:sp>
      <p:sp>
        <p:nvSpPr>
          <p:cNvPr id="4" name="Content Placeholder 3"/>
          <p:cNvSpPr>
            <a:spLocks noGrp="1"/>
          </p:cNvSpPr>
          <p:nvPr>
            <p:ph sz="quarter" idx="13"/>
          </p:nvPr>
        </p:nvSpPr>
        <p:spPr/>
        <p:txBody>
          <a:bodyPr/>
          <a:lstStyle/>
          <a:p>
            <a:r>
              <a:rPr lang="en-US" sz="1600" dirty="0"/>
              <a:t>Modify the code to allow the compiler to </a:t>
            </a:r>
            <a:r>
              <a:rPr lang="en-US" sz="1600" dirty="0" err="1"/>
              <a:t>vectorize</a:t>
            </a:r>
            <a:r>
              <a:rPr lang="en-US" sz="1600" dirty="0"/>
              <a:t> important routines</a:t>
            </a:r>
          </a:p>
          <a:p>
            <a:pPr marL="285750" indent="-285750">
              <a:buFont typeface="Arial" panose="020B0604020202020204" pitchFamily="34" charset="0"/>
              <a:buChar char="•"/>
            </a:pPr>
            <a:r>
              <a:rPr lang="en-US" sz="1600" dirty="0" err="1" smtClean="0"/>
              <a:t>Vectorization</a:t>
            </a:r>
            <a:r>
              <a:rPr lang="en-US" sz="1600" dirty="0" smtClean="0"/>
              <a:t> for </a:t>
            </a:r>
            <a:r>
              <a:rPr lang="en-US" sz="1600" dirty="0"/>
              <a:t>Intel® Xeon</a:t>
            </a:r>
            <a:r>
              <a:rPr lang="en-US" sz="1600" dirty="0" smtClean="0"/>
              <a:t>® processors and </a:t>
            </a:r>
            <a:r>
              <a:rPr lang="en-US" sz="1600" dirty="0"/>
              <a:t>Intel® Xeon Phi™ </a:t>
            </a:r>
            <a:r>
              <a:rPr lang="en-US" sz="1600" dirty="0" smtClean="0"/>
              <a:t>coprocessors can result in different code for masking out computations within conditional branches</a:t>
            </a:r>
          </a:p>
          <a:p>
            <a:pPr marL="511175" lvl="1" indent="-285750">
              <a:buFont typeface="Arial" panose="020B0604020202020204" pitchFamily="34" charset="0"/>
              <a:buChar char="•"/>
            </a:pPr>
            <a:r>
              <a:rPr lang="en-US" sz="1400" dirty="0" smtClean="0"/>
              <a:t>For compiler </a:t>
            </a:r>
            <a:r>
              <a:rPr lang="en-US" sz="1400" dirty="0" err="1" smtClean="0"/>
              <a:t>vectorization</a:t>
            </a:r>
            <a:r>
              <a:rPr lang="en-US" sz="1400" dirty="0" smtClean="0"/>
              <a:t> in MD for </a:t>
            </a:r>
            <a:r>
              <a:rPr lang="en-US" sz="1400" dirty="0"/>
              <a:t>Intel® AVX</a:t>
            </a:r>
            <a:r>
              <a:rPr lang="en-US" sz="1400" dirty="0" smtClean="0"/>
              <a:t>, it can be more efficient to zero out atoms outside the cutoff explicitly rather than using large conditional regions</a:t>
            </a:r>
          </a:p>
          <a:p>
            <a:pPr marL="285750" indent="-285750">
              <a:buFont typeface="Arial" panose="020B0604020202020204" pitchFamily="34" charset="0"/>
              <a:buChar char="•"/>
            </a:pPr>
            <a:r>
              <a:rPr lang="en-US" sz="1600" dirty="0" smtClean="0"/>
              <a:t>If the number of loop iterations (trip count) is not an even multiple of the vector width, separate code will be executed to handle the last iteration of the </a:t>
            </a:r>
            <a:r>
              <a:rPr lang="en-US" sz="1600" dirty="0" err="1" smtClean="0"/>
              <a:t>vectorized</a:t>
            </a:r>
            <a:r>
              <a:rPr lang="en-US" sz="1600" dirty="0" smtClean="0"/>
              <a:t> loop (the loop remainder)</a:t>
            </a:r>
          </a:p>
          <a:p>
            <a:pPr marL="511175" lvl="1" indent="-285750">
              <a:buFont typeface="Arial" panose="020B0604020202020204" pitchFamily="34" charset="0"/>
              <a:buChar char="•"/>
            </a:pPr>
            <a:r>
              <a:rPr lang="en-US" sz="1400" dirty="0" smtClean="0"/>
              <a:t>In a few cases, this remainder code can be very inefficient</a:t>
            </a:r>
          </a:p>
          <a:p>
            <a:pPr marL="857250" lvl="2" indent="-285750">
              <a:buFont typeface="Arial" panose="020B0604020202020204" pitchFamily="34" charset="0"/>
              <a:buChar char="•"/>
            </a:pPr>
            <a:r>
              <a:rPr lang="en-US" sz="1400" dirty="0" smtClean="0"/>
              <a:t>New versions of Intel® </a:t>
            </a:r>
            <a:r>
              <a:rPr lang="en-US" sz="1400" dirty="0" err="1" smtClean="0"/>
              <a:t>VTune</a:t>
            </a:r>
            <a:r>
              <a:rPr lang="en-US" sz="1400" dirty="0" smtClean="0"/>
              <a:t>™ Amplifier will tell you about this</a:t>
            </a:r>
          </a:p>
          <a:p>
            <a:pPr marL="511175" lvl="1" indent="-285750">
              <a:buFont typeface="Arial" panose="020B0604020202020204" pitchFamily="34" charset="0"/>
              <a:buChar char="•"/>
            </a:pPr>
            <a:r>
              <a:rPr lang="en-US" sz="1400" dirty="0" smtClean="0"/>
              <a:t>In LAMMPS*, the neighbor list is padded to be a multiple of the vector width with an extra atom that is guaranteed to never be within the cutoff of any other atom</a:t>
            </a:r>
            <a:endParaRPr lang="en-US" sz="1400"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2787556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28</a:t>
            </a:fld>
            <a:endParaRPr lang="en-US" dirty="0"/>
          </a:p>
        </p:txBody>
      </p:sp>
      <p:sp>
        <p:nvSpPr>
          <p:cNvPr id="3" name="Title 2"/>
          <p:cNvSpPr>
            <a:spLocks noGrp="1"/>
          </p:cNvSpPr>
          <p:nvPr>
            <p:ph type="title"/>
          </p:nvPr>
        </p:nvSpPr>
        <p:spPr/>
        <p:txBody>
          <a:bodyPr/>
          <a:lstStyle/>
          <a:p>
            <a:r>
              <a:rPr lang="en-US" dirty="0" smtClean="0"/>
              <a:t>Intel® </a:t>
            </a:r>
            <a:r>
              <a:rPr lang="en-US" dirty="0"/>
              <a:t>Package Optimizations </a:t>
            </a:r>
            <a:r>
              <a:rPr lang="en-US" dirty="0" smtClean="0"/>
              <a:t>(5)</a:t>
            </a:r>
            <a:endParaRPr lang="en-US" dirty="0"/>
          </a:p>
        </p:txBody>
      </p:sp>
      <p:sp>
        <p:nvSpPr>
          <p:cNvPr id="4" name="Content Placeholder 3"/>
          <p:cNvSpPr>
            <a:spLocks noGrp="1"/>
          </p:cNvSpPr>
          <p:nvPr>
            <p:ph sz="quarter" idx="13"/>
          </p:nvPr>
        </p:nvSpPr>
        <p:spPr>
          <a:xfrm>
            <a:off x="455613" y="1034223"/>
            <a:ext cx="8228012" cy="3425825"/>
          </a:xfrm>
        </p:spPr>
        <p:txBody>
          <a:bodyPr/>
          <a:lstStyle/>
          <a:p>
            <a:r>
              <a:rPr lang="en-US" sz="1400" dirty="0" smtClean="0"/>
              <a:t>Modify the code to support offload to the coprocessor with offload directives</a:t>
            </a:r>
          </a:p>
          <a:p>
            <a:pPr marL="285750" indent="-285750">
              <a:buFont typeface="Arial" panose="020B0604020202020204" pitchFamily="34" charset="0"/>
              <a:buChar char="•"/>
            </a:pPr>
            <a:r>
              <a:rPr lang="en-US" sz="1400" dirty="0" smtClean="0"/>
              <a:t>Offload neighbor-list build and short-range force computation</a:t>
            </a:r>
          </a:p>
          <a:p>
            <a:pPr marL="511175" lvl="1" indent="-285750">
              <a:buFont typeface="Arial" panose="020B0604020202020204" pitchFamily="34" charset="0"/>
              <a:buChar char="•"/>
            </a:pPr>
            <a:r>
              <a:rPr lang="en-US" sz="1400" dirty="0" smtClean="0"/>
              <a:t>Routines that dominate simulation profile and have a high degree of concurrency that can be parallelized.</a:t>
            </a:r>
          </a:p>
          <a:p>
            <a:pPr marL="511175" lvl="1" indent="-285750">
              <a:buFont typeface="Arial" panose="020B0604020202020204" pitchFamily="34" charset="0"/>
              <a:buChar char="•"/>
            </a:pPr>
            <a:r>
              <a:rPr lang="en-US" sz="1400" dirty="0" smtClean="0"/>
              <a:t>Avoid having to transfer neighbor list data every </a:t>
            </a:r>
            <a:r>
              <a:rPr lang="en-US" sz="1400" dirty="0" err="1" smtClean="0"/>
              <a:t>timestep</a:t>
            </a:r>
            <a:endParaRPr lang="en-US" sz="1400" dirty="0" smtClean="0"/>
          </a:p>
          <a:p>
            <a:pPr marL="285750" indent="-285750">
              <a:buFont typeface="Arial" panose="020B0604020202020204" pitchFamily="34" charset="0"/>
              <a:buChar char="•"/>
            </a:pPr>
            <a:r>
              <a:rPr lang="en-US" sz="1400" dirty="0" smtClean="0"/>
              <a:t>Use the CPUs and the coprocessors and exploit the fact that different terms in the force-field are independent</a:t>
            </a:r>
          </a:p>
          <a:p>
            <a:pPr marL="511175" lvl="1" indent="-285750">
              <a:buFont typeface="Arial" panose="020B0604020202020204" pitchFamily="34" charset="0"/>
              <a:buChar char="•"/>
            </a:pPr>
            <a:r>
              <a:rPr lang="en-US" sz="1400" dirty="0" smtClean="0"/>
              <a:t>Support offloading a fraction of the neighbor-list build and force calculation – use the CPUs for part of the computation too.</a:t>
            </a:r>
          </a:p>
          <a:p>
            <a:pPr marL="857250" lvl="2" indent="-285750">
              <a:buFont typeface="Arial" panose="020B0604020202020204" pitchFamily="34" charset="0"/>
              <a:buChar char="•"/>
            </a:pPr>
            <a:r>
              <a:rPr lang="en-US" sz="1400" dirty="0" smtClean="0"/>
              <a:t>Asynchronous (non-blocking) data transfer and offload with the </a:t>
            </a:r>
            <a:r>
              <a:rPr lang="en-US" sz="1400" dirty="0" smtClean="0">
                <a:latin typeface="Courier New" panose="02070309020205020404" pitchFamily="49" charset="0"/>
                <a:cs typeface="Courier New" panose="02070309020205020404" pitchFamily="49" charset="0"/>
              </a:rPr>
              <a:t>signal</a:t>
            </a:r>
            <a:r>
              <a:rPr lang="en-US" sz="1400" dirty="0" smtClean="0"/>
              <a:t> clause.</a:t>
            </a:r>
          </a:p>
          <a:p>
            <a:pPr marL="857250" lvl="2" indent="-285750">
              <a:buFont typeface="Arial" panose="020B0604020202020204" pitchFamily="34" charset="0"/>
              <a:buChar char="•"/>
            </a:pPr>
            <a:r>
              <a:rPr lang="en-US" sz="1400" dirty="0" smtClean="0"/>
              <a:t>Use the same C++ routine for execution on the CPU and the coprocessor with the </a:t>
            </a:r>
            <a:r>
              <a:rPr lang="en-US" sz="1400" dirty="0" smtClean="0">
                <a:latin typeface="Courier New" panose="02070309020205020404" pitchFamily="49" charset="0"/>
                <a:cs typeface="Courier New" panose="02070309020205020404" pitchFamily="49" charset="0"/>
              </a:rPr>
              <a:t>if</a:t>
            </a:r>
            <a:r>
              <a:rPr lang="en-US" sz="1400" dirty="0" smtClean="0"/>
              <a:t> clause.</a:t>
            </a:r>
          </a:p>
          <a:p>
            <a:pPr marL="857250" lvl="2" indent="-285750">
              <a:buFont typeface="Arial" panose="020B0604020202020204" pitchFamily="34" charset="0"/>
              <a:buChar char="•"/>
            </a:pPr>
            <a:r>
              <a:rPr lang="en-US" sz="1400" dirty="0" smtClean="0"/>
              <a:t>Exploit independent force-field calculations by making the offload concurrent with bonded terms, long-range calculations, and some MPI* communications</a:t>
            </a:r>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719570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29</a:t>
            </a:fld>
            <a:endParaRPr lang="en-US" dirty="0"/>
          </a:p>
        </p:txBody>
      </p:sp>
      <p:sp>
        <p:nvSpPr>
          <p:cNvPr id="3" name="Title 2"/>
          <p:cNvSpPr>
            <a:spLocks noGrp="1"/>
          </p:cNvSpPr>
          <p:nvPr>
            <p:ph type="title"/>
          </p:nvPr>
        </p:nvSpPr>
        <p:spPr/>
        <p:txBody>
          <a:bodyPr/>
          <a:lstStyle/>
          <a:p>
            <a:r>
              <a:rPr lang="en-US" dirty="0" smtClean="0"/>
              <a:t>Intel® Package Optimizations (6)</a:t>
            </a:r>
            <a:endParaRPr lang="en-US" dirty="0"/>
          </a:p>
        </p:txBody>
      </p:sp>
      <p:sp>
        <p:nvSpPr>
          <p:cNvPr id="4" name="Content Placeholder 3"/>
          <p:cNvSpPr>
            <a:spLocks noGrp="1"/>
          </p:cNvSpPr>
          <p:nvPr>
            <p:ph sz="quarter" idx="13"/>
          </p:nvPr>
        </p:nvSpPr>
        <p:spPr/>
        <p:txBody>
          <a:bodyPr/>
          <a:lstStyle/>
          <a:p>
            <a:r>
              <a:rPr lang="en-US" sz="1600" dirty="0" smtClean="0"/>
              <a:t>Use thread affinity on the coprocessor to allow for arbitrary MPI*/</a:t>
            </a:r>
            <a:r>
              <a:rPr lang="en-US" sz="1600" dirty="0" err="1" smtClean="0"/>
              <a:t>OpenMP</a:t>
            </a:r>
            <a:r>
              <a:rPr lang="en-US" sz="1600" dirty="0" smtClean="0"/>
              <a:t>* configurations.</a:t>
            </a:r>
          </a:p>
          <a:p>
            <a:pPr marL="285750" indent="-285750">
              <a:buFont typeface="Arial" panose="020B0604020202020204" pitchFamily="34" charset="0"/>
              <a:buChar char="•"/>
            </a:pPr>
            <a:r>
              <a:rPr lang="en-US" sz="1600" dirty="0" smtClean="0">
                <a:latin typeface="Courier New" panose="02070309020205020404" pitchFamily="49" charset="0"/>
                <a:cs typeface="Courier New" panose="02070309020205020404" pitchFamily="49" charset="0"/>
              </a:rPr>
              <a:t>KMP_PLACE_THREADS</a:t>
            </a:r>
            <a:r>
              <a:rPr lang="en-US" sz="1600" dirty="0" smtClean="0"/>
              <a:t> + </a:t>
            </a:r>
            <a:r>
              <a:rPr lang="en-US" sz="1600" dirty="0" smtClean="0">
                <a:latin typeface="Courier New" panose="02070309020205020404" pitchFamily="49" charset="0"/>
                <a:cs typeface="Courier New" panose="02070309020205020404" pitchFamily="49" charset="0"/>
              </a:rPr>
              <a:t>MIC_ENV_PREFIX</a:t>
            </a:r>
            <a:r>
              <a:rPr lang="en-US" sz="1600" dirty="0" smtClean="0"/>
              <a:t> or </a:t>
            </a:r>
            <a:r>
              <a:rPr lang="en-US" sz="1600" dirty="0" err="1" smtClean="0">
                <a:latin typeface="Courier New" panose="02070309020205020404" pitchFamily="49" charset="0"/>
                <a:cs typeface="Courier New" panose="02070309020205020404" pitchFamily="49" charset="0"/>
              </a:rPr>
              <a:t>kmp_set_affinity_mask_proc</a:t>
            </a:r>
            <a:endParaRPr lang="en-US" sz="1600" dirty="0" smtClean="0">
              <a:latin typeface="Courier New" panose="02070309020205020404" pitchFamily="49" charset="0"/>
              <a:cs typeface="Courier New" panose="02070309020205020404" pitchFamily="49" charset="0"/>
            </a:endParaRPr>
          </a:p>
          <a:p>
            <a:pPr marL="285750" indent="-285750">
              <a:buFont typeface="Arial" panose="020B0604020202020204" pitchFamily="34" charset="0"/>
              <a:buChar char="•"/>
            </a:pPr>
            <a:r>
              <a:rPr lang="en-US" sz="1600" dirty="0" smtClean="0"/>
              <a:t>Divide up the hardware threads between the MPI tasks running on each node and assign a unique set to each MPI task</a:t>
            </a:r>
          </a:p>
          <a:p>
            <a:r>
              <a:rPr lang="en-US" sz="1600" dirty="0" smtClean="0"/>
              <a:t>Avoid doing memory allocation on coprocessor within a loop</a:t>
            </a:r>
          </a:p>
          <a:p>
            <a:pPr marL="285750" indent="-285750">
              <a:buFont typeface="Arial" panose="020B0604020202020204" pitchFamily="34" charset="0"/>
              <a:buChar char="•"/>
            </a:pPr>
            <a:r>
              <a:rPr lang="en-US" sz="1600" dirty="0" smtClean="0"/>
              <a:t>Allocate once and grow only if necessary using the </a:t>
            </a:r>
            <a:r>
              <a:rPr lang="en-US" sz="1600" dirty="0" err="1" smtClean="0">
                <a:latin typeface="Courier New" panose="02070309020205020404" pitchFamily="49" charset="0"/>
                <a:cs typeface="Courier New" panose="02070309020205020404" pitchFamily="49" charset="0"/>
              </a:rPr>
              <a:t>alloc_if</a:t>
            </a:r>
            <a:r>
              <a:rPr lang="en-US" sz="1600" dirty="0" smtClean="0"/>
              <a:t> and </a:t>
            </a:r>
            <a:r>
              <a:rPr lang="en-US" sz="1600" dirty="0" err="1" smtClean="0">
                <a:latin typeface="Courier New" panose="02070309020205020404" pitchFamily="49" charset="0"/>
                <a:cs typeface="Courier New" panose="02070309020205020404" pitchFamily="49" charset="0"/>
              </a:rPr>
              <a:t>free_if</a:t>
            </a:r>
            <a:r>
              <a:rPr lang="en-US" sz="1600" dirty="0" smtClean="0"/>
              <a:t> clauses</a:t>
            </a:r>
          </a:p>
          <a:p>
            <a:r>
              <a:rPr lang="en-US" sz="1600" dirty="0" smtClean="0"/>
              <a:t>Avoid unnecessary repeated data transfers within a loop</a:t>
            </a:r>
          </a:p>
          <a:p>
            <a:pPr marL="285750" indent="-285750">
              <a:buFont typeface="Arial" panose="020B0604020202020204" pitchFamily="34" charset="0"/>
              <a:buChar char="•"/>
            </a:pPr>
            <a:r>
              <a:rPr lang="en-US" sz="1600" dirty="0" smtClean="0"/>
              <a:t>For constant atom data such as charge and type, only transfer if the atom list has changed (</a:t>
            </a:r>
            <a:r>
              <a:rPr lang="en-US" sz="1600" dirty="0" err="1" smtClean="0">
                <a:latin typeface="Courier New" panose="02070309020205020404" pitchFamily="49" charset="0"/>
                <a:cs typeface="Courier New" panose="02070309020205020404" pitchFamily="49" charset="0"/>
              </a:rPr>
              <a:t>nocopy</a:t>
            </a:r>
            <a:r>
              <a:rPr lang="en-US" sz="1600" dirty="0" smtClean="0"/>
              <a:t>/</a:t>
            </a:r>
            <a:r>
              <a:rPr lang="en-US" sz="1600" dirty="0" smtClean="0">
                <a:latin typeface="Courier New" panose="02070309020205020404" pitchFamily="49" charset="0"/>
                <a:cs typeface="Courier New" panose="02070309020205020404" pitchFamily="49" charset="0"/>
              </a:rPr>
              <a:t>length</a:t>
            </a:r>
            <a:r>
              <a:rPr lang="en-US" sz="1600" dirty="0" smtClean="0"/>
              <a:t>) clause</a:t>
            </a:r>
            <a:endParaRPr lang="en-US" sz="1600"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3451433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71925" y="247650"/>
            <a:ext cx="7932832" cy="314325"/>
          </a:xfrm>
        </p:spPr>
        <p:txBody>
          <a:bodyPr>
            <a:noAutofit/>
          </a:bodyPr>
          <a:lstStyle/>
          <a:p>
            <a:pPr algn="l" eaLnBrk="1" hangingPunct="1"/>
            <a:r>
              <a:rPr lang="en-US" dirty="0" smtClean="0">
                <a:solidFill>
                  <a:schemeClr val="tx2"/>
                </a:solidFill>
              </a:rPr>
              <a:t>Risk Factors</a:t>
            </a:r>
          </a:p>
        </p:txBody>
      </p:sp>
      <p:sp>
        <p:nvSpPr>
          <p:cNvPr id="3075" name="Rectangle 3"/>
          <p:cNvSpPr>
            <a:spLocks noGrp="1" noChangeArrowheads="1"/>
          </p:cNvSpPr>
          <p:nvPr>
            <p:ph idx="1"/>
          </p:nvPr>
        </p:nvSpPr>
        <p:spPr>
          <a:xfrm>
            <a:off x="479453" y="695326"/>
            <a:ext cx="8253876" cy="4098131"/>
          </a:xfrm>
        </p:spPr>
        <p:txBody>
          <a:bodyPr>
            <a:noAutofit/>
          </a:bodyPr>
          <a:lstStyle/>
          <a:p>
            <a:pPr marL="0" indent="0">
              <a:defRPr/>
            </a:pPr>
            <a:r>
              <a:rPr lang="en-US" sz="750" dirty="0">
                <a:solidFill>
                  <a:schemeClr val="tx2"/>
                </a:solidFill>
              </a:rPr>
              <a:t>The above statements and any others in this document that refer to plans and expectations for the third quarter, the year and the future are forward-looking statements that involve a number of risks and uncertainties. Words such as “anticipates,” “expects,” “intends,” “plans,” “believes,” “seeks,” “estimates,” “may,” “will,” “should” and their variations identify forward-looking statements. Statements that refer to or are based on projections, uncertain events or assumptions also identify forward-looking statements. Many factors could affect Intel’s actual results, and variances from Intel’s current expectations regarding such factors could cause actual results to differ materially from those expressed in these forward-looking statements. Intel presently considers the following to be the important factors that could cause actual results to differ materially from the company’s expectations. Demand could be different from Intel's expectations due to factors including changes in business and economic conditions; customer acceptance of Intel’s and competitors’ products; supply constraints and other disruptions affecting customers; changes in customer order patterns including order cancellations; and changes in the level of inventory at customers. Uncertainty in global economic and financial conditions poses a risk that consumers and businesses may defer purchases in response to negative financial events, which could negatively affect product demand and other related matters.  Intel operates in intensely competitive industries that are characterized by a high percentage of costs that are fixed or difficult to reduce in the short term and product demand that is highly variable and difficult to forecast. Revenue and the gross margin percentage are affected by the timing of Intel product introductions and the demand for and market acceptance of Intel's products; actions taken by Intel's competitors, including product offerings and introductions, marketing programs and pricing pressures and Intel’s response to such actions; and Intel’s ability to respond quickly to technological developments and to incorporate new features into its products. The gross margin percentage could vary significantly from expectations based on capacity utilization; variations in inventory valuation, including variations related to the timing of qualifying products for sale; changes in revenue levels; segment product mix; the timing and execution of the manufacturing ramp and associated costs; start-up costs; excess or obsolete inventory; changes in unit costs; defects or disruptions in the supply of materials or resources; product manufacturing quality/yields; and impairments of long-lived assets, including manufacturing, assembly/test and intangible assets.  Intel's results could be affected by adverse economic, social, political and physical/infrastructure conditions in countries where Intel, its customers or its suppliers operate, including military conflict and other security risks, natural disasters, infrastructure disruptions, health concerns and fluctuations in currency exchange rates. Expenses, particularly certain marketing and compensation expenses, as well as restructuring and asset impairment charges, vary depending on the level of demand for Intel's products and the level of revenue and profits. Intel’s results could be affected by the timing of closing of acquisitions and divestitures. Intel's results could be affected by adverse effects associated with product defects and errata (deviations from published specifications), and by litigation or regulatory matters involving intellectual property, stockholder, consumer, antitrust, disclosure and other issues, such as the litigation and regulatory matters described in Intel's SEC reports. An unfavorable ruling could include monetary damages or an injunction prohibiting Intel from manufacturing or selling one or more products, precluding particular business practices, impacting Intel’s ability to design its products, or requiring other remedies such as compulsory licensing of intellectual property. A detailed discussion of these and other factors that could affect Intel’s results is included in Intel’s SEC filings, including the company’s most recent reports on Form 10-Q, Form 10-K and earnings release.</a:t>
            </a:r>
          </a:p>
          <a:p>
            <a:pPr marL="0" indent="0">
              <a:defRPr/>
            </a:pPr>
            <a:endParaRPr lang="en-US" sz="750" dirty="0">
              <a:solidFill>
                <a:schemeClr val="tx2"/>
              </a:solidFill>
            </a:endParaRPr>
          </a:p>
        </p:txBody>
      </p:sp>
      <p:sp>
        <p:nvSpPr>
          <p:cNvPr id="3077" name="Text Box 5"/>
          <p:cNvSpPr txBox="1">
            <a:spLocks noChangeArrowheads="1"/>
          </p:cNvSpPr>
          <p:nvPr/>
        </p:nvSpPr>
        <p:spPr bwMode="auto">
          <a:xfrm>
            <a:off x="1440658" y="4906567"/>
            <a:ext cx="897731"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lgn="ctr">
                <a:solidFill>
                  <a:srgbClr val="000000"/>
                </a:solidFill>
                <a:miter lim="800000"/>
                <a:headEnd/>
                <a:tailEnd/>
              </a14:hiddenLine>
            </a:ext>
          </a:extLst>
        </p:spPr>
        <p:txBody>
          <a:bodyPr>
            <a:spAutoFit/>
          </a:bodyPr>
          <a:lstStyle>
            <a:lvl1pPr eaLnBrk="0" hangingPunct="0">
              <a:defRPr sz="1000">
                <a:solidFill>
                  <a:schemeClr val="tx1"/>
                </a:solidFill>
                <a:latin typeface="Verdana" pitchFamily="34" charset="0"/>
                <a:cs typeface="Arial" charset="0"/>
              </a:defRPr>
            </a:lvl1pPr>
            <a:lvl2pPr marL="742950" indent="-285750" eaLnBrk="0" hangingPunct="0">
              <a:defRPr sz="1000">
                <a:solidFill>
                  <a:schemeClr val="tx1"/>
                </a:solidFill>
                <a:latin typeface="Verdana" pitchFamily="34" charset="0"/>
                <a:cs typeface="Arial" charset="0"/>
              </a:defRPr>
            </a:lvl2pPr>
            <a:lvl3pPr marL="1143000" indent="-228600" eaLnBrk="0" hangingPunct="0">
              <a:defRPr sz="1000">
                <a:solidFill>
                  <a:schemeClr val="tx1"/>
                </a:solidFill>
                <a:latin typeface="Verdana" pitchFamily="34" charset="0"/>
                <a:cs typeface="Arial" charset="0"/>
              </a:defRPr>
            </a:lvl3pPr>
            <a:lvl4pPr marL="1600200" indent="-228600" eaLnBrk="0" hangingPunct="0">
              <a:defRPr sz="1000">
                <a:solidFill>
                  <a:schemeClr val="tx1"/>
                </a:solidFill>
                <a:latin typeface="Verdana" pitchFamily="34" charset="0"/>
                <a:cs typeface="Arial" charset="0"/>
              </a:defRPr>
            </a:lvl4pPr>
            <a:lvl5pPr marL="2057400" indent="-228600" eaLnBrk="0" hangingPunct="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a:spcBef>
                <a:spcPct val="50000"/>
              </a:spcBef>
            </a:pPr>
            <a:r>
              <a:rPr lang="en-US" sz="750" dirty="0">
                <a:solidFill>
                  <a:schemeClr val="bg2"/>
                </a:solidFill>
              </a:rPr>
              <a:t>Rev. 7/17/13</a:t>
            </a:r>
          </a:p>
        </p:txBody>
      </p:sp>
    </p:spTree>
    <p:extLst>
      <p:ext uri="{BB962C8B-B14F-4D97-AF65-F5344CB8AC3E}">
        <p14:creationId xmlns:p14="http://schemas.microsoft.com/office/powerpoint/2010/main" val="989047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Package Offload Simulation Profile</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30</a:t>
            </a:fld>
            <a:endParaRPr lang="en-US"/>
          </a:p>
        </p:txBody>
      </p:sp>
      <p:sp>
        <p:nvSpPr>
          <p:cNvPr id="4" name="Content Placeholder 3"/>
          <p:cNvSpPr>
            <a:spLocks noGrp="1"/>
          </p:cNvSpPr>
          <p:nvPr>
            <p:ph sz="half" idx="1"/>
          </p:nvPr>
        </p:nvSpPr>
        <p:spPr/>
        <p:txBody>
          <a:bodyPr/>
          <a:lstStyle/>
          <a:p>
            <a:r>
              <a:rPr lang="en-US" sz="1600" dirty="0" smtClean="0"/>
              <a:t>Rhodopsin benchmark scaled to 256K atoms</a:t>
            </a:r>
          </a:p>
          <a:p>
            <a:pPr marL="285750" indent="-285750">
              <a:buFont typeface="Arial" panose="020B0604020202020204" pitchFamily="34" charset="0"/>
              <a:buChar char="•"/>
            </a:pPr>
            <a:r>
              <a:rPr lang="en-US" sz="1600" dirty="0" smtClean="0"/>
              <a:t>Y-axis is time</a:t>
            </a:r>
          </a:p>
          <a:p>
            <a:pPr marL="285750" indent="-285750">
              <a:buFont typeface="Arial" panose="020B0604020202020204" pitchFamily="34" charset="0"/>
              <a:buChar char="•"/>
            </a:pPr>
            <a:r>
              <a:rPr lang="en-US" sz="1600" dirty="0" smtClean="0"/>
              <a:t>The colors in the </a:t>
            </a:r>
            <a:r>
              <a:rPr lang="en-US" sz="1600" i="1" dirty="0" smtClean="0"/>
              <a:t>CPU</a:t>
            </a:r>
            <a:r>
              <a:rPr lang="en-US" sz="1600" dirty="0" smtClean="0"/>
              <a:t> and </a:t>
            </a:r>
            <a:r>
              <a:rPr lang="en-US" sz="1600" i="1" dirty="0" smtClean="0"/>
              <a:t>Coprocessor</a:t>
            </a:r>
            <a:r>
              <a:rPr lang="en-US" sz="1600" dirty="0" smtClean="0"/>
              <a:t> columns at any one time represent the simultaneous operations on the CPU and the coprocessor </a:t>
            </a:r>
          </a:p>
          <a:p>
            <a:pPr marL="285750" indent="-285750">
              <a:buFont typeface="Arial" panose="020B0604020202020204" pitchFamily="34" charset="0"/>
              <a:buChar char="•"/>
            </a:pPr>
            <a:r>
              <a:rPr lang="en-US" sz="1600" dirty="0" smtClean="0"/>
              <a:t>24 MPI tasks, each using 10 threads on coprocessor</a:t>
            </a:r>
          </a:p>
          <a:p>
            <a:pPr marL="511175" lvl="1" indent="-285750">
              <a:buFont typeface="Arial" panose="020B0604020202020204" pitchFamily="34" charset="0"/>
              <a:buChar char="•"/>
            </a:pPr>
            <a:r>
              <a:rPr lang="pt-BR" sz="1400" dirty="0"/>
              <a:t>2S Intel</a:t>
            </a:r>
            <a:r>
              <a:rPr lang="pt-BR" sz="1400" baseline="30000" dirty="0"/>
              <a:t>®</a:t>
            </a:r>
            <a:r>
              <a:rPr lang="pt-BR" sz="1400" dirty="0"/>
              <a:t> Xeon</a:t>
            </a:r>
            <a:r>
              <a:rPr lang="pt-BR" sz="1400" baseline="30000" dirty="0"/>
              <a:t>®</a:t>
            </a:r>
            <a:r>
              <a:rPr lang="pt-BR" sz="1400" dirty="0"/>
              <a:t> processor </a:t>
            </a:r>
            <a:r>
              <a:rPr lang="pt-BR" sz="1400" dirty="0" smtClean="0"/>
              <a:t>E5-2697 v2 </a:t>
            </a:r>
            <a:r>
              <a:rPr lang="pt-BR" sz="1400" dirty="0"/>
              <a:t>+ Intel</a:t>
            </a:r>
            <a:r>
              <a:rPr lang="pt-BR" sz="1400" baseline="30000" dirty="0"/>
              <a:t>®</a:t>
            </a:r>
            <a:r>
              <a:rPr lang="pt-BR" sz="1400" dirty="0"/>
              <a:t> Xeon Phi™ coprocessor </a:t>
            </a:r>
            <a:r>
              <a:rPr lang="pt-BR" sz="1400" dirty="0" smtClean="0"/>
              <a:t>7120A</a:t>
            </a:r>
            <a:endParaRPr lang="en-US" sz="1400" dirty="0" smtClean="0"/>
          </a:p>
          <a:p>
            <a:pPr marL="285750" indent="-285750">
              <a:buFont typeface="Arial" panose="020B0604020202020204" pitchFamily="34" charset="0"/>
              <a:buChar char="•"/>
            </a:pP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1818000459"/>
              </p:ext>
            </p:extLst>
          </p:nvPr>
        </p:nvGraphicFramePr>
        <p:xfrm>
          <a:off x="4811951" y="1045639"/>
          <a:ext cx="4434213" cy="348981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8" name="Rectangle 7"/>
          <p:cNvSpPr/>
          <p:nvPr/>
        </p:nvSpPr>
        <p:spPr>
          <a:xfrm>
            <a:off x="4811951" y="4403561"/>
            <a:ext cx="4120801" cy="438582"/>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3"/>
              </a:rPr>
              <a:t>http://www.intel.com/performance</a:t>
            </a:r>
            <a:endParaRPr lang="en-US" sz="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1590704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31</a:t>
            </a:fld>
            <a:endParaRPr lang="en-US" dirty="0"/>
          </a:p>
        </p:txBody>
      </p:sp>
      <p:sp>
        <p:nvSpPr>
          <p:cNvPr id="3" name="Title 2"/>
          <p:cNvSpPr>
            <a:spLocks noGrp="1"/>
          </p:cNvSpPr>
          <p:nvPr>
            <p:ph type="title"/>
          </p:nvPr>
        </p:nvSpPr>
        <p:spPr/>
        <p:txBody>
          <a:bodyPr/>
          <a:lstStyle/>
          <a:p>
            <a:r>
              <a:rPr lang="en-US" dirty="0" smtClean="0"/>
              <a:t>Advantages of Intel® Package vs GPU Package (1)</a:t>
            </a:r>
            <a:endParaRPr lang="en-US" dirty="0"/>
          </a:p>
        </p:txBody>
      </p:sp>
      <p:sp>
        <p:nvSpPr>
          <p:cNvPr id="4" name="Content Placeholder 3"/>
          <p:cNvSpPr>
            <a:spLocks noGrp="1"/>
          </p:cNvSpPr>
          <p:nvPr>
            <p:ph sz="quarter" idx="13"/>
          </p:nvPr>
        </p:nvSpPr>
        <p:spPr/>
        <p:txBody>
          <a:bodyPr/>
          <a:lstStyle/>
          <a:p>
            <a:pPr marL="285750" indent="-285750">
              <a:buFont typeface="Arial" panose="020B0604020202020204" pitchFamily="34" charset="0"/>
              <a:buChar char="•"/>
            </a:pPr>
            <a:r>
              <a:rPr lang="en-US" sz="1600" dirty="0" smtClean="0"/>
              <a:t>Support for simulation in triclinic boxes</a:t>
            </a:r>
          </a:p>
          <a:p>
            <a:pPr marL="285750" indent="-285750">
              <a:buFont typeface="Arial" panose="020B0604020202020204" pitchFamily="34" charset="0"/>
              <a:buChar char="•"/>
            </a:pPr>
            <a:r>
              <a:rPr lang="en-US" sz="1600" dirty="0"/>
              <a:t>Same code for routines run on the CPU and coprocessor (with or without offload</a:t>
            </a:r>
            <a:r>
              <a:rPr lang="en-US" sz="1600" dirty="0" smtClean="0"/>
              <a:t>)</a:t>
            </a:r>
          </a:p>
          <a:p>
            <a:pPr marL="511175" lvl="1" indent="-285750">
              <a:buFont typeface="Arial" panose="020B0604020202020204" pitchFamily="34" charset="0"/>
              <a:buChar char="•"/>
            </a:pPr>
            <a:r>
              <a:rPr lang="en-US" sz="1400" dirty="0" smtClean="0"/>
              <a:t>Optimizations for </a:t>
            </a:r>
            <a:r>
              <a:rPr lang="en-US" sz="1400" dirty="0"/>
              <a:t>Intel® Xeon Phi™ </a:t>
            </a:r>
            <a:r>
              <a:rPr lang="en-US" sz="1400" dirty="0" smtClean="0"/>
              <a:t>coprocessors resulted in faster performance on </a:t>
            </a:r>
            <a:r>
              <a:rPr lang="en-US" sz="1400" dirty="0"/>
              <a:t>Intel® Xeon</a:t>
            </a:r>
            <a:r>
              <a:rPr lang="en-US" sz="1400"/>
              <a:t>® </a:t>
            </a:r>
            <a:r>
              <a:rPr lang="en-US" sz="1400" smtClean="0"/>
              <a:t>processors </a:t>
            </a:r>
            <a:r>
              <a:rPr lang="en-US" sz="1400" dirty="0" smtClean="0"/>
              <a:t>(up to 3.5X)</a:t>
            </a:r>
          </a:p>
          <a:p>
            <a:pPr marL="511175" lvl="1" indent="-285750">
              <a:buFont typeface="Arial" panose="020B0604020202020204" pitchFamily="34" charset="0"/>
              <a:buChar char="•"/>
            </a:pPr>
            <a:r>
              <a:rPr lang="en-US" sz="1400" dirty="0" smtClean="0"/>
              <a:t>GPU package uses </a:t>
            </a:r>
            <a:r>
              <a:rPr lang="en-US" sz="1400" b="1" i="1" dirty="0" smtClean="0"/>
              <a:t>different algorithms </a:t>
            </a:r>
            <a:r>
              <a:rPr lang="en-US" sz="1400" dirty="0" smtClean="0"/>
              <a:t>and different code/language</a:t>
            </a:r>
          </a:p>
          <a:p>
            <a:pPr marL="285750" indent="-285750">
              <a:buFont typeface="Arial" panose="020B0604020202020204" pitchFamily="34" charset="0"/>
              <a:buChar char="•"/>
            </a:pPr>
            <a:r>
              <a:rPr lang="en-US" sz="1600" dirty="0">
                <a:solidFill>
                  <a:schemeClr val="accent1"/>
                </a:solidFill>
              </a:rPr>
              <a:t>Support for both ‘newton’ settings allows for more flexibility for new force-fields</a:t>
            </a:r>
          </a:p>
          <a:p>
            <a:pPr marL="285750" indent="-285750">
              <a:buFont typeface="Arial" panose="020B0604020202020204" pitchFamily="34" charset="0"/>
              <a:buChar char="•"/>
            </a:pPr>
            <a:r>
              <a:rPr lang="en-US" sz="1600" dirty="0">
                <a:solidFill>
                  <a:schemeClr val="accent1"/>
                </a:solidFill>
              </a:rPr>
              <a:t>Improved flexibility for heterogeneous </a:t>
            </a:r>
            <a:r>
              <a:rPr lang="en-US" sz="1600" dirty="0" smtClean="0">
                <a:solidFill>
                  <a:schemeClr val="accent1"/>
                </a:solidFill>
              </a:rPr>
              <a:t>calculations</a:t>
            </a:r>
          </a:p>
          <a:p>
            <a:pPr marL="511175" lvl="1" indent="-285750">
              <a:buFont typeface="Arial" panose="020B0604020202020204" pitchFamily="34" charset="0"/>
              <a:buChar char="•"/>
            </a:pPr>
            <a:r>
              <a:rPr lang="en-US" sz="1400" dirty="0">
                <a:solidFill>
                  <a:schemeClr val="accent1"/>
                </a:solidFill>
              </a:rPr>
              <a:t>Intel® </a:t>
            </a:r>
            <a:r>
              <a:rPr lang="en-US" sz="1400" dirty="0" smtClean="0">
                <a:solidFill>
                  <a:schemeClr val="accent1"/>
                </a:solidFill>
              </a:rPr>
              <a:t>Xeon </a:t>
            </a:r>
            <a:r>
              <a:rPr lang="en-US" sz="1400" dirty="0">
                <a:solidFill>
                  <a:schemeClr val="accent1"/>
                </a:solidFill>
              </a:rPr>
              <a:t>Phi™ offload not limited to 16 </a:t>
            </a:r>
            <a:r>
              <a:rPr lang="en-US" sz="1400" dirty="0" smtClean="0">
                <a:solidFill>
                  <a:schemeClr val="accent1"/>
                </a:solidFill>
              </a:rPr>
              <a:t>MPI* </a:t>
            </a:r>
            <a:r>
              <a:rPr lang="en-US" sz="1400" dirty="0">
                <a:solidFill>
                  <a:schemeClr val="accent1"/>
                </a:solidFill>
              </a:rPr>
              <a:t>tasks on </a:t>
            </a:r>
            <a:r>
              <a:rPr lang="en-US" sz="1400" dirty="0" smtClean="0">
                <a:solidFill>
                  <a:schemeClr val="accent1"/>
                </a:solidFill>
              </a:rPr>
              <a:t>CPU (CUDA*-MPS limitation)</a:t>
            </a:r>
          </a:p>
          <a:p>
            <a:pPr marL="511175" lvl="1" indent="-285750">
              <a:buFont typeface="Arial" panose="020B0604020202020204" pitchFamily="34" charset="0"/>
              <a:buChar char="•"/>
            </a:pPr>
            <a:r>
              <a:rPr lang="en-US" sz="1400" dirty="0" smtClean="0">
                <a:solidFill>
                  <a:schemeClr val="accent1"/>
                </a:solidFill>
              </a:rPr>
              <a:t>Intel® </a:t>
            </a:r>
            <a:r>
              <a:rPr lang="en-US" sz="1400" dirty="0">
                <a:solidFill>
                  <a:schemeClr val="accent1"/>
                </a:solidFill>
              </a:rPr>
              <a:t>package supports </a:t>
            </a:r>
            <a:r>
              <a:rPr lang="en-US" sz="1400" dirty="0" err="1" smtClean="0">
                <a:solidFill>
                  <a:schemeClr val="accent1"/>
                </a:solidFill>
              </a:rPr>
              <a:t>OpenMP</a:t>
            </a:r>
            <a:r>
              <a:rPr lang="en-US" sz="1400" dirty="0" smtClean="0">
                <a:solidFill>
                  <a:schemeClr val="accent1"/>
                </a:solidFill>
              </a:rPr>
              <a:t>* </a:t>
            </a:r>
            <a:r>
              <a:rPr lang="en-US" sz="1400" dirty="0">
                <a:solidFill>
                  <a:schemeClr val="accent1"/>
                </a:solidFill>
              </a:rPr>
              <a:t>with multiple threads on the CPU (GPU package does not use </a:t>
            </a:r>
            <a:r>
              <a:rPr lang="en-US" sz="1400" dirty="0" err="1" smtClean="0">
                <a:solidFill>
                  <a:schemeClr val="accent1"/>
                </a:solidFill>
              </a:rPr>
              <a:t>OpenMP</a:t>
            </a:r>
            <a:r>
              <a:rPr lang="en-US" sz="1400" dirty="0" smtClean="0">
                <a:solidFill>
                  <a:schemeClr val="accent1"/>
                </a:solidFill>
              </a:rPr>
              <a:t>)</a:t>
            </a:r>
          </a:p>
          <a:p>
            <a:pPr marL="511175" lvl="1" indent="-285750">
              <a:buFont typeface="Arial" panose="020B0604020202020204" pitchFamily="34" charset="0"/>
              <a:buChar char="•"/>
            </a:pPr>
            <a:r>
              <a:rPr lang="en-US" sz="1400" dirty="0" smtClean="0">
                <a:solidFill>
                  <a:schemeClr val="accent1"/>
                </a:solidFill>
              </a:rPr>
              <a:t>MPI* </a:t>
            </a:r>
            <a:r>
              <a:rPr lang="en-US" sz="1400" dirty="0">
                <a:solidFill>
                  <a:schemeClr val="accent1"/>
                </a:solidFill>
              </a:rPr>
              <a:t>tasks sharing </a:t>
            </a:r>
            <a:r>
              <a:rPr lang="en-US" sz="1400" dirty="0" smtClean="0">
                <a:solidFill>
                  <a:schemeClr val="accent1"/>
                </a:solidFill>
              </a:rPr>
              <a:t>coprocessor </a:t>
            </a:r>
            <a:r>
              <a:rPr lang="en-US" sz="1400" dirty="0">
                <a:solidFill>
                  <a:schemeClr val="accent1"/>
                </a:solidFill>
              </a:rPr>
              <a:t>are able to get exclusive core </a:t>
            </a:r>
            <a:r>
              <a:rPr lang="en-US" sz="1400" dirty="0" smtClean="0">
                <a:solidFill>
                  <a:schemeClr val="accent1"/>
                </a:solidFill>
              </a:rPr>
              <a:t>affinity</a:t>
            </a:r>
            <a:endParaRPr lang="en-US" sz="1400" dirty="0">
              <a:solidFill>
                <a:schemeClr val="accent1"/>
              </a:solidFill>
            </a:endParaRPr>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1562249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32</a:t>
            </a:fld>
            <a:endParaRPr lang="en-US" dirty="0"/>
          </a:p>
        </p:txBody>
      </p:sp>
      <p:sp>
        <p:nvSpPr>
          <p:cNvPr id="3" name="Title 2"/>
          <p:cNvSpPr>
            <a:spLocks noGrp="1"/>
          </p:cNvSpPr>
          <p:nvPr>
            <p:ph type="title"/>
          </p:nvPr>
        </p:nvSpPr>
        <p:spPr/>
        <p:txBody>
          <a:bodyPr/>
          <a:lstStyle/>
          <a:p>
            <a:r>
              <a:rPr lang="en-US" dirty="0"/>
              <a:t>Advantages </a:t>
            </a:r>
            <a:r>
              <a:rPr lang="en-US" dirty="0" smtClean="0"/>
              <a:t>of Intel® </a:t>
            </a:r>
            <a:r>
              <a:rPr lang="en-US" dirty="0"/>
              <a:t>Package vs GPU Package </a:t>
            </a:r>
            <a:r>
              <a:rPr lang="en-US" dirty="0" smtClean="0"/>
              <a:t>(2)</a:t>
            </a:r>
            <a:endParaRPr lang="en-US" dirty="0"/>
          </a:p>
        </p:txBody>
      </p:sp>
      <p:sp>
        <p:nvSpPr>
          <p:cNvPr id="4" name="Content Placeholder 3"/>
          <p:cNvSpPr>
            <a:spLocks noGrp="1"/>
          </p:cNvSpPr>
          <p:nvPr>
            <p:ph sz="quarter" idx="13"/>
          </p:nvPr>
        </p:nvSpPr>
        <p:spPr/>
        <p:txBody>
          <a:bodyPr/>
          <a:lstStyle/>
          <a:p>
            <a:pPr marL="285750" indent="-285750">
              <a:buFont typeface="Arial" panose="020B0604020202020204" pitchFamily="34" charset="0"/>
              <a:buChar char="•"/>
            </a:pPr>
            <a:r>
              <a:rPr lang="en-US" dirty="0" smtClean="0"/>
              <a:t>More options for </a:t>
            </a:r>
            <a:r>
              <a:rPr lang="en-US" dirty="0"/>
              <a:t>overlap of </a:t>
            </a:r>
            <a:r>
              <a:rPr lang="en-US" dirty="0" smtClean="0"/>
              <a:t>MPI* </a:t>
            </a:r>
            <a:r>
              <a:rPr lang="en-US" dirty="0"/>
              <a:t>communications and computation</a:t>
            </a:r>
          </a:p>
          <a:p>
            <a:pPr marL="285750" indent="-285750">
              <a:buFont typeface="Arial" panose="020B0604020202020204" pitchFamily="34" charset="0"/>
              <a:buChar char="•"/>
            </a:pPr>
            <a:r>
              <a:rPr lang="en-US" dirty="0"/>
              <a:t>Build process is simpler and does not require building a separate library for coprocessor </a:t>
            </a:r>
            <a:r>
              <a:rPr lang="en-US" dirty="0" smtClean="0"/>
              <a:t>routines</a:t>
            </a:r>
          </a:p>
          <a:p>
            <a:pPr marL="511175" lvl="1" indent="-285750">
              <a:buFont typeface="Arial" panose="020B0604020202020204" pitchFamily="34" charset="0"/>
              <a:buChar char="•"/>
            </a:pPr>
            <a:r>
              <a:rPr lang="en-US" dirty="0" smtClean="0"/>
              <a:t>One compiler/</a:t>
            </a:r>
            <a:r>
              <a:rPr lang="en-US" dirty="0" err="1" smtClean="0"/>
              <a:t>Makefile</a:t>
            </a:r>
            <a:r>
              <a:rPr lang="en-US" dirty="0" smtClean="0"/>
              <a:t> for everything</a:t>
            </a:r>
            <a:endParaRPr lang="en-US" dirty="0"/>
          </a:p>
          <a:p>
            <a:pPr marL="285750" indent="-285750">
              <a:buFont typeface="Arial" panose="020B0604020202020204" pitchFamily="34" charset="0"/>
              <a:buChar char="•"/>
            </a:pPr>
            <a:r>
              <a:rPr lang="en-US" dirty="0"/>
              <a:t>Precision mode (single, mixed, or double) can be switched at run-time without </a:t>
            </a:r>
            <a:r>
              <a:rPr lang="en-US" dirty="0" smtClean="0"/>
              <a:t>rebuilding</a:t>
            </a:r>
          </a:p>
          <a:p>
            <a:pPr marL="285750" indent="-285750">
              <a:buFont typeface="Arial" panose="020B0604020202020204" pitchFamily="34" charset="0"/>
              <a:buChar char="•"/>
            </a:pPr>
            <a:r>
              <a:rPr lang="en-US" dirty="0" smtClean="0"/>
              <a:t>Package written in standard C++ with </a:t>
            </a:r>
            <a:r>
              <a:rPr lang="en-US" dirty="0" err="1" smtClean="0"/>
              <a:t>OpenMP</a:t>
            </a:r>
            <a:r>
              <a:rPr lang="en-US" dirty="0" smtClean="0"/>
              <a:t>*</a:t>
            </a:r>
          </a:p>
          <a:p>
            <a:pPr marL="511175" lvl="1" indent="-285750">
              <a:buFont typeface="Arial" panose="020B0604020202020204" pitchFamily="34" charset="0"/>
              <a:buChar char="•"/>
            </a:pPr>
            <a:r>
              <a:rPr lang="en-US" dirty="0" smtClean="0"/>
              <a:t>Offload directives used for the coprocessor</a:t>
            </a:r>
            <a:endParaRPr lang="en-US" dirty="0"/>
          </a:p>
          <a:p>
            <a:endParaRPr lang="en-US"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4004406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results with the Intel® Package</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33</a:t>
            </a:fld>
            <a:endParaRPr lang="en-US"/>
          </a:p>
        </p:txBody>
      </p:sp>
    </p:spTree>
    <p:extLst>
      <p:ext uri="{BB962C8B-B14F-4D97-AF65-F5344CB8AC3E}">
        <p14:creationId xmlns:p14="http://schemas.microsoft.com/office/powerpoint/2010/main" val="350613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Rhodopsin Protein Scaled to 512K Atoms</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34</a:t>
            </a:fld>
            <a:endParaRPr lang="en-US"/>
          </a:p>
        </p:txBody>
      </p:sp>
      <p:sp>
        <p:nvSpPr>
          <p:cNvPr id="4" name="Content Placeholder 3"/>
          <p:cNvSpPr>
            <a:spLocks noGrp="1"/>
          </p:cNvSpPr>
          <p:nvPr>
            <p:ph sz="half" idx="1"/>
          </p:nvPr>
        </p:nvSpPr>
        <p:spPr/>
        <p:txBody>
          <a:bodyPr/>
          <a:lstStyle/>
          <a:p>
            <a:pPr marL="285750" indent="-285750">
              <a:buFont typeface="Arial" panose="020B0604020202020204" pitchFamily="34" charset="0"/>
              <a:buChar char="•"/>
            </a:pPr>
            <a:r>
              <a:rPr lang="en-US" sz="1600" dirty="0"/>
              <a:t>Simulates the movement of a protein in the retina that plays an important role in the perception of light</a:t>
            </a:r>
          </a:p>
          <a:p>
            <a:pPr marL="285750" indent="-285750">
              <a:buFont typeface="Arial" panose="020B0604020202020204" pitchFamily="34" charset="0"/>
              <a:buChar char="•"/>
            </a:pPr>
            <a:r>
              <a:rPr lang="en-US" sz="1600" dirty="0"/>
              <a:t>Simulation is in a solvated lipid bilayer using the CHARMM* force field</a:t>
            </a:r>
          </a:p>
          <a:p>
            <a:pPr marL="511175" lvl="1" indent="-285750">
              <a:buFont typeface="Arial" panose="020B0604020202020204" pitchFamily="34" charset="0"/>
              <a:buChar char="•"/>
            </a:pPr>
            <a:r>
              <a:rPr lang="en-US" sz="1400" dirty="0"/>
              <a:t>Particle-Particle Particle-Mesh </a:t>
            </a:r>
          </a:p>
          <a:p>
            <a:pPr marL="511175" lvl="1" indent="-285750">
              <a:buFont typeface="Arial" panose="020B0604020202020204" pitchFamily="34" charset="0"/>
              <a:buChar char="•"/>
            </a:pPr>
            <a:r>
              <a:rPr lang="en-US" sz="1400" dirty="0"/>
              <a:t>SHAKE* constraints</a:t>
            </a:r>
          </a:p>
          <a:p>
            <a:pPr marL="511175" lvl="1" indent="-285750">
              <a:buFont typeface="Arial" panose="020B0604020202020204" pitchFamily="34" charset="0"/>
              <a:buChar char="•"/>
            </a:pPr>
            <a:r>
              <a:rPr lang="en-US" sz="1400" dirty="0"/>
              <a:t>Temperature is 300K</a:t>
            </a:r>
          </a:p>
          <a:p>
            <a:pPr marL="511175" lvl="1" indent="-285750">
              <a:buFont typeface="Arial" panose="020B0604020202020204" pitchFamily="34" charset="0"/>
              <a:buChar char="•"/>
            </a:pPr>
            <a:r>
              <a:rPr lang="en-US" sz="1400" dirty="0"/>
              <a:t>Pressure of 1 </a:t>
            </a:r>
            <a:r>
              <a:rPr lang="en-US" sz="1400" dirty="0" err="1" smtClean="0"/>
              <a:t>atm</a:t>
            </a:r>
            <a:endParaRPr lang="en-US" sz="1400" dirty="0" smtClean="0"/>
          </a:p>
          <a:p>
            <a:pPr marL="285750" indent="-285750">
              <a:buFont typeface="Arial" panose="020B0604020202020204" pitchFamily="34" charset="0"/>
              <a:buChar char="•"/>
            </a:pPr>
            <a:r>
              <a:rPr lang="en-US" sz="1400" dirty="0"/>
              <a:t>Available in </a:t>
            </a:r>
            <a:r>
              <a:rPr lang="en-US" sz="1400" dirty="0" smtClean="0"/>
              <a:t>LAMMPS* </a:t>
            </a:r>
            <a:r>
              <a:rPr lang="en-US" sz="1400" dirty="0"/>
              <a:t>repository</a:t>
            </a:r>
          </a:p>
        </p:txBody>
      </p:sp>
      <p:graphicFrame>
        <p:nvGraphicFramePr>
          <p:cNvPr id="7" name="Chart 6"/>
          <p:cNvGraphicFramePr/>
          <p:nvPr>
            <p:extLst>
              <p:ext uri="{D42A27DB-BD31-4B8C-83A1-F6EECF244321}">
                <p14:modId xmlns:p14="http://schemas.microsoft.com/office/powerpoint/2010/main" val="3199660608"/>
              </p:ext>
            </p:extLst>
          </p:nvPr>
        </p:nvGraphicFramePr>
        <p:xfrm>
          <a:off x="4517292" y="1070708"/>
          <a:ext cx="4166333" cy="3558441"/>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8" name="Rectangle 7"/>
          <p:cNvSpPr/>
          <p:nvPr/>
        </p:nvSpPr>
        <p:spPr>
          <a:xfrm>
            <a:off x="108427" y="4728575"/>
            <a:ext cx="7707814" cy="304770"/>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3"/>
              </a:rPr>
              <a:t>http://www.intel.com/performance</a:t>
            </a:r>
            <a:endParaRPr lang="en-US" sz="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1840596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Crystal Benchmark</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35</a:t>
            </a:fld>
            <a:endParaRPr lang="en-US"/>
          </a:p>
        </p:txBody>
      </p:sp>
      <p:sp>
        <p:nvSpPr>
          <p:cNvPr id="4" name="Content Placeholder 3"/>
          <p:cNvSpPr>
            <a:spLocks noGrp="1"/>
          </p:cNvSpPr>
          <p:nvPr>
            <p:ph sz="half" idx="1"/>
          </p:nvPr>
        </p:nvSpPr>
        <p:spPr/>
        <p:txBody>
          <a:bodyPr/>
          <a:lstStyle/>
          <a:p>
            <a:pPr lvl="1"/>
            <a:r>
              <a:rPr lang="en-US" sz="1400" dirty="0"/>
              <a:t>Biaxial Ellipsoidal Liquid Crystal </a:t>
            </a:r>
            <a:r>
              <a:rPr lang="en-US" sz="1400" dirty="0" err="1"/>
              <a:t>Mesogens</a:t>
            </a:r>
            <a:r>
              <a:rPr lang="en-US" sz="1400" dirty="0"/>
              <a:t> with 2:1.5:1 Aspect Ratio and Mass of 1.5 (Reduced Units)</a:t>
            </a:r>
          </a:p>
          <a:p>
            <a:pPr lvl="1"/>
            <a:r>
              <a:rPr lang="en-US" sz="1400" dirty="0"/>
              <a:t>Initial equilibration in the isothermal-isobaric ensemble to reach reduced temperature of 2.4 and pressure of 8.0 followed by 50 </a:t>
            </a:r>
            <a:r>
              <a:rPr lang="en-US" sz="1400" dirty="0" err="1"/>
              <a:t>timestep</a:t>
            </a:r>
            <a:r>
              <a:rPr lang="en-US" sz="1400" dirty="0"/>
              <a:t> benchmark run in </a:t>
            </a:r>
            <a:r>
              <a:rPr lang="en-US" sz="1400" dirty="0" err="1"/>
              <a:t>microcanonical</a:t>
            </a:r>
            <a:r>
              <a:rPr lang="en-US" sz="1400" dirty="0"/>
              <a:t> ensemble</a:t>
            </a:r>
          </a:p>
          <a:p>
            <a:pPr lvl="1"/>
            <a:r>
              <a:rPr lang="en-US" sz="1400" dirty="0"/>
              <a:t>Cutoff = 4.0, Skin = 0.8 (Reduced Units)</a:t>
            </a:r>
          </a:p>
          <a:p>
            <a:pPr lvl="1"/>
            <a:r>
              <a:rPr lang="en-US" sz="1400" dirty="0"/>
              <a:t>Based on simulations from:</a:t>
            </a:r>
          </a:p>
          <a:p>
            <a:pPr lvl="2"/>
            <a:r>
              <a:rPr lang="en-US" sz="1100" dirty="0"/>
              <a:t>Brown, W.M., Petersen, M.K., Plimpton, S.J., </a:t>
            </a:r>
            <a:r>
              <a:rPr lang="en-US" sz="1100" dirty="0" err="1"/>
              <a:t>Grest</a:t>
            </a:r>
            <a:r>
              <a:rPr lang="en-US" sz="1100" dirty="0"/>
              <a:t>, G.S. Liquid Crystal </a:t>
            </a:r>
            <a:r>
              <a:rPr lang="en-US" sz="1100" dirty="0" err="1"/>
              <a:t>Nanodroplets</a:t>
            </a:r>
            <a:r>
              <a:rPr lang="en-US" sz="1100" dirty="0"/>
              <a:t> in Solution. Journal of Chemical Physics. 2009. 130: p. 044901 (1-7).</a:t>
            </a:r>
          </a:p>
          <a:p>
            <a:pPr lvl="1"/>
            <a:r>
              <a:rPr lang="en-US" sz="1400" dirty="0"/>
              <a:t>Available in </a:t>
            </a:r>
            <a:r>
              <a:rPr lang="en-US" sz="1400" dirty="0" smtClean="0"/>
              <a:t>LAMMPS* </a:t>
            </a:r>
            <a:r>
              <a:rPr lang="en-US" sz="1400" dirty="0"/>
              <a:t>repository</a:t>
            </a:r>
          </a:p>
          <a:p>
            <a:endParaRPr lang="en-US" dirty="0"/>
          </a:p>
        </p:txBody>
      </p:sp>
      <p:graphicFrame>
        <p:nvGraphicFramePr>
          <p:cNvPr id="6" name="Chart 5"/>
          <p:cNvGraphicFramePr/>
          <p:nvPr>
            <p:extLst>
              <p:ext uri="{D42A27DB-BD31-4B8C-83A1-F6EECF244321}">
                <p14:modId xmlns:p14="http://schemas.microsoft.com/office/powerpoint/2010/main" val="3483628135"/>
              </p:ext>
            </p:extLst>
          </p:nvPr>
        </p:nvGraphicFramePr>
        <p:xfrm>
          <a:off x="4517292" y="1070708"/>
          <a:ext cx="4166333" cy="355844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8" name="Rectangle 7"/>
          <p:cNvSpPr/>
          <p:nvPr/>
        </p:nvSpPr>
        <p:spPr>
          <a:xfrm>
            <a:off x="108427" y="4728575"/>
            <a:ext cx="7707814" cy="304770"/>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3"/>
              </a:rPr>
              <a:t>http://www.intel.com/performance</a:t>
            </a:r>
            <a:endParaRPr lang="en-US" sz="600" dirty="0">
              <a:latin typeface="Arial Narrow" panose="020B0606020202030204" pitchFamily="34" charset="0"/>
              <a:cs typeface="Arial" pitchFamily="34" charset="0"/>
            </a:endParaRPr>
          </a:p>
        </p:txBody>
      </p:sp>
    </p:spTree>
    <p:extLst>
      <p:ext uri="{BB962C8B-B14F-4D97-AF65-F5344CB8AC3E}">
        <p14:creationId xmlns:p14="http://schemas.microsoft.com/office/powerpoint/2010/main" val="372513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by Other Teams for Molecular Dynamics on </a:t>
            </a:r>
            <a:r>
              <a:rPr lang="en-US" dirty="0"/>
              <a:t>Intel® Xeon Phi</a:t>
            </a:r>
            <a:r>
              <a:rPr lang="en-US" dirty="0" smtClean="0"/>
              <a:t>™ Coprocessors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36</a:t>
            </a:fld>
            <a:endParaRPr lang="en-US"/>
          </a:p>
        </p:txBody>
      </p:sp>
    </p:spTree>
    <p:extLst>
      <p:ext uri="{BB962C8B-B14F-4D97-AF65-F5344CB8AC3E}">
        <p14:creationId xmlns:p14="http://schemas.microsoft.com/office/powerpoint/2010/main" val="25541367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30" y="165676"/>
            <a:ext cx="8630156" cy="797422"/>
          </a:xfrm>
        </p:spPr>
        <p:txBody>
          <a:bodyPr/>
          <a:lstStyle/>
          <a:p>
            <a:r>
              <a:rPr lang="en-US" dirty="0" smtClean="0">
                <a:solidFill>
                  <a:schemeClr val="tx2"/>
                </a:solidFill>
                <a:effectLst>
                  <a:outerShdw blurRad="38100" dist="38100" dir="2700000" algn="tl">
                    <a:srgbClr val="000000">
                      <a:alpha val="43137"/>
                    </a:srgbClr>
                  </a:outerShdw>
                </a:effectLst>
              </a:rPr>
              <a:t>Amber* 14</a:t>
            </a:r>
            <a:br>
              <a:rPr lang="en-US" dirty="0" smtClean="0">
                <a:solidFill>
                  <a:schemeClr val="tx2"/>
                </a:solidFill>
                <a:effectLst>
                  <a:outerShdw blurRad="38100" dist="38100" dir="2700000" algn="tl">
                    <a:srgbClr val="000000">
                      <a:alpha val="43137"/>
                    </a:srgbClr>
                  </a:outerShdw>
                </a:effectLst>
              </a:rPr>
            </a:br>
            <a:r>
              <a:rPr lang="en-US" sz="1500" dirty="0" smtClean="0">
                <a:solidFill>
                  <a:schemeClr val="tx2"/>
                </a:solidFill>
                <a:effectLst>
                  <a:outerShdw blurRad="38100" dist="38100" dir="2700000" algn="tl">
                    <a:srgbClr val="000000">
                      <a:alpha val="43137"/>
                    </a:srgbClr>
                  </a:outerShdw>
                </a:effectLst>
              </a:rPr>
              <a:t> </a:t>
            </a:r>
            <a:endParaRPr lang="en-US" sz="1500" dirty="0">
              <a:solidFill>
                <a:schemeClr val="tx2"/>
              </a:solidFill>
            </a:endParaRPr>
          </a:p>
        </p:txBody>
      </p:sp>
      <p:sp>
        <p:nvSpPr>
          <p:cNvPr id="21" name="Content Placeholder 20"/>
          <p:cNvSpPr>
            <a:spLocks noGrp="1"/>
          </p:cNvSpPr>
          <p:nvPr>
            <p:ph idx="1"/>
          </p:nvPr>
        </p:nvSpPr>
        <p:spPr>
          <a:xfrm>
            <a:off x="4504457" y="423242"/>
            <a:ext cx="4320119" cy="4092269"/>
          </a:xfrm>
        </p:spPr>
        <p:txBody>
          <a:bodyPr/>
          <a:lstStyle/>
          <a:p>
            <a:pPr>
              <a:spcBef>
                <a:spcPts val="0"/>
              </a:spcBef>
            </a:pPr>
            <a:r>
              <a:rPr lang="en-US" sz="1200" b="1" dirty="0">
                <a:solidFill>
                  <a:schemeClr val="tx2"/>
                </a:solidFill>
              </a:rPr>
              <a:t>Application</a:t>
            </a:r>
            <a:r>
              <a:rPr lang="en-US" sz="1200" dirty="0">
                <a:solidFill>
                  <a:schemeClr val="tx2"/>
                </a:solidFill>
              </a:rPr>
              <a:t>: </a:t>
            </a:r>
            <a:r>
              <a:rPr lang="en-US" sz="1200" dirty="0" smtClean="0">
                <a:solidFill>
                  <a:schemeClr val="tx2"/>
                </a:solidFill>
              </a:rPr>
              <a:t>Amber* </a:t>
            </a:r>
            <a:endParaRPr lang="en-US" sz="1200" dirty="0">
              <a:solidFill>
                <a:schemeClr val="tx2"/>
              </a:solidFill>
            </a:endParaRPr>
          </a:p>
          <a:p>
            <a:pPr>
              <a:spcBef>
                <a:spcPts val="0"/>
              </a:spcBef>
            </a:pPr>
            <a:r>
              <a:rPr lang="en-US" sz="1200" b="1" dirty="0">
                <a:solidFill>
                  <a:schemeClr val="tx2"/>
                </a:solidFill>
              </a:rPr>
              <a:t>Description</a:t>
            </a:r>
            <a:r>
              <a:rPr lang="en-US" sz="1200" dirty="0">
                <a:solidFill>
                  <a:schemeClr val="tx2"/>
                </a:solidFill>
              </a:rPr>
              <a:t>: </a:t>
            </a:r>
          </a:p>
          <a:p>
            <a:pPr marL="346472" lvl="1">
              <a:spcBef>
                <a:spcPts val="0"/>
              </a:spcBef>
            </a:pPr>
            <a:r>
              <a:rPr lang="en-US" sz="788" dirty="0">
                <a:solidFill>
                  <a:schemeClr val="tx2"/>
                </a:solidFill>
              </a:rPr>
              <a:t>Bimolecular Simulations (Protein, DNA, RNA, virus etc.).  Full double precision (DPDP)</a:t>
            </a:r>
          </a:p>
          <a:p>
            <a:pPr>
              <a:spcBef>
                <a:spcPts val="0"/>
              </a:spcBef>
            </a:pPr>
            <a:r>
              <a:rPr lang="en-US" sz="1200" b="1" dirty="0">
                <a:solidFill>
                  <a:schemeClr val="tx2"/>
                </a:solidFill>
              </a:rPr>
              <a:t>Availability</a:t>
            </a:r>
            <a:r>
              <a:rPr lang="en-US" sz="1200" dirty="0">
                <a:solidFill>
                  <a:schemeClr val="tx2"/>
                </a:solidFill>
              </a:rPr>
              <a:t>: </a:t>
            </a:r>
            <a:endParaRPr lang="en-US" sz="1200" i="1" dirty="0">
              <a:solidFill>
                <a:schemeClr val="tx2"/>
              </a:solidFill>
            </a:endParaRPr>
          </a:p>
          <a:p>
            <a:pPr marL="346472" lvl="1">
              <a:spcBef>
                <a:spcPts val="0"/>
              </a:spcBef>
            </a:pPr>
            <a:r>
              <a:rPr lang="en-US" sz="788" dirty="0">
                <a:solidFill>
                  <a:schemeClr val="tx2"/>
                </a:solidFill>
              </a:rPr>
              <a:t>As a patch of Amber 14 when user updates Amber (</a:t>
            </a:r>
            <a:r>
              <a:rPr lang="en-US" sz="788" dirty="0">
                <a:solidFill>
                  <a:schemeClr val="tx2"/>
                </a:solidFill>
                <a:hlinkClick r:id="rId3"/>
              </a:rPr>
              <a:t>http://ambermd.org/bugfixes14.html</a:t>
            </a:r>
            <a:r>
              <a:rPr lang="en-US" sz="788" dirty="0">
                <a:solidFill>
                  <a:schemeClr val="tx2"/>
                </a:solidFill>
              </a:rPr>
              <a:t>,</a:t>
            </a:r>
            <a:r>
              <a:rPr lang="en-US" sz="788" u="sng" dirty="0">
                <a:hlinkClick r:id="rId4"/>
              </a:rPr>
              <a:t> http://ambermd.org/bugfixesat.html</a:t>
            </a:r>
            <a:r>
              <a:rPr lang="en-US" sz="788" dirty="0">
                <a:solidFill>
                  <a:schemeClr val="tx2"/>
                </a:solidFill>
              </a:rPr>
              <a:t>) Update 5 and update 8.</a:t>
            </a:r>
          </a:p>
          <a:p>
            <a:pPr marL="346472" lvl="1">
              <a:spcBef>
                <a:spcPts val="0"/>
              </a:spcBef>
            </a:pPr>
            <a:r>
              <a:rPr lang="en-US" sz="788" i="1" dirty="0">
                <a:solidFill>
                  <a:schemeClr val="tx2"/>
                </a:solidFill>
              </a:rPr>
              <a:t>Recipe available: Section 18.7 of the manual </a:t>
            </a:r>
            <a:r>
              <a:rPr lang="en-US" sz="788" u="sng" dirty="0">
                <a:hlinkClick r:id="rId5"/>
              </a:rPr>
              <a:t>http://</a:t>
            </a:r>
            <a:r>
              <a:rPr lang="en-US" sz="788" u="sng" dirty="0" smtClean="0">
                <a:hlinkClick r:id="rId5"/>
              </a:rPr>
              <a:t>ambermd.org/doc12/Amber14.pdf</a:t>
            </a:r>
            <a:endParaRPr lang="en-US" sz="788" dirty="0">
              <a:solidFill>
                <a:schemeClr val="tx2"/>
              </a:solidFill>
            </a:endParaRPr>
          </a:p>
          <a:p>
            <a:pPr>
              <a:spcBef>
                <a:spcPts val="0"/>
              </a:spcBef>
            </a:pPr>
            <a:r>
              <a:rPr lang="en-US" sz="1200" b="1" dirty="0">
                <a:solidFill>
                  <a:schemeClr val="tx2"/>
                </a:solidFill>
              </a:rPr>
              <a:t>Usage Model</a:t>
            </a:r>
            <a:r>
              <a:rPr lang="en-US" sz="1200" dirty="0">
                <a:solidFill>
                  <a:schemeClr val="tx2"/>
                </a:solidFill>
              </a:rPr>
              <a:t>: </a:t>
            </a:r>
          </a:p>
          <a:p>
            <a:pPr marL="346472" lvl="1">
              <a:spcBef>
                <a:spcPts val="0"/>
              </a:spcBef>
            </a:pPr>
            <a:r>
              <a:rPr lang="en-US" sz="788" dirty="0">
                <a:solidFill>
                  <a:schemeClr val="tx2"/>
                </a:solidFill>
              </a:rPr>
              <a:t>Baseline is on </a:t>
            </a:r>
            <a:r>
              <a:rPr lang="pt-BR" sz="800" dirty="0">
                <a:solidFill>
                  <a:schemeClr val="tx2"/>
                </a:solidFill>
              </a:rPr>
              <a:t>Intel</a:t>
            </a:r>
            <a:r>
              <a:rPr lang="pt-BR" sz="800" baseline="30000" dirty="0">
                <a:solidFill>
                  <a:schemeClr val="tx2"/>
                </a:solidFill>
              </a:rPr>
              <a:t>®</a:t>
            </a:r>
            <a:r>
              <a:rPr lang="pt-BR" sz="800" dirty="0">
                <a:solidFill>
                  <a:schemeClr val="tx2"/>
                </a:solidFill>
              </a:rPr>
              <a:t> Xeon</a:t>
            </a:r>
            <a:r>
              <a:rPr lang="pt-BR" sz="800" baseline="30000" dirty="0">
                <a:solidFill>
                  <a:schemeClr val="tx2"/>
                </a:solidFill>
              </a:rPr>
              <a:t>®</a:t>
            </a:r>
            <a:r>
              <a:rPr lang="pt-BR" sz="800" dirty="0">
                <a:solidFill>
                  <a:schemeClr val="tx2"/>
                </a:solidFill>
              </a:rPr>
              <a:t> </a:t>
            </a:r>
            <a:r>
              <a:rPr lang="pt-BR" sz="800" dirty="0" smtClean="0">
                <a:solidFill>
                  <a:schemeClr val="tx2"/>
                </a:solidFill>
              </a:rPr>
              <a:t>CPU only</a:t>
            </a:r>
            <a:r>
              <a:rPr lang="en-US" sz="788" dirty="0" smtClean="0">
                <a:solidFill>
                  <a:schemeClr val="tx2"/>
                </a:solidFill>
              </a:rPr>
              <a:t> </a:t>
            </a:r>
            <a:r>
              <a:rPr lang="en-US" sz="788" dirty="0">
                <a:solidFill>
                  <a:schemeClr val="tx2"/>
                </a:solidFill>
              </a:rPr>
              <a:t>(SNB EP performance also measured in </a:t>
            </a:r>
            <a:r>
              <a:rPr lang="en-US" sz="788" dirty="0">
                <a:solidFill>
                  <a:schemeClr val="tx2"/>
                </a:solidFill>
                <a:hlinkClick r:id="rId6"/>
              </a:rPr>
              <a:t>http://ambermd.org/gpus/benchmarks.htm#Benchmarks</a:t>
            </a:r>
            <a:r>
              <a:rPr lang="en-US" sz="788" dirty="0">
                <a:solidFill>
                  <a:schemeClr val="tx2"/>
                </a:solidFill>
              </a:rPr>
              <a:t> ) &amp; speedup is shown with offload processing on both Xeon &amp; Xeon Phi. Performance shown </a:t>
            </a:r>
            <a:r>
              <a:rPr lang="en-US" sz="788" dirty="0" smtClean="0">
                <a:solidFill>
                  <a:schemeClr val="tx2"/>
                </a:solidFill>
              </a:rPr>
              <a:t>is </a:t>
            </a:r>
            <a:r>
              <a:rPr lang="en-US" sz="788" dirty="0">
                <a:solidFill>
                  <a:schemeClr val="tx2"/>
                </a:solidFill>
              </a:rPr>
              <a:t>for the released code. This is all double precision code, across the platforms.</a:t>
            </a:r>
          </a:p>
          <a:p>
            <a:pPr marL="171450" lvl="1" indent="0">
              <a:spcBef>
                <a:spcPts val="0"/>
              </a:spcBef>
              <a:buNone/>
            </a:pPr>
            <a:r>
              <a:rPr lang="en-US" sz="1200" b="1" dirty="0">
                <a:solidFill>
                  <a:schemeClr val="tx2"/>
                </a:solidFill>
              </a:rPr>
              <a:t>Highlights</a:t>
            </a:r>
            <a:r>
              <a:rPr lang="en-US" sz="1200" dirty="0">
                <a:solidFill>
                  <a:schemeClr val="tx2"/>
                </a:solidFill>
              </a:rPr>
              <a:t>: </a:t>
            </a:r>
          </a:p>
          <a:p>
            <a:pPr marL="346472" lvl="1">
              <a:spcBef>
                <a:spcPts val="0"/>
              </a:spcBef>
            </a:pPr>
            <a:r>
              <a:rPr lang="en-US" sz="788" dirty="0">
                <a:solidFill>
                  <a:schemeClr val="tx2"/>
                </a:solidFill>
              </a:rPr>
              <a:t>The code had been optimized, delivered to the Amber community (whoever has license) and available as update patch during code configuration.</a:t>
            </a:r>
          </a:p>
          <a:p>
            <a:pPr marL="171450" lvl="1" indent="0">
              <a:spcBef>
                <a:spcPts val="0"/>
              </a:spcBef>
              <a:buNone/>
            </a:pPr>
            <a:r>
              <a:rPr lang="en-US" sz="1200" b="1" dirty="0">
                <a:solidFill>
                  <a:schemeClr val="tx2"/>
                </a:solidFill>
              </a:rPr>
              <a:t>Results</a:t>
            </a:r>
            <a:r>
              <a:rPr lang="en-US" sz="1200" dirty="0">
                <a:solidFill>
                  <a:schemeClr val="tx2"/>
                </a:solidFill>
              </a:rPr>
              <a:t>: </a:t>
            </a:r>
          </a:p>
          <a:p>
            <a:pPr marL="346472" lvl="1">
              <a:spcBef>
                <a:spcPts val="0"/>
              </a:spcBef>
            </a:pPr>
            <a:r>
              <a:rPr lang="en-US" sz="788" dirty="0">
                <a:solidFill>
                  <a:schemeClr val="tx2"/>
                </a:solidFill>
              </a:rPr>
              <a:t>Optimized </a:t>
            </a:r>
            <a:r>
              <a:rPr lang="en-US" sz="788" dirty="0" smtClean="0">
                <a:solidFill>
                  <a:schemeClr val="tx2"/>
                </a:solidFill>
              </a:rPr>
              <a:t>Xeon</a:t>
            </a:r>
            <a:r>
              <a:rPr lang="pt-BR" sz="800" baseline="30000" dirty="0"/>
              <a:t> </a:t>
            </a:r>
            <a:r>
              <a:rPr lang="pt-BR" sz="800" baseline="30000" dirty="0">
                <a:solidFill>
                  <a:schemeClr val="tx2"/>
                </a:solidFill>
              </a:rPr>
              <a:t>®</a:t>
            </a:r>
            <a:r>
              <a:rPr lang="pt-BR" sz="800" baseline="30000" dirty="0" smtClean="0">
                <a:solidFill>
                  <a:schemeClr val="tx2"/>
                </a:solidFill>
              </a:rPr>
              <a:t> </a:t>
            </a:r>
            <a:r>
              <a:rPr lang="pt-BR" sz="800" dirty="0" smtClean="0">
                <a:solidFill>
                  <a:schemeClr val="tx2"/>
                </a:solidFill>
              </a:rPr>
              <a:t>CPU </a:t>
            </a:r>
            <a:r>
              <a:rPr lang="en-US" sz="788" dirty="0" smtClean="0">
                <a:solidFill>
                  <a:schemeClr val="tx2"/>
                </a:solidFill>
              </a:rPr>
              <a:t>+ Xeon Phi</a:t>
            </a:r>
            <a:r>
              <a:rPr lang="pt-BR" sz="800" dirty="0">
                <a:solidFill>
                  <a:schemeClr val="tx2"/>
                </a:solidFill>
              </a:rPr>
              <a:t> </a:t>
            </a:r>
            <a:r>
              <a:rPr lang="pt-BR" sz="800" dirty="0" smtClean="0">
                <a:solidFill>
                  <a:schemeClr val="tx2"/>
                </a:solidFill>
              </a:rPr>
              <a:t>™</a:t>
            </a:r>
            <a:r>
              <a:rPr lang="en-US" sz="788" dirty="0" smtClean="0">
                <a:solidFill>
                  <a:schemeClr val="tx2"/>
                </a:solidFill>
              </a:rPr>
              <a:t> coprocessor offload </a:t>
            </a:r>
            <a:r>
              <a:rPr lang="en-US" sz="788" dirty="0">
                <a:solidFill>
                  <a:schemeClr val="tx2"/>
                </a:solidFill>
              </a:rPr>
              <a:t>demonstrated 2X improved performance over baseline </a:t>
            </a:r>
            <a:r>
              <a:rPr lang="en-US" sz="788" dirty="0" smtClean="0">
                <a:solidFill>
                  <a:schemeClr val="tx2"/>
                </a:solidFill>
              </a:rPr>
              <a:t>CPU </a:t>
            </a:r>
            <a:r>
              <a:rPr lang="en-US" sz="788" dirty="0">
                <a:solidFill>
                  <a:schemeClr val="tx2"/>
                </a:solidFill>
              </a:rPr>
              <a:t>only code. </a:t>
            </a:r>
          </a:p>
          <a:p>
            <a:pPr>
              <a:spcBef>
                <a:spcPts val="0"/>
              </a:spcBef>
            </a:pPr>
            <a:r>
              <a:rPr lang="en-US" sz="1200" b="1" dirty="0">
                <a:solidFill>
                  <a:schemeClr val="tx2"/>
                </a:solidFill>
              </a:rPr>
              <a:t>Code Optimization Strategy</a:t>
            </a:r>
            <a:r>
              <a:rPr lang="en-US" sz="1200" dirty="0">
                <a:solidFill>
                  <a:schemeClr val="tx2"/>
                </a:solidFill>
              </a:rPr>
              <a:t>:</a:t>
            </a:r>
          </a:p>
          <a:p>
            <a:pPr marL="346472" lvl="1">
              <a:spcBef>
                <a:spcPts val="0"/>
              </a:spcBef>
            </a:pPr>
            <a:r>
              <a:rPr lang="en-US" sz="788" dirty="0">
                <a:solidFill>
                  <a:schemeClr val="tx2"/>
                </a:solidFill>
              </a:rPr>
              <a:t>1) Optimized data decomposition between host and Xeon </a:t>
            </a:r>
            <a:r>
              <a:rPr lang="en-US" sz="788" dirty="0" smtClean="0">
                <a:solidFill>
                  <a:schemeClr val="tx2"/>
                </a:solidFill>
              </a:rPr>
              <a:t>Phi</a:t>
            </a:r>
            <a:r>
              <a:rPr lang="pt-BR" sz="800" dirty="0" smtClean="0">
                <a:solidFill>
                  <a:schemeClr val="tx2"/>
                </a:solidFill>
              </a:rPr>
              <a:t>™ coprocessor</a:t>
            </a:r>
            <a:r>
              <a:rPr lang="en-US" sz="788" dirty="0" smtClean="0">
                <a:solidFill>
                  <a:schemeClr val="tx2"/>
                </a:solidFill>
              </a:rPr>
              <a:t>. </a:t>
            </a:r>
            <a:r>
              <a:rPr lang="en-US" sz="788" dirty="0">
                <a:solidFill>
                  <a:schemeClr val="tx2"/>
                </a:solidFill>
              </a:rPr>
              <a:t>2) Reducing data transfer between host and </a:t>
            </a:r>
            <a:r>
              <a:rPr lang="en-US" sz="788" dirty="0" smtClean="0">
                <a:solidFill>
                  <a:schemeClr val="tx2"/>
                </a:solidFill>
              </a:rPr>
              <a:t>coprocessor </a:t>
            </a:r>
            <a:r>
              <a:rPr lang="en-US" sz="788" dirty="0">
                <a:solidFill>
                  <a:schemeClr val="tx2"/>
                </a:solidFill>
              </a:rPr>
              <a:t>3) Reducing Launch time to </a:t>
            </a:r>
            <a:r>
              <a:rPr lang="en-US" sz="788" dirty="0" smtClean="0">
                <a:solidFill>
                  <a:schemeClr val="tx2"/>
                </a:solidFill>
              </a:rPr>
              <a:t>coprocessor </a:t>
            </a:r>
            <a:r>
              <a:rPr lang="en-US" sz="788" dirty="0">
                <a:solidFill>
                  <a:schemeClr val="tx2"/>
                </a:solidFill>
              </a:rPr>
              <a:t>4) Xeon </a:t>
            </a:r>
            <a:r>
              <a:rPr lang="en-US" sz="788" dirty="0" smtClean="0">
                <a:solidFill>
                  <a:schemeClr val="tx2"/>
                </a:solidFill>
              </a:rPr>
              <a:t>Phi</a:t>
            </a:r>
            <a:r>
              <a:rPr lang="pt-BR" sz="700" dirty="0" smtClean="0">
                <a:solidFill>
                  <a:schemeClr val="tx2"/>
                </a:solidFill>
              </a:rPr>
              <a:t>™</a:t>
            </a:r>
            <a:r>
              <a:rPr lang="en-US" sz="788" dirty="0" smtClean="0">
                <a:solidFill>
                  <a:schemeClr val="tx2"/>
                </a:solidFill>
              </a:rPr>
              <a:t> coprocessor parallel </a:t>
            </a:r>
            <a:r>
              <a:rPr lang="en-US" sz="788" dirty="0">
                <a:solidFill>
                  <a:schemeClr val="tx2"/>
                </a:solidFill>
              </a:rPr>
              <a:t>computation with </a:t>
            </a:r>
            <a:r>
              <a:rPr lang="en-US" sz="788" dirty="0" smtClean="0">
                <a:solidFill>
                  <a:schemeClr val="tx2"/>
                </a:solidFill>
              </a:rPr>
              <a:t>reciprocal </a:t>
            </a:r>
            <a:r>
              <a:rPr lang="en-US" sz="788" dirty="0">
                <a:solidFill>
                  <a:schemeClr val="tx2"/>
                </a:solidFill>
              </a:rPr>
              <a:t>force 5) avoid lookup table to increase cache locality 6) Efficient vectorization of force loop and neighbor list 7) Optimum </a:t>
            </a:r>
            <a:r>
              <a:rPr lang="en-US" sz="788" dirty="0" err="1" smtClean="0">
                <a:solidFill>
                  <a:schemeClr val="tx2"/>
                </a:solidFill>
              </a:rPr>
              <a:t>OpenMP</a:t>
            </a:r>
            <a:r>
              <a:rPr lang="en-US" sz="788" dirty="0" smtClean="0">
                <a:solidFill>
                  <a:schemeClr val="tx2"/>
                </a:solidFill>
              </a:rPr>
              <a:t>* scheduling.</a:t>
            </a:r>
            <a:endParaRPr lang="en-US" sz="788" dirty="0">
              <a:solidFill>
                <a:schemeClr val="tx2"/>
              </a:solidFill>
            </a:endParaRPr>
          </a:p>
          <a:p>
            <a:pPr>
              <a:spcBef>
                <a:spcPts val="0"/>
              </a:spcBef>
            </a:pPr>
            <a:r>
              <a:rPr lang="en-US" sz="1200" b="1" dirty="0">
                <a:solidFill>
                  <a:schemeClr val="tx2"/>
                </a:solidFill>
              </a:rPr>
              <a:t>Notes</a:t>
            </a:r>
            <a:r>
              <a:rPr lang="en-US" sz="1200" dirty="0">
                <a:solidFill>
                  <a:schemeClr val="tx2"/>
                </a:solidFill>
              </a:rPr>
              <a:t>:</a:t>
            </a:r>
          </a:p>
          <a:p>
            <a:pPr marL="346472" lvl="1">
              <a:spcBef>
                <a:spcPts val="0"/>
              </a:spcBef>
            </a:pPr>
            <a:r>
              <a:rPr lang="en-US" sz="788" dirty="0">
                <a:solidFill>
                  <a:schemeClr val="tx2"/>
                </a:solidFill>
              </a:rPr>
              <a:t>News about the release is in the website: </a:t>
            </a:r>
            <a:r>
              <a:rPr lang="en-US" sz="788" dirty="0">
                <a:solidFill>
                  <a:schemeClr val="tx2"/>
                </a:solidFill>
                <a:hlinkClick r:id="rId7"/>
              </a:rPr>
              <a:t>http://ambermd.org/</a:t>
            </a:r>
            <a:r>
              <a:rPr lang="en-US" sz="788" dirty="0">
                <a:solidFill>
                  <a:schemeClr val="tx2"/>
                </a:solidFill>
              </a:rPr>
              <a:t>. Recipe is </a:t>
            </a:r>
            <a:r>
              <a:rPr lang="en-US" sz="788" dirty="0" smtClean="0">
                <a:solidFill>
                  <a:schemeClr val="tx2"/>
                </a:solidFill>
              </a:rPr>
              <a:t>in </a:t>
            </a:r>
            <a:r>
              <a:rPr lang="en-US" sz="788" dirty="0">
                <a:solidFill>
                  <a:schemeClr val="tx2"/>
                </a:solidFill>
              </a:rPr>
              <a:t>the amber manual for anyone to download. </a:t>
            </a:r>
          </a:p>
        </p:txBody>
      </p:sp>
      <p:sp>
        <p:nvSpPr>
          <p:cNvPr id="4" name="Slide Number Placeholder 3"/>
          <p:cNvSpPr>
            <a:spLocks noGrp="1"/>
          </p:cNvSpPr>
          <p:nvPr>
            <p:ph type="sldNum" sz="quarter" idx="4"/>
          </p:nvPr>
        </p:nvSpPr>
        <p:spPr/>
        <p:txBody>
          <a:bodyPr/>
          <a:lstStyle/>
          <a:p>
            <a:fld id="{6A174EDC-730F-0E4F-8F7E-AD594D963D71}" type="slidenum">
              <a:rPr lang="en-US" smtClean="0">
                <a:solidFill>
                  <a:schemeClr val="tx2"/>
                </a:solidFill>
              </a:rPr>
              <a:pPr/>
              <a:t>37</a:t>
            </a:fld>
            <a:endParaRPr lang="en-US">
              <a:solidFill>
                <a:schemeClr val="tx2"/>
              </a:solidFill>
            </a:endParaRPr>
          </a:p>
        </p:txBody>
      </p:sp>
      <p:sp>
        <p:nvSpPr>
          <p:cNvPr id="16" name="Rectangle 15"/>
          <p:cNvSpPr/>
          <p:nvPr/>
        </p:nvSpPr>
        <p:spPr>
          <a:xfrm>
            <a:off x="133519" y="4688912"/>
            <a:ext cx="7901873" cy="300082"/>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8"/>
              </a:rPr>
              <a:t>http://www.intel.com/performance</a:t>
            </a:r>
            <a:endParaRPr lang="en-US" sz="600" dirty="0">
              <a:latin typeface="Arial Narrow" panose="020B0606020202030204" pitchFamily="34" charset="0"/>
              <a:cs typeface="Arial" pitchFamily="34" charset="0"/>
            </a:endParaRPr>
          </a:p>
        </p:txBody>
      </p:sp>
      <p:sp>
        <p:nvSpPr>
          <p:cNvPr id="22" name="TextBox 21"/>
          <p:cNvSpPr txBox="1"/>
          <p:nvPr/>
        </p:nvSpPr>
        <p:spPr>
          <a:xfrm>
            <a:off x="263787" y="4042305"/>
            <a:ext cx="1188146" cy="577081"/>
          </a:xfrm>
          <a:prstGeom prst="rect">
            <a:avLst/>
          </a:prstGeom>
          <a:noFill/>
          <a:ln w="3175">
            <a:solidFill>
              <a:schemeClr val="tx1"/>
            </a:solidFill>
          </a:ln>
        </p:spPr>
        <p:txBody>
          <a:bodyPr wrap="none" rtlCol="0">
            <a:spAutoFit/>
          </a:bodyPr>
          <a:lstStyle/>
          <a:p>
            <a:r>
              <a:rPr lang="en-US" sz="525" b="1" u="sng" dirty="0" err="1">
                <a:solidFill>
                  <a:prstClr val="black"/>
                </a:solidFill>
              </a:rPr>
              <a:t>Config</a:t>
            </a:r>
            <a:r>
              <a:rPr lang="en-US" sz="525" b="1" u="sng" dirty="0">
                <a:solidFill>
                  <a:prstClr val="black"/>
                </a:solidFill>
              </a:rPr>
              <a:t>. Summary</a:t>
            </a:r>
          </a:p>
          <a:p>
            <a:r>
              <a:rPr lang="en-US" sz="525" dirty="0">
                <a:solidFill>
                  <a:prstClr val="black"/>
                </a:solidFill>
              </a:rPr>
              <a:t>ICC/IFORT 14.0 U1 MPI 4.1.1.036</a:t>
            </a:r>
          </a:p>
          <a:p>
            <a:r>
              <a:rPr lang="en-US" sz="525" dirty="0">
                <a:solidFill>
                  <a:prstClr val="black"/>
                </a:solidFill>
              </a:rPr>
              <a:t>MPSS 3.2.3</a:t>
            </a:r>
          </a:p>
          <a:p>
            <a:r>
              <a:rPr lang="en-US" sz="525" dirty="0">
                <a:solidFill>
                  <a:prstClr val="black"/>
                </a:solidFill>
              </a:rPr>
              <a:t>ECC on,</a:t>
            </a:r>
          </a:p>
          <a:p>
            <a:r>
              <a:rPr lang="en-US" sz="525" dirty="0">
                <a:solidFill>
                  <a:prstClr val="black"/>
                </a:solidFill>
              </a:rPr>
              <a:t>Turbo on Xeon</a:t>
            </a:r>
          </a:p>
          <a:p>
            <a:r>
              <a:rPr lang="en-US" sz="525" dirty="0">
                <a:solidFill>
                  <a:prstClr val="black"/>
                </a:solidFill>
              </a:rPr>
              <a:t>Turbo off  Xeon Phi 7120A</a:t>
            </a:r>
          </a:p>
        </p:txBody>
      </p:sp>
      <p:sp>
        <p:nvSpPr>
          <p:cNvPr id="26" name="Rectangle 2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graphicFrame>
        <p:nvGraphicFramePr>
          <p:cNvPr id="27" name="Chart 26"/>
          <p:cNvGraphicFramePr>
            <a:graphicFrameLocks/>
          </p:cNvGraphicFramePr>
          <p:nvPr>
            <p:extLst>
              <p:ext uri="{D42A27DB-BD31-4B8C-83A1-F6EECF244321}">
                <p14:modId xmlns:p14="http://schemas.microsoft.com/office/powerpoint/2010/main" val="375195999"/>
              </p:ext>
            </p:extLst>
          </p:nvPr>
        </p:nvGraphicFramePr>
        <p:xfrm>
          <a:off x="197199" y="742462"/>
          <a:ext cx="4241660" cy="3048000"/>
        </p:xfrm>
        <a:graphic>
          <a:graphicData uri="http://schemas.openxmlformats.org/drawingml/2006/chart">
            <c:chart xmlns:c="http://schemas.openxmlformats.org/drawingml/2006/chart" xmlns:r="http://schemas.openxmlformats.org/officeDocument/2006/relationships" r:id="rId9"/>
          </a:graphicData>
        </a:graphic>
      </p:graphicFrame>
      <p:sp>
        <p:nvSpPr>
          <p:cNvPr id="3" name="TextBox 2"/>
          <p:cNvSpPr txBox="1"/>
          <p:nvPr/>
        </p:nvSpPr>
        <p:spPr>
          <a:xfrm>
            <a:off x="3180511" y="3171051"/>
            <a:ext cx="1269536" cy="954107"/>
          </a:xfrm>
          <a:prstGeom prst="rect">
            <a:avLst/>
          </a:prstGeom>
          <a:solidFill>
            <a:schemeClr val="bg1"/>
          </a:solidFill>
        </p:spPr>
        <p:txBody>
          <a:bodyPr wrap="square" rtlCol="0">
            <a:spAutoFit/>
          </a:bodyPr>
          <a:lstStyle/>
          <a:p>
            <a:pPr marL="0" lvl="1"/>
            <a:r>
              <a:rPr lang="pt-BR" sz="1000" dirty="0" smtClean="0"/>
              <a:t>Optimized 2S E5-2697 </a:t>
            </a:r>
            <a:r>
              <a:rPr lang="pt-BR" sz="1000" dirty="0"/>
              <a:t>v2 + Intel</a:t>
            </a:r>
            <a:r>
              <a:rPr lang="pt-BR" sz="1000" baseline="30000" dirty="0"/>
              <a:t>®</a:t>
            </a:r>
            <a:r>
              <a:rPr lang="pt-BR" sz="1000" dirty="0"/>
              <a:t> Xeon Phi™ coprocessor 7120A</a:t>
            </a:r>
            <a:endParaRPr lang="en-US" sz="1000" dirty="0"/>
          </a:p>
          <a:p>
            <a:endParaRPr lang="en-US" sz="600" dirty="0" smtClean="0">
              <a:solidFill>
                <a:schemeClr val="tx2"/>
              </a:solidFill>
              <a:cs typeface="Neo Sans Intel"/>
            </a:endParaRPr>
          </a:p>
        </p:txBody>
      </p:sp>
      <p:sp>
        <p:nvSpPr>
          <p:cNvPr id="10" name="TextBox 9"/>
          <p:cNvSpPr txBox="1"/>
          <p:nvPr/>
        </p:nvSpPr>
        <p:spPr>
          <a:xfrm>
            <a:off x="2067066" y="3156450"/>
            <a:ext cx="1086240" cy="800219"/>
          </a:xfrm>
          <a:prstGeom prst="rect">
            <a:avLst/>
          </a:prstGeom>
          <a:solidFill>
            <a:schemeClr val="bg1"/>
          </a:solidFill>
        </p:spPr>
        <p:txBody>
          <a:bodyPr wrap="square" rtlCol="0">
            <a:spAutoFit/>
          </a:bodyPr>
          <a:lstStyle/>
          <a:p>
            <a:pPr marL="0" lvl="1"/>
            <a:r>
              <a:rPr lang="pt-BR" sz="1000" dirty="0" smtClean="0"/>
              <a:t>Optimized </a:t>
            </a:r>
            <a:r>
              <a:rPr lang="pt-BR" sz="1000" dirty="0"/>
              <a:t>2S Intel</a:t>
            </a:r>
            <a:r>
              <a:rPr lang="pt-BR" sz="1000" baseline="30000" dirty="0"/>
              <a:t>®</a:t>
            </a:r>
            <a:r>
              <a:rPr lang="pt-BR" sz="1000" dirty="0"/>
              <a:t> Xeon</a:t>
            </a:r>
            <a:r>
              <a:rPr lang="pt-BR" sz="1000" baseline="30000" dirty="0"/>
              <a:t>®</a:t>
            </a:r>
            <a:r>
              <a:rPr lang="pt-BR" sz="1000" dirty="0"/>
              <a:t> processor E5-2697 </a:t>
            </a:r>
            <a:r>
              <a:rPr lang="pt-BR" sz="1000" dirty="0" smtClean="0"/>
              <a:t>v2</a:t>
            </a:r>
            <a:endParaRPr lang="en-US" sz="1000" dirty="0"/>
          </a:p>
          <a:p>
            <a:endParaRPr lang="en-US" sz="600" dirty="0" smtClean="0">
              <a:solidFill>
                <a:schemeClr val="tx2"/>
              </a:solidFill>
              <a:cs typeface="Neo Sans Intel"/>
            </a:endParaRPr>
          </a:p>
        </p:txBody>
      </p:sp>
      <p:sp>
        <p:nvSpPr>
          <p:cNvPr id="11" name="TextBox 10"/>
          <p:cNvSpPr txBox="1"/>
          <p:nvPr/>
        </p:nvSpPr>
        <p:spPr>
          <a:xfrm>
            <a:off x="1008031" y="3171051"/>
            <a:ext cx="1086240" cy="800219"/>
          </a:xfrm>
          <a:prstGeom prst="rect">
            <a:avLst/>
          </a:prstGeom>
          <a:solidFill>
            <a:schemeClr val="bg1"/>
          </a:solidFill>
        </p:spPr>
        <p:txBody>
          <a:bodyPr wrap="square" rtlCol="0">
            <a:spAutoFit/>
          </a:bodyPr>
          <a:lstStyle/>
          <a:p>
            <a:pPr marL="0" lvl="1"/>
            <a:r>
              <a:rPr lang="pt-BR" sz="1000" dirty="0" smtClean="0"/>
              <a:t>Baseline </a:t>
            </a:r>
            <a:r>
              <a:rPr lang="pt-BR" sz="1000" dirty="0"/>
              <a:t>2S Intel</a:t>
            </a:r>
            <a:r>
              <a:rPr lang="pt-BR" sz="1000" baseline="30000" dirty="0"/>
              <a:t>®</a:t>
            </a:r>
            <a:r>
              <a:rPr lang="pt-BR" sz="1000" dirty="0"/>
              <a:t> Xeon</a:t>
            </a:r>
            <a:r>
              <a:rPr lang="pt-BR" sz="1000" baseline="30000" dirty="0"/>
              <a:t>®</a:t>
            </a:r>
            <a:r>
              <a:rPr lang="pt-BR" sz="1000" dirty="0"/>
              <a:t> processor E5-2697 </a:t>
            </a:r>
            <a:r>
              <a:rPr lang="pt-BR" sz="1000" dirty="0" smtClean="0"/>
              <a:t>v2</a:t>
            </a:r>
            <a:endParaRPr lang="en-US" sz="1000" dirty="0"/>
          </a:p>
          <a:p>
            <a:endParaRPr lang="en-US" sz="600" dirty="0" smtClean="0">
              <a:solidFill>
                <a:schemeClr val="tx2"/>
              </a:solidFill>
              <a:cs typeface="Neo Sans Intel"/>
            </a:endParaRPr>
          </a:p>
        </p:txBody>
      </p:sp>
    </p:spTree>
    <p:extLst>
      <p:ext uri="{BB962C8B-B14F-4D97-AF65-F5344CB8AC3E}">
        <p14:creationId xmlns:p14="http://schemas.microsoft.com/office/powerpoint/2010/main" val="1860450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30" y="165676"/>
            <a:ext cx="8630156" cy="797422"/>
          </a:xfrm>
        </p:spPr>
        <p:txBody>
          <a:bodyPr/>
          <a:lstStyle/>
          <a:p>
            <a:r>
              <a:rPr lang="en-US" dirty="0" smtClean="0">
                <a:solidFill>
                  <a:schemeClr val="tx2"/>
                </a:solidFill>
                <a:effectLst>
                  <a:outerShdw blurRad="38100" dist="38100" dir="2700000" algn="tl">
                    <a:srgbClr val="000000">
                      <a:alpha val="43137"/>
                    </a:srgbClr>
                  </a:outerShdw>
                </a:effectLst>
              </a:rPr>
              <a:t>NAMD* 2.10 pre-release</a:t>
            </a:r>
            <a:endParaRPr lang="en-US" dirty="0">
              <a:solidFill>
                <a:schemeClr val="tx2"/>
              </a:solidFill>
            </a:endParaRPr>
          </a:p>
        </p:txBody>
      </p:sp>
      <p:sp>
        <p:nvSpPr>
          <p:cNvPr id="21" name="Content Placeholder 20"/>
          <p:cNvSpPr>
            <a:spLocks noGrp="1"/>
          </p:cNvSpPr>
          <p:nvPr>
            <p:ph idx="1"/>
          </p:nvPr>
        </p:nvSpPr>
        <p:spPr>
          <a:xfrm>
            <a:off x="4516384" y="781051"/>
            <a:ext cx="4320119" cy="3898581"/>
          </a:xfrm>
        </p:spPr>
        <p:txBody>
          <a:bodyPr/>
          <a:lstStyle/>
          <a:p>
            <a:pPr>
              <a:spcBef>
                <a:spcPts val="0"/>
              </a:spcBef>
            </a:pPr>
            <a:r>
              <a:rPr lang="en-US" sz="1200" b="1" dirty="0">
                <a:solidFill>
                  <a:schemeClr val="tx2"/>
                </a:solidFill>
              </a:rPr>
              <a:t>Application &amp; workload</a:t>
            </a:r>
            <a:r>
              <a:rPr lang="en-US" sz="1200" dirty="0">
                <a:solidFill>
                  <a:schemeClr val="tx2"/>
                </a:solidFill>
              </a:rPr>
              <a:t>: </a:t>
            </a:r>
            <a:r>
              <a:rPr lang="en-US" sz="1200" dirty="0" smtClean="0">
                <a:solidFill>
                  <a:schemeClr val="tx2"/>
                </a:solidFill>
              </a:rPr>
              <a:t>NAMD* </a:t>
            </a:r>
            <a:r>
              <a:rPr lang="en-US" sz="1200" dirty="0">
                <a:solidFill>
                  <a:schemeClr val="tx2"/>
                </a:solidFill>
              </a:rPr>
              <a:t>2.10 pre-release; STMV</a:t>
            </a:r>
          </a:p>
          <a:p>
            <a:pPr>
              <a:spcBef>
                <a:spcPts val="0"/>
              </a:spcBef>
            </a:pPr>
            <a:r>
              <a:rPr lang="en-US" sz="1200" b="1" dirty="0">
                <a:solidFill>
                  <a:schemeClr val="tx2"/>
                </a:solidFill>
              </a:rPr>
              <a:t>Description</a:t>
            </a:r>
            <a:r>
              <a:rPr lang="en-US" sz="1200" dirty="0">
                <a:solidFill>
                  <a:schemeClr val="tx2"/>
                </a:solidFill>
              </a:rPr>
              <a:t>: </a:t>
            </a:r>
          </a:p>
          <a:p>
            <a:pPr marL="346472" lvl="1">
              <a:spcBef>
                <a:spcPts val="0"/>
              </a:spcBef>
            </a:pPr>
            <a:r>
              <a:rPr lang="en-US" sz="788" dirty="0">
                <a:solidFill>
                  <a:schemeClr val="tx2"/>
                </a:solidFill>
              </a:rPr>
              <a:t>A parallel, object-oriented molecular dynamics code designed for high-performance simulation of large </a:t>
            </a:r>
            <a:r>
              <a:rPr lang="en-US" sz="788" dirty="0" err="1">
                <a:solidFill>
                  <a:schemeClr val="tx2"/>
                </a:solidFill>
              </a:rPr>
              <a:t>biomolecular</a:t>
            </a:r>
            <a:r>
              <a:rPr lang="en-US" sz="788" dirty="0">
                <a:solidFill>
                  <a:schemeClr val="tx2"/>
                </a:solidFill>
              </a:rPr>
              <a:t> systems</a:t>
            </a:r>
          </a:p>
          <a:p>
            <a:pPr>
              <a:spcBef>
                <a:spcPts val="0"/>
              </a:spcBef>
            </a:pPr>
            <a:r>
              <a:rPr lang="en-US" sz="1200" b="1" dirty="0">
                <a:solidFill>
                  <a:schemeClr val="tx2"/>
                </a:solidFill>
              </a:rPr>
              <a:t>Availability</a:t>
            </a:r>
            <a:r>
              <a:rPr lang="en-US" sz="1200" dirty="0">
                <a:solidFill>
                  <a:schemeClr val="tx2"/>
                </a:solidFill>
              </a:rPr>
              <a:t>: </a:t>
            </a:r>
            <a:endParaRPr lang="en-US" sz="1200" i="1" dirty="0">
              <a:solidFill>
                <a:schemeClr val="tx2"/>
              </a:solidFill>
            </a:endParaRPr>
          </a:p>
          <a:p>
            <a:pPr marL="346472" lvl="1">
              <a:spcBef>
                <a:spcPts val="0"/>
              </a:spcBef>
            </a:pPr>
            <a:r>
              <a:rPr lang="en-US" sz="788" dirty="0">
                <a:solidFill>
                  <a:schemeClr val="tx2"/>
                </a:solidFill>
              </a:rPr>
              <a:t>Intel® Xeon Phi™ coprocessor support is available as pre-release at </a:t>
            </a:r>
            <a:r>
              <a:rPr lang="en-US" sz="788" dirty="0">
                <a:solidFill>
                  <a:schemeClr val="tx2"/>
                </a:solidFill>
                <a:hlinkClick r:id="rId3"/>
              </a:rPr>
              <a:t>http://www.ks.uiuc.edu/Development/Download/download.cgi?PackageName=NAMD</a:t>
            </a:r>
            <a:r>
              <a:rPr lang="en-US" sz="788" dirty="0">
                <a:solidFill>
                  <a:schemeClr val="tx2"/>
                </a:solidFill>
              </a:rPr>
              <a:t>. Use the nightly build.</a:t>
            </a:r>
          </a:p>
          <a:p>
            <a:pPr>
              <a:spcBef>
                <a:spcPts val="0"/>
              </a:spcBef>
            </a:pPr>
            <a:r>
              <a:rPr lang="en-US" sz="1200" b="1" dirty="0">
                <a:solidFill>
                  <a:schemeClr val="tx2"/>
                </a:solidFill>
              </a:rPr>
              <a:t>Usage Model</a:t>
            </a:r>
            <a:r>
              <a:rPr lang="en-US" sz="1200" dirty="0">
                <a:solidFill>
                  <a:schemeClr val="tx2"/>
                </a:solidFill>
              </a:rPr>
              <a:t>: </a:t>
            </a:r>
          </a:p>
          <a:p>
            <a:pPr marL="346472" lvl="1">
              <a:spcBef>
                <a:spcPts val="0"/>
              </a:spcBef>
            </a:pPr>
            <a:r>
              <a:rPr lang="en-US" sz="788" dirty="0">
                <a:solidFill>
                  <a:schemeClr val="tx2"/>
                </a:solidFill>
              </a:rPr>
              <a:t>Single rank on host with 47 threads. Various computations are offloaded to Intel® Xeon Phi™ coprocessor from each thread.</a:t>
            </a:r>
          </a:p>
          <a:p>
            <a:pPr>
              <a:spcBef>
                <a:spcPts val="0"/>
              </a:spcBef>
            </a:pPr>
            <a:r>
              <a:rPr lang="en-US" sz="1200" b="1" dirty="0">
                <a:solidFill>
                  <a:schemeClr val="tx2"/>
                </a:solidFill>
              </a:rPr>
              <a:t>Highlights</a:t>
            </a:r>
            <a:r>
              <a:rPr lang="en-US" sz="1200" dirty="0">
                <a:solidFill>
                  <a:schemeClr val="tx2"/>
                </a:solidFill>
              </a:rPr>
              <a:t>: </a:t>
            </a:r>
          </a:p>
          <a:p>
            <a:pPr marL="346472" lvl="1">
              <a:spcBef>
                <a:spcPts val="0"/>
              </a:spcBef>
            </a:pPr>
            <a:r>
              <a:rPr lang="en-US" sz="788" dirty="0">
                <a:solidFill>
                  <a:schemeClr val="tx2"/>
                </a:solidFill>
              </a:rPr>
              <a:t>Intel® Xeon Phi™ coprocessor support is now in the development branch of NAMD 2.10 pre-release. </a:t>
            </a:r>
          </a:p>
          <a:p>
            <a:pPr>
              <a:spcBef>
                <a:spcPts val="0"/>
              </a:spcBef>
            </a:pPr>
            <a:r>
              <a:rPr lang="en-US" sz="1200" b="1" dirty="0">
                <a:solidFill>
                  <a:schemeClr val="tx2"/>
                </a:solidFill>
              </a:rPr>
              <a:t>Results</a:t>
            </a:r>
            <a:r>
              <a:rPr lang="en-US" sz="1200" dirty="0">
                <a:solidFill>
                  <a:schemeClr val="tx2"/>
                </a:solidFill>
              </a:rPr>
              <a:t>: </a:t>
            </a:r>
          </a:p>
          <a:p>
            <a:pPr marL="346472" lvl="1">
              <a:spcBef>
                <a:spcPts val="0"/>
              </a:spcBef>
            </a:pPr>
            <a:r>
              <a:rPr lang="en-US" sz="788" dirty="0">
                <a:solidFill>
                  <a:schemeClr val="tx2"/>
                </a:solidFill>
              </a:rPr>
              <a:t>For the STMV workload, a single Intel® Xeon Phi™ coprocessor continues to provide acceleration up to 32 nodes.</a:t>
            </a:r>
          </a:p>
          <a:p>
            <a:pPr>
              <a:spcBef>
                <a:spcPts val="0"/>
              </a:spcBef>
            </a:pPr>
            <a:r>
              <a:rPr lang="en-US" sz="1200" b="1" dirty="0">
                <a:solidFill>
                  <a:schemeClr val="tx2"/>
                </a:solidFill>
              </a:rPr>
              <a:t>Code Optimization Strategy</a:t>
            </a:r>
            <a:r>
              <a:rPr lang="en-US" sz="1200" dirty="0">
                <a:solidFill>
                  <a:schemeClr val="tx2"/>
                </a:solidFill>
              </a:rPr>
              <a:t>:</a:t>
            </a:r>
          </a:p>
          <a:p>
            <a:pPr marL="346472" lvl="1">
              <a:spcBef>
                <a:spcPts val="0"/>
              </a:spcBef>
            </a:pPr>
            <a:r>
              <a:rPr lang="en-US" sz="788" dirty="0" err="1">
                <a:solidFill>
                  <a:schemeClr val="tx2"/>
                </a:solidFill>
              </a:rPr>
              <a:t>Pairlist</a:t>
            </a:r>
            <a:r>
              <a:rPr lang="en-US" sz="788" dirty="0">
                <a:solidFill>
                  <a:schemeClr val="tx2"/>
                </a:solidFill>
              </a:rPr>
              <a:t> padding, atom sorting, </a:t>
            </a:r>
            <a:r>
              <a:rPr lang="en-US" sz="788" dirty="0" err="1">
                <a:solidFill>
                  <a:schemeClr val="tx2"/>
                </a:solidFill>
              </a:rPr>
              <a:t>AoS</a:t>
            </a:r>
            <a:r>
              <a:rPr lang="en-US" sz="788" dirty="0">
                <a:solidFill>
                  <a:schemeClr val="tx2"/>
                </a:solidFill>
              </a:rPr>
              <a:t> vs </a:t>
            </a:r>
            <a:r>
              <a:rPr lang="en-US" sz="788" dirty="0" err="1">
                <a:solidFill>
                  <a:schemeClr val="tx2"/>
                </a:solidFill>
              </a:rPr>
              <a:t>SoA</a:t>
            </a:r>
            <a:r>
              <a:rPr lang="en-US" sz="788" dirty="0">
                <a:solidFill>
                  <a:schemeClr val="tx2"/>
                </a:solidFill>
              </a:rPr>
              <a:t> (</a:t>
            </a:r>
            <a:r>
              <a:rPr lang="en-US" sz="788" dirty="0" err="1">
                <a:solidFill>
                  <a:schemeClr val="tx2"/>
                </a:solidFill>
              </a:rPr>
              <a:t>AoS</a:t>
            </a:r>
            <a:r>
              <a:rPr lang="en-US" sz="788" dirty="0">
                <a:solidFill>
                  <a:schemeClr val="tx2"/>
                </a:solidFill>
              </a:rPr>
              <a:t> is used), r2_table calculation instead of lookup, mixture of gathers and </a:t>
            </a:r>
            <a:r>
              <a:rPr lang="en-US" sz="788" dirty="0" err="1">
                <a:solidFill>
                  <a:schemeClr val="tx2"/>
                </a:solidFill>
              </a:rPr>
              <a:t>loadunpacks</a:t>
            </a:r>
            <a:r>
              <a:rPr lang="en-US" sz="788" dirty="0">
                <a:solidFill>
                  <a:schemeClr val="tx2"/>
                </a:solidFill>
              </a:rPr>
              <a:t> + transforms, force combining (force updates at the same time so indexes/masks can be reused), mixed precision, selectively load balancing the non-bonded work between the host and device, </a:t>
            </a:r>
            <a:r>
              <a:rPr lang="en-US" sz="788" dirty="0" err="1">
                <a:solidFill>
                  <a:schemeClr val="tx2"/>
                </a:solidFill>
              </a:rPr>
              <a:t>intrinsics</a:t>
            </a:r>
            <a:r>
              <a:rPr lang="en-US" sz="788" dirty="0">
                <a:solidFill>
                  <a:schemeClr val="tx2"/>
                </a:solidFill>
              </a:rPr>
              <a:t> used for both force computation and </a:t>
            </a:r>
            <a:r>
              <a:rPr lang="en-US" sz="788" dirty="0" err="1">
                <a:solidFill>
                  <a:schemeClr val="tx2"/>
                </a:solidFill>
              </a:rPr>
              <a:t>pairlist</a:t>
            </a:r>
            <a:r>
              <a:rPr lang="en-US" sz="788" dirty="0">
                <a:solidFill>
                  <a:schemeClr val="tx2"/>
                </a:solidFill>
              </a:rPr>
              <a:t> generation loops, dynamic scheduling in </a:t>
            </a:r>
            <a:r>
              <a:rPr lang="en-US" sz="788" dirty="0" err="1" smtClean="0">
                <a:solidFill>
                  <a:schemeClr val="tx2"/>
                </a:solidFill>
              </a:rPr>
              <a:t>OpenMP</a:t>
            </a:r>
            <a:r>
              <a:rPr lang="en-US" sz="788" dirty="0" smtClean="0">
                <a:solidFill>
                  <a:schemeClr val="tx2"/>
                </a:solidFill>
              </a:rPr>
              <a:t>* </a:t>
            </a:r>
            <a:r>
              <a:rPr lang="en-US" sz="788" dirty="0">
                <a:solidFill>
                  <a:schemeClr val="tx2"/>
                </a:solidFill>
              </a:rPr>
              <a:t>parallel for loops, computes are sorted based on “input distance.” </a:t>
            </a:r>
          </a:p>
          <a:p>
            <a:pPr>
              <a:spcBef>
                <a:spcPts val="0"/>
              </a:spcBef>
            </a:pPr>
            <a:r>
              <a:rPr lang="en-US" sz="1200" b="1" dirty="0">
                <a:solidFill>
                  <a:schemeClr val="tx2"/>
                </a:solidFill>
              </a:rPr>
              <a:t>Notes</a:t>
            </a:r>
            <a:r>
              <a:rPr lang="en-US" sz="1200" dirty="0">
                <a:solidFill>
                  <a:schemeClr val="tx2"/>
                </a:solidFill>
              </a:rPr>
              <a:t>:</a:t>
            </a:r>
          </a:p>
          <a:p>
            <a:pPr marL="346472" lvl="1">
              <a:spcBef>
                <a:spcPts val="0"/>
              </a:spcBef>
            </a:pPr>
            <a:r>
              <a:rPr lang="en-US" sz="788" dirty="0">
                <a:solidFill>
                  <a:schemeClr val="tx2"/>
                </a:solidFill>
              </a:rPr>
              <a:t>We are continuing to optimize NAMD* further.  This TR will be updated as newer results are available.</a:t>
            </a:r>
          </a:p>
        </p:txBody>
      </p:sp>
      <p:sp>
        <p:nvSpPr>
          <p:cNvPr id="4" name="Slide Number Placeholder 3"/>
          <p:cNvSpPr>
            <a:spLocks noGrp="1"/>
          </p:cNvSpPr>
          <p:nvPr>
            <p:ph type="sldNum" sz="quarter" idx="4"/>
          </p:nvPr>
        </p:nvSpPr>
        <p:spPr/>
        <p:txBody>
          <a:bodyPr/>
          <a:lstStyle/>
          <a:p>
            <a:fld id="{6A174EDC-730F-0E4F-8F7E-AD594D963D71}" type="slidenum">
              <a:rPr lang="en-US" smtClean="0">
                <a:solidFill>
                  <a:schemeClr val="tx2"/>
                </a:solidFill>
              </a:rPr>
              <a:pPr/>
              <a:t>38</a:t>
            </a:fld>
            <a:endParaRPr lang="en-US">
              <a:solidFill>
                <a:schemeClr val="tx2"/>
              </a:solidFill>
            </a:endParaRPr>
          </a:p>
        </p:txBody>
      </p:sp>
      <p:sp>
        <p:nvSpPr>
          <p:cNvPr id="16" name="Rectangle 15"/>
          <p:cNvSpPr/>
          <p:nvPr/>
        </p:nvSpPr>
        <p:spPr>
          <a:xfrm>
            <a:off x="133519" y="4688912"/>
            <a:ext cx="7901873" cy="300082"/>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4"/>
              </a:rPr>
              <a:t>http://www.intel.com/performance</a:t>
            </a:r>
            <a:endParaRPr lang="en-US" sz="600" dirty="0">
              <a:latin typeface="Arial Narrow" panose="020B0606020202030204" pitchFamily="34" charset="0"/>
              <a:cs typeface="Arial" pitchFamily="34" charset="0"/>
            </a:endParaRPr>
          </a:p>
        </p:txBody>
      </p:sp>
      <p:sp>
        <p:nvSpPr>
          <p:cNvPr id="26" name="Rectangle 2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17" name="TextBox 16"/>
          <p:cNvSpPr txBox="1"/>
          <p:nvPr/>
        </p:nvSpPr>
        <p:spPr>
          <a:xfrm>
            <a:off x="1120148" y="4114435"/>
            <a:ext cx="2504212" cy="323165"/>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sz="1500" dirty="0">
                <a:solidFill>
                  <a:schemeClr val="tx1"/>
                </a:solidFill>
                <a:cs typeface="Neo Sans Intel"/>
              </a:rPr>
              <a:t>Cluster benchmark (STMV)</a:t>
            </a:r>
          </a:p>
        </p:txBody>
      </p:sp>
      <p:pic>
        <p:nvPicPr>
          <p:cNvPr id="5" name="Picture 4"/>
          <p:cNvPicPr>
            <a:picLocks noChangeAspect="1"/>
          </p:cNvPicPr>
          <p:nvPr/>
        </p:nvPicPr>
        <p:blipFill>
          <a:blip r:embed="rId5"/>
          <a:stretch>
            <a:fillRect/>
          </a:stretch>
        </p:blipFill>
        <p:spPr>
          <a:xfrm>
            <a:off x="-935" y="944785"/>
            <a:ext cx="4618121" cy="2990348"/>
          </a:xfrm>
          <a:prstGeom prst="rect">
            <a:avLst/>
          </a:prstGeom>
        </p:spPr>
      </p:pic>
    </p:spTree>
    <p:extLst>
      <p:ext uri="{BB962C8B-B14F-4D97-AF65-F5344CB8AC3E}">
        <p14:creationId xmlns:p14="http://schemas.microsoft.com/office/powerpoint/2010/main" val="22294826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30" y="165676"/>
            <a:ext cx="8630156" cy="797422"/>
          </a:xfrm>
        </p:spPr>
        <p:txBody>
          <a:bodyPr/>
          <a:lstStyle/>
          <a:p>
            <a:r>
              <a:rPr lang="en-US" dirty="0" smtClean="0">
                <a:solidFill>
                  <a:schemeClr val="tx2"/>
                </a:solidFill>
                <a:effectLst>
                  <a:outerShdw blurRad="38100" dist="38100" dir="2700000" algn="tl">
                    <a:srgbClr val="000000">
                      <a:alpha val="43137"/>
                    </a:srgbClr>
                  </a:outerShdw>
                </a:effectLst>
              </a:rPr>
              <a:t>NAMD* 2.10 pre-release</a:t>
            </a:r>
            <a:endParaRPr lang="en-US" dirty="0">
              <a:solidFill>
                <a:schemeClr val="tx2"/>
              </a:solidFill>
            </a:endParaRPr>
          </a:p>
        </p:txBody>
      </p:sp>
      <p:sp>
        <p:nvSpPr>
          <p:cNvPr id="21" name="Content Placeholder 20"/>
          <p:cNvSpPr>
            <a:spLocks noGrp="1"/>
          </p:cNvSpPr>
          <p:nvPr>
            <p:ph idx="1"/>
          </p:nvPr>
        </p:nvSpPr>
        <p:spPr>
          <a:xfrm>
            <a:off x="4638428" y="564387"/>
            <a:ext cx="4219316" cy="3898581"/>
          </a:xfrm>
        </p:spPr>
        <p:txBody>
          <a:bodyPr/>
          <a:lstStyle/>
          <a:p>
            <a:pPr>
              <a:spcBef>
                <a:spcPts val="0"/>
              </a:spcBef>
            </a:pPr>
            <a:r>
              <a:rPr lang="en-US" sz="1200" b="1" dirty="0">
                <a:solidFill>
                  <a:schemeClr val="tx2"/>
                </a:solidFill>
              </a:rPr>
              <a:t>Application &amp; workload</a:t>
            </a:r>
            <a:r>
              <a:rPr lang="en-US" sz="1200" dirty="0">
                <a:solidFill>
                  <a:schemeClr val="tx2"/>
                </a:solidFill>
              </a:rPr>
              <a:t>: </a:t>
            </a:r>
            <a:r>
              <a:rPr lang="en-US" sz="1200" dirty="0" smtClean="0">
                <a:solidFill>
                  <a:schemeClr val="tx2"/>
                </a:solidFill>
              </a:rPr>
              <a:t>NAMD* </a:t>
            </a:r>
            <a:r>
              <a:rPr lang="en-US" sz="1200" dirty="0">
                <a:solidFill>
                  <a:schemeClr val="tx2"/>
                </a:solidFill>
              </a:rPr>
              <a:t>2.10 pre-release; STMV</a:t>
            </a:r>
          </a:p>
          <a:p>
            <a:pPr>
              <a:spcBef>
                <a:spcPts val="0"/>
              </a:spcBef>
            </a:pPr>
            <a:r>
              <a:rPr lang="en-US" sz="1200" b="1" dirty="0">
                <a:solidFill>
                  <a:schemeClr val="tx2"/>
                </a:solidFill>
              </a:rPr>
              <a:t>Description</a:t>
            </a:r>
            <a:r>
              <a:rPr lang="en-US" sz="1200" dirty="0">
                <a:solidFill>
                  <a:schemeClr val="tx2"/>
                </a:solidFill>
              </a:rPr>
              <a:t>: </a:t>
            </a:r>
          </a:p>
          <a:p>
            <a:pPr marL="346472" lvl="1">
              <a:spcBef>
                <a:spcPts val="0"/>
              </a:spcBef>
            </a:pPr>
            <a:r>
              <a:rPr lang="en-US" sz="788" dirty="0">
                <a:solidFill>
                  <a:schemeClr val="tx2"/>
                </a:solidFill>
              </a:rPr>
              <a:t>A parallel, object-oriented molecular dynamics code designed for high-performance simulation of large </a:t>
            </a:r>
            <a:r>
              <a:rPr lang="en-US" sz="788" dirty="0" err="1">
                <a:solidFill>
                  <a:schemeClr val="tx2"/>
                </a:solidFill>
              </a:rPr>
              <a:t>biomolecular</a:t>
            </a:r>
            <a:r>
              <a:rPr lang="en-US" sz="788" dirty="0">
                <a:solidFill>
                  <a:schemeClr val="tx2"/>
                </a:solidFill>
              </a:rPr>
              <a:t> systems</a:t>
            </a:r>
          </a:p>
          <a:p>
            <a:pPr>
              <a:spcBef>
                <a:spcPts val="0"/>
              </a:spcBef>
            </a:pPr>
            <a:r>
              <a:rPr lang="en-US" sz="1200" b="1" dirty="0">
                <a:solidFill>
                  <a:schemeClr val="tx2"/>
                </a:solidFill>
              </a:rPr>
              <a:t>Availability</a:t>
            </a:r>
            <a:r>
              <a:rPr lang="en-US" sz="1200" dirty="0">
                <a:solidFill>
                  <a:schemeClr val="tx2"/>
                </a:solidFill>
              </a:rPr>
              <a:t>: </a:t>
            </a:r>
            <a:endParaRPr lang="en-US" sz="1200" i="1" dirty="0">
              <a:solidFill>
                <a:schemeClr val="tx2"/>
              </a:solidFill>
            </a:endParaRPr>
          </a:p>
          <a:p>
            <a:pPr marL="346472" lvl="1">
              <a:spcBef>
                <a:spcPts val="0"/>
              </a:spcBef>
            </a:pPr>
            <a:r>
              <a:rPr lang="en-US" sz="788" dirty="0">
                <a:solidFill>
                  <a:schemeClr val="tx2"/>
                </a:solidFill>
              </a:rPr>
              <a:t>Intel® Xeon Phi™ coprocessor support is available as pre-release at </a:t>
            </a:r>
            <a:r>
              <a:rPr lang="en-US" sz="788" dirty="0">
                <a:solidFill>
                  <a:schemeClr val="tx2"/>
                </a:solidFill>
                <a:hlinkClick r:id="rId3"/>
              </a:rPr>
              <a:t>http://www.ks.uiuc.edu/Development/Download/download.cgi?PackageName=NAMD</a:t>
            </a:r>
            <a:r>
              <a:rPr lang="en-US" sz="788" dirty="0">
                <a:solidFill>
                  <a:schemeClr val="tx2"/>
                </a:solidFill>
              </a:rPr>
              <a:t>. Use the nightly build.</a:t>
            </a:r>
          </a:p>
          <a:p>
            <a:pPr>
              <a:spcBef>
                <a:spcPts val="0"/>
              </a:spcBef>
            </a:pPr>
            <a:r>
              <a:rPr lang="en-US" sz="1200" b="1" dirty="0">
                <a:solidFill>
                  <a:schemeClr val="tx2"/>
                </a:solidFill>
              </a:rPr>
              <a:t>Usage Model</a:t>
            </a:r>
            <a:r>
              <a:rPr lang="en-US" sz="1200" dirty="0">
                <a:solidFill>
                  <a:schemeClr val="tx2"/>
                </a:solidFill>
              </a:rPr>
              <a:t>: </a:t>
            </a:r>
          </a:p>
          <a:p>
            <a:pPr marL="346472" lvl="1">
              <a:spcBef>
                <a:spcPts val="0"/>
              </a:spcBef>
            </a:pPr>
            <a:r>
              <a:rPr lang="en-US" sz="788" dirty="0">
                <a:solidFill>
                  <a:schemeClr val="tx2"/>
                </a:solidFill>
              </a:rPr>
              <a:t>Single rank on host with 23 threads. Various computations are offloaded to Intel® Xeon Phi™ coprocessor from each thread.</a:t>
            </a:r>
          </a:p>
          <a:p>
            <a:pPr>
              <a:spcBef>
                <a:spcPts val="0"/>
              </a:spcBef>
            </a:pPr>
            <a:r>
              <a:rPr lang="en-US" sz="1200" b="1" dirty="0">
                <a:solidFill>
                  <a:schemeClr val="tx2"/>
                </a:solidFill>
              </a:rPr>
              <a:t>Highlights</a:t>
            </a:r>
            <a:r>
              <a:rPr lang="en-US" sz="1200" dirty="0">
                <a:solidFill>
                  <a:schemeClr val="tx2"/>
                </a:solidFill>
              </a:rPr>
              <a:t>: </a:t>
            </a:r>
          </a:p>
          <a:p>
            <a:pPr marL="346472" lvl="1">
              <a:spcBef>
                <a:spcPts val="0"/>
              </a:spcBef>
            </a:pPr>
            <a:r>
              <a:rPr lang="en-US" sz="788" dirty="0">
                <a:solidFill>
                  <a:schemeClr val="tx2"/>
                </a:solidFill>
              </a:rPr>
              <a:t>Intel® Xeon Phi™ coprocessor support is now in the development branch of NAMD 2.10 pre-release. </a:t>
            </a:r>
          </a:p>
          <a:p>
            <a:pPr>
              <a:spcBef>
                <a:spcPts val="0"/>
              </a:spcBef>
            </a:pPr>
            <a:r>
              <a:rPr lang="en-US" sz="1200" b="1" dirty="0">
                <a:solidFill>
                  <a:schemeClr val="tx2"/>
                </a:solidFill>
              </a:rPr>
              <a:t>Results</a:t>
            </a:r>
            <a:r>
              <a:rPr lang="en-US" sz="1200" dirty="0">
                <a:solidFill>
                  <a:schemeClr val="tx2"/>
                </a:solidFill>
              </a:rPr>
              <a:t>: </a:t>
            </a:r>
          </a:p>
          <a:p>
            <a:pPr marL="346472" lvl="1">
              <a:spcBef>
                <a:spcPts val="0"/>
              </a:spcBef>
            </a:pPr>
            <a:r>
              <a:rPr lang="en-US" sz="788" dirty="0">
                <a:solidFill>
                  <a:schemeClr val="tx2"/>
                </a:solidFill>
              </a:rPr>
              <a:t>For the STMV workload, a single and dual Intel® Xeon Phi™ coprocessors continue to provide acceleration up to 32 nodes.</a:t>
            </a:r>
          </a:p>
          <a:p>
            <a:pPr>
              <a:spcBef>
                <a:spcPts val="0"/>
              </a:spcBef>
            </a:pPr>
            <a:r>
              <a:rPr lang="en-US" sz="1200" b="1" dirty="0">
                <a:solidFill>
                  <a:schemeClr val="tx2"/>
                </a:solidFill>
              </a:rPr>
              <a:t>Code Optimization Strategy</a:t>
            </a:r>
            <a:r>
              <a:rPr lang="en-US" sz="1200" dirty="0">
                <a:solidFill>
                  <a:schemeClr val="tx2"/>
                </a:solidFill>
              </a:rPr>
              <a:t>:</a:t>
            </a:r>
          </a:p>
          <a:p>
            <a:pPr marL="346472" lvl="1">
              <a:spcBef>
                <a:spcPts val="0"/>
              </a:spcBef>
            </a:pPr>
            <a:r>
              <a:rPr lang="en-US" sz="788" dirty="0" err="1">
                <a:solidFill>
                  <a:schemeClr val="tx2"/>
                </a:solidFill>
              </a:rPr>
              <a:t>Pairlist</a:t>
            </a:r>
            <a:r>
              <a:rPr lang="en-US" sz="788" dirty="0">
                <a:solidFill>
                  <a:schemeClr val="tx2"/>
                </a:solidFill>
              </a:rPr>
              <a:t> padding, atom sorting, </a:t>
            </a:r>
            <a:r>
              <a:rPr lang="en-US" sz="788" dirty="0" err="1">
                <a:solidFill>
                  <a:schemeClr val="tx2"/>
                </a:solidFill>
              </a:rPr>
              <a:t>AoS</a:t>
            </a:r>
            <a:r>
              <a:rPr lang="en-US" sz="788" dirty="0">
                <a:solidFill>
                  <a:schemeClr val="tx2"/>
                </a:solidFill>
              </a:rPr>
              <a:t> vs </a:t>
            </a:r>
            <a:r>
              <a:rPr lang="en-US" sz="788" dirty="0" err="1">
                <a:solidFill>
                  <a:schemeClr val="tx2"/>
                </a:solidFill>
              </a:rPr>
              <a:t>SoA</a:t>
            </a:r>
            <a:r>
              <a:rPr lang="en-US" sz="788" dirty="0">
                <a:solidFill>
                  <a:schemeClr val="tx2"/>
                </a:solidFill>
              </a:rPr>
              <a:t> (</a:t>
            </a:r>
            <a:r>
              <a:rPr lang="en-US" sz="788" dirty="0" err="1">
                <a:solidFill>
                  <a:schemeClr val="tx2"/>
                </a:solidFill>
              </a:rPr>
              <a:t>AoS</a:t>
            </a:r>
            <a:r>
              <a:rPr lang="en-US" sz="788" dirty="0">
                <a:solidFill>
                  <a:schemeClr val="tx2"/>
                </a:solidFill>
              </a:rPr>
              <a:t> is used), r2_table calculation instead of lookup, mixture of gathers and </a:t>
            </a:r>
            <a:r>
              <a:rPr lang="en-US" sz="788" dirty="0" err="1">
                <a:solidFill>
                  <a:schemeClr val="tx2"/>
                </a:solidFill>
              </a:rPr>
              <a:t>loadunpacks</a:t>
            </a:r>
            <a:r>
              <a:rPr lang="en-US" sz="788" dirty="0">
                <a:solidFill>
                  <a:schemeClr val="tx2"/>
                </a:solidFill>
              </a:rPr>
              <a:t> + transforms, force combining (force updates at the same time so indexes/masks can be reused), mixed precision, selectively load balancing the non-bonded work between the host and device, </a:t>
            </a:r>
            <a:r>
              <a:rPr lang="en-US" sz="788" dirty="0" err="1">
                <a:solidFill>
                  <a:schemeClr val="tx2"/>
                </a:solidFill>
              </a:rPr>
              <a:t>intrinsics</a:t>
            </a:r>
            <a:r>
              <a:rPr lang="en-US" sz="788" dirty="0">
                <a:solidFill>
                  <a:schemeClr val="tx2"/>
                </a:solidFill>
              </a:rPr>
              <a:t> used for both force computation and </a:t>
            </a:r>
            <a:r>
              <a:rPr lang="en-US" sz="788" dirty="0" err="1">
                <a:solidFill>
                  <a:schemeClr val="tx2"/>
                </a:solidFill>
              </a:rPr>
              <a:t>pairlist</a:t>
            </a:r>
            <a:r>
              <a:rPr lang="en-US" sz="788" dirty="0">
                <a:solidFill>
                  <a:schemeClr val="tx2"/>
                </a:solidFill>
              </a:rPr>
              <a:t> generation loops, dynamic scheduling in </a:t>
            </a:r>
            <a:r>
              <a:rPr lang="en-US" sz="788" dirty="0" err="1">
                <a:solidFill>
                  <a:schemeClr val="tx2"/>
                </a:solidFill>
              </a:rPr>
              <a:t>OpenMP</a:t>
            </a:r>
            <a:r>
              <a:rPr lang="en-US" sz="788" dirty="0">
                <a:solidFill>
                  <a:schemeClr val="tx2"/>
                </a:solidFill>
              </a:rPr>
              <a:t>* parallel for loops, computes are sorted based on “input distance.” </a:t>
            </a:r>
            <a:r>
              <a:rPr lang="en-US" sz="788" dirty="0" smtClean="0">
                <a:solidFill>
                  <a:schemeClr val="tx2"/>
                </a:solidFill>
              </a:rPr>
              <a:t> </a:t>
            </a:r>
            <a:endParaRPr lang="en-US" sz="788" dirty="0">
              <a:solidFill>
                <a:schemeClr val="tx2"/>
              </a:solidFill>
            </a:endParaRPr>
          </a:p>
          <a:p>
            <a:pPr>
              <a:spcBef>
                <a:spcPts val="0"/>
              </a:spcBef>
            </a:pPr>
            <a:r>
              <a:rPr lang="en-US" sz="1200" b="1" dirty="0">
                <a:solidFill>
                  <a:schemeClr val="tx2"/>
                </a:solidFill>
              </a:rPr>
              <a:t>Notes</a:t>
            </a:r>
            <a:r>
              <a:rPr lang="en-US" sz="1200" dirty="0">
                <a:solidFill>
                  <a:schemeClr val="tx2"/>
                </a:solidFill>
              </a:rPr>
              <a:t>:</a:t>
            </a:r>
          </a:p>
          <a:p>
            <a:pPr marL="346472" lvl="1">
              <a:spcBef>
                <a:spcPts val="0"/>
              </a:spcBef>
            </a:pPr>
            <a:r>
              <a:rPr lang="en-US" sz="788" dirty="0">
                <a:solidFill>
                  <a:schemeClr val="tx2"/>
                </a:solidFill>
              </a:rPr>
              <a:t>We are continuing to optimize NAMD* further.  This TR will be updated as newer results are available.</a:t>
            </a:r>
          </a:p>
        </p:txBody>
      </p:sp>
      <p:sp>
        <p:nvSpPr>
          <p:cNvPr id="4" name="Slide Number Placeholder 3"/>
          <p:cNvSpPr>
            <a:spLocks noGrp="1"/>
          </p:cNvSpPr>
          <p:nvPr>
            <p:ph type="sldNum" sz="quarter" idx="4"/>
          </p:nvPr>
        </p:nvSpPr>
        <p:spPr/>
        <p:txBody>
          <a:bodyPr/>
          <a:lstStyle/>
          <a:p>
            <a:fld id="{6A174EDC-730F-0E4F-8F7E-AD594D963D71}" type="slidenum">
              <a:rPr lang="en-US" smtClean="0">
                <a:solidFill>
                  <a:schemeClr val="tx2"/>
                </a:solidFill>
              </a:rPr>
              <a:pPr/>
              <a:t>39</a:t>
            </a:fld>
            <a:endParaRPr lang="en-US">
              <a:solidFill>
                <a:schemeClr val="tx2"/>
              </a:solidFill>
            </a:endParaRPr>
          </a:p>
        </p:txBody>
      </p:sp>
      <p:sp>
        <p:nvSpPr>
          <p:cNvPr id="16" name="Rectangle 15"/>
          <p:cNvSpPr/>
          <p:nvPr/>
        </p:nvSpPr>
        <p:spPr>
          <a:xfrm>
            <a:off x="133519" y="4688912"/>
            <a:ext cx="7901873" cy="300082"/>
          </a:xfrm>
          <a:prstGeom prst="rect">
            <a:avLst/>
          </a:prstGeom>
        </p:spPr>
        <p:txBody>
          <a:bodyPr wrap="square">
            <a:spAutoFit/>
          </a:bodyPr>
          <a:lstStyle/>
          <a:p>
            <a:pPr>
              <a:lnSpc>
                <a:spcPct val="75000"/>
              </a:lnSpc>
            </a:pPr>
            <a:r>
              <a:rPr lang="en-US" sz="600" dirty="0">
                <a:latin typeface="Arial Narrow" panose="020B0606020202030204" pitchFamily="34" charset="0"/>
                <a:cs typeface="Arial" pitchFamily="34" charset="0"/>
              </a:rPr>
              <a:t>Software and workloads used in performance tests may have been optimized for performance only on Intel microprocessors. Performance tests, such as </a:t>
            </a:r>
            <a:r>
              <a:rPr lang="en-US" sz="600" dirty="0" err="1">
                <a:latin typeface="Arial Narrow" panose="020B0606020202030204" pitchFamily="34" charset="0"/>
                <a:cs typeface="Arial" pitchFamily="34" charset="0"/>
              </a:rPr>
              <a:t>SYSmark</a:t>
            </a:r>
            <a:r>
              <a:rPr lang="en-US" sz="600" dirty="0">
                <a:latin typeface="Arial Narrow" panose="020B0606020202030204" pitchFamily="34" charset="0"/>
                <a:cs typeface="Arial" pitchFamily="34" charset="0"/>
              </a:rPr>
              <a:t> and </a:t>
            </a:r>
            <a:r>
              <a:rPr lang="en-US" sz="600" dirty="0" err="1">
                <a:latin typeface="Arial Narrow" panose="020B0606020202030204" pitchFamily="34" charset="0"/>
                <a:cs typeface="Arial" pitchFamily="34" charset="0"/>
              </a:rPr>
              <a:t>MobileMark</a:t>
            </a:r>
            <a:r>
              <a:rPr lang="en-US" sz="600" dirty="0">
                <a:latin typeface="Arial Narrow" panose="020B0606020202030204" pitchFamily="34" charset="0"/>
                <a:cs typeface="Arial"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See benchmark tests and configurations in the speaker notes.  For more information go to </a:t>
            </a:r>
            <a:r>
              <a:rPr lang="en-US" sz="600" dirty="0">
                <a:latin typeface="Arial Narrow" panose="020B0606020202030204" pitchFamily="34" charset="0"/>
                <a:cs typeface="Arial" pitchFamily="34" charset="0"/>
                <a:hlinkClick r:id="rId4"/>
              </a:rPr>
              <a:t>http://www.intel.com/performance</a:t>
            </a:r>
            <a:endParaRPr lang="en-US" sz="600" dirty="0">
              <a:latin typeface="Arial Narrow" panose="020B0606020202030204" pitchFamily="34" charset="0"/>
              <a:cs typeface="Arial" pitchFamily="34" charset="0"/>
            </a:endParaRPr>
          </a:p>
        </p:txBody>
      </p:sp>
      <p:sp>
        <p:nvSpPr>
          <p:cNvPr id="26" name="Rectangle 2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pic>
        <p:nvPicPr>
          <p:cNvPr id="12" name="Picture 11"/>
          <p:cNvPicPr>
            <a:picLocks noChangeAspect="1"/>
          </p:cNvPicPr>
          <p:nvPr/>
        </p:nvPicPr>
        <p:blipFill>
          <a:blip r:embed="rId5"/>
          <a:stretch>
            <a:fillRect/>
          </a:stretch>
        </p:blipFill>
        <p:spPr>
          <a:xfrm>
            <a:off x="-2381" y="880903"/>
            <a:ext cx="4619567" cy="3116207"/>
          </a:xfrm>
          <a:prstGeom prst="rect">
            <a:avLst/>
          </a:prstGeom>
        </p:spPr>
      </p:pic>
      <p:sp>
        <p:nvSpPr>
          <p:cNvPr id="13" name="TextBox 12"/>
          <p:cNvSpPr txBox="1"/>
          <p:nvPr/>
        </p:nvSpPr>
        <p:spPr>
          <a:xfrm>
            <a:off x="1120148" y="4114435"/>
            <a:ext cx="2504212" cy="323165"/>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sz="1500" dirty="0">
                <a:solidFill>
                  <a:schemeClr val="tx1"/>
                </a:solidFill>
                <a:cs typeface="Neo Sans Intel"/>
              </a:rPr>
              <a:t>Cluster benchmark (STMV)</a:t>
            </a:r>
          </a:p>
        </p:txBody>
      </p:sp>
    </p:spTree>
    <p:extLst>
      <p:ext uri="{BB962C8B-B14F-4D97-AF65-F5344CB8AC3E}">
        <p14:creationId xmlns:p14="http://schemas.microsoft.com/office/powerpoint/2010/main" val="217360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Optimization Notice</a:t>
            </a:r>
          </a:p>
        </p:txBody>
      </p:sp>
      <p:sp>
        <p:nvSpPr>
          <p:cNvPr id="10" name="Slide Number Placeholder 8"/>
          <p:cNvSpPr>
            <a:spLocks noGrp="1"/>
          </p:cNvSpPr>
          <p:nvPr>
            <p:ph type="sldNum" sz="quarter" idx="12"/>
          </p:nvPr>
        </p:nvSpPr>
        <p:spPr/>
        <p:txBody>
          <a:bodyPr/>
          <a:lstStyle/>
          <a:p>
            <a:fld id="{FD44707B-D922-47D5-BD24-D96E91B70543}" type="slidenum">
              <a:rPr lang="en-US" smtClean="0"/>
              <a:pPr/>
              <a:t>4</a:t>
            </a:fld>
            <a:endParaRPr lang="en-US" dirty="0"/>
          </a:p>
        </p:txBody>
      </p:sp>
      <p:graphicFrame>
        <p:nvGraphicFramePr>
          <p:cNvPr id="9" name="Table 8"/>
          <p:cNvGraphicFramePr>
            <a:graphicFrameLocks noGrp="1"/>
          </p:cNvGraphicFramePr>
          <p:nvPr/>
        </p:nvGraphicFramePr>
        <p:xfrm>
          <a:off x="2044305" y="947024"/>
          <a:ext cx="5055580" cy="2215176"/>
        </p:xfrm>
        <a:graphic>
          <a:graphicData uri="http://schemas.openxmlformats.org/drawingml/2006/table">
            <a:tbl>
              <a:tblPr firstRow="1" bandRow="1">
                <a:tableStyleId>{793D81CF-94F2-401A-BA57-92F5A7B2D0C5}</a:tableStyleId>
              </a:tblPr>
              <a:tblGrid>
                <a:gridCol w="5055580"/>
              </a:tblGrid>
              <a:tr h="194310">
                <a:tc>
                  <a:txBody>
                    <a:bodyPr/>
                    <a:lstStyle/>
                    <a:p>
                      <a:r>
                        <a:rPr lang="en-US" sz="800" dirty="0" smtClean="0"/>
                        <a:t>Optimization Notice</a:t>
                      </a:r>
                      <a:endParaRPr lang="en-US" sz="800" dirty="0"/>
                    </a:p>
                  </a:txBody>
                  <a:tcPr marL="68580" marR="68580" marT="34290" marB="34290"/>
                </a:tc>
              </a:tr>
              <a:tr h="202086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900" dirty="0" smtClean="0"/>
                        <a:t>Intel's compilers may or may not optimize to the same degree for non-Intel microprocessors for optimizations that are not unique to Intel microprocessors. These optimizations include SSE2, SSE3, and SSE3 instruction sets and other optimizations. Intel does not guarantee the availability, functionality, or effectiveness of any optimization on microprocessors not manufactured by Intel. </a:t>
                      </a:r>
                      <a:br>
                        <a:rPr lang="en-US" sz="900" dirty="0" smtClean="0"/>
                      </a:br>
                      <a:r>
                        <a:rPr lang="en-US" sz="900" dirty="0" smtClean="0"/>
                        <a:t/>
                      </a:r>
                      <a:br>
                        <a:rPr lang="en-US" sz="900" dirty="0" smtClean="0"/>
                      </a:br>
                      <a:r>
                        <a:rPr lang="en-US" sz="900" dirty="0" smtClean="0"/>
                        <a:t>Microprocessor-dependent optimizations in this product are intended for use with Intel microprocessors. Certain optimizations not specific to Intel </a:t>
                      </a:r>
                      <a:r>
                        <a:rPr lang="en-US" sz="900" dirty="0" err="1" smtClean="0"/>
                        <a:t>microarchitecture</a:t>
                      </a:r>
                      <a:r>
                        <a:rPr lang="en-US" sz="900" dirty="0" smtClean="0"/>
                        <a:t> are reserved for Intel microprocessors. Please refer to the applicable product User and Reference Guides for more information regarding the specific instruction sets covered by this notice.</a:t>
                      </a:r>
                      <a:br>
                        <a:rPr lang="en-US" sz="900" dirty="0" smtClean="0"/>
                      </a:br>
                      <a:r>
                        <a:rPr lang="en-US" sz="900" dirty="0" smtClean="0"/>
                        <a:t/>
                      </a:r>
                      <a:br>
                        <a:rPr lang="en-US" sz="900" dirty="0" smtClean="0"/>
                      </a:br>
                      <a:r>
                        <a:rPr lang="en-US" sz="900" dirty="0" smtClean="0"/>
                        <a:t>Notice revision #20110804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rgbClr val="000000"/>
                        </a:solidFill>
                        <a:effectLst/>
                        <a:latin typeface="Verdana" pitchFamily="34" charset="0"/>
                        <a:ea typeface="MS PGothic" pitchFamily="34" charset="-128"/>
                      </a:endParaRPr>
                    </a:p>
                  </a:txBody>
                  <a:tcPr marL="68580" marR="68580" marT="34290" marB="34290"/>
                </a:tc>
              </a:tr>
            </a:tbl>
          </a:graphicData>
        </a:graphic>
      </p:graphicFrame>
    </p:spTree>
    <p:extLst>
      <p:ext uri="{BB962C8B-B14F-4D97-AF65-F5344CB8AC3E}">
        <p14:creationId xmlns:p14="http://schemas.microsoft.com/office/powerpoint/2010/main" val="3368833845"/>
      </p:ext>
    </p:extLst>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55" y="165675"/>
            <a:ext cx="7821246" cy="797422"/>
          </a:xfrm>
        </p:spPr>
        <p:txBody>
          <a:bodyPr/>
          <a:lstStyle/>
          <a:p>
            <a:r>
              <a:rPr lang="en-US" sz="1800" dirty="0" smtClean="0">
                <a:solidFill>
                  <a:schemeClr val="tx2"/>
                </a:solidFill>
                <a:effectLst>
                  <a:outerShdw blurRad="38100" dist="38100" dir="2700000" algn="tl">
                    <a:srgbClr val="000000">
                      <a:alpha val="43137"/>
                    </a:srgbClr>
                  </a:outerShdw>
                </a:effectLst>
              </a:rPr>
              <a:t>GROMACS*</a:t>
            </a:r>
            <a:endParaRPr lang="en-US" dirty="0">
              <a:solidFill>
                <a:schemeClr val="tx2"/>
              </a:solidFill>
            </a:endParaRPr>
          </a:p>
        </p:txBody>
      </p:sp>
      <p:sp>
        <p:nvSpPr>
          <p:cNvPr id="21" name="Content Placeholder 20"/>
          <p:cNvSpPr>
            <a:spLocks noGrp="1"/>
          </p:cNvSpPr>
          <p:nvPr>
            <p:ph idx="1"/>
          </p:nvPr>
        </p:nvSpPr>
        <p:spPr>
          <a:xfrm>
            <a:off x="4516383" y="779896"/>
            <a:ext cx="4338447" cy="3795177"/>
          </a:xfrm>
        </p:spPr>
        <p:txBody>
          <a:bodyPr/>
          <a:lstStyle/>
          <a:p>
            <a:pPr marL="0" indent="0">
              <a:spcBef>
                <a:spcPts val="0"/>
              </a:spcBef>
              <a:buClr>
                <a:schemeClr val="tx2"/>
              </a:buClr>
              <a:buNone/>
            </a:pPr>
            <a:r>
              <a:rPr lang="en-US" sz="900" b="1" dirty="0">
                <a:solidFill>
                  <a:schemeClr val="tx2"/>
                </a:solidFill>
              </a:rPr>
              <a:t>Application</a:t>
            </a:r>
            <a:r>
              <a:rPr lang="en-US" sz="900" dirty="0">
                <a:solidFill>
                  <a:schemeClr val="tx2"/>
                </a:solidFill>
              </a:rPr>
              <a:t>: </a:t>
            </a:r>
            <a:r>
              <a:rPr lang="en-US" sz="900" dirty="0" smtClean="0">
                <a:solidFill>
                  <a:schemeClr val="tx2"/>
                </a:solidFill>
              </a:rPr>
              <a:t>GROMACS* </a:t>
            </a:r>
            <a:r>
              <a:rPr lang="en-US" sz="900" dirty="0">
                <a:solidFill>
                  <a:schemeClr val="tx2"/>
                </a:solidFill>
              </a:rPr>
              <a:t>5.0-RC1</a:t>
            </a:r>
          </a:p>
          <a:p>
            <a:pPr marL="0" indent="0">
              <a:spcBef>
                <a:spcPts val="0"/>
              </a:spcBef>
              <a:buClr>
                <a:schemeClr val="tx2"/>
              </a:buClr>
              <a:buNone/>
            </a:pPr>
            <a:r>
              <a:rPr lang="en-US" sz="900" b="1" dirty="0">
                <a:solidFill>
                  <a:schemeClr val="tx2"/>
                </a:solidFill>
              </a:rPr>
              <a:t>Description</a:t>
            </a:r>
            <a:r>
              <a:rPr lang="en-US" sz="900" dirty="0">
                <a:solidFill>
                  <a:schemeClr val="tx2"/>
                </a:solidFill>
              </a:rPr>
              <a:t>: </a:t>
            </a:r>
          </a:p>
          <a:p>
            <a:pPr marL="257175" lvl="2" indent="-128588">
              <a:spcBef>
                <a:spcPts val="0"/>
              </a:spcBef>
              <a:buClr>
                <a:schemeClr val="tx2"/>
              </a:buClr>
            </a:pPr>
            <a:r>
              <a:rPr lang="en-US" sz="825" dirty="0">
                <a:solidFill>
                  <a:schemeClr val="tx2"/>
                </a:solidFill>
              </a:rPr>
              <a:t>GROMACS is a versatile package to perform molecular dynamics, i.e. simulate the Newtonian equations of motion for systems with hundreds to millions of particles.  It is one </a:t>
            </a:r>
            <a:r>
              <a:rPr lang="en-US" altLang="ja-JP" sz="825" dirty="0">
                <a:solidFill>
                  <a:schemeClr val="tx2"/>
                </a:solidFill>
              </a:rPr>
              <a:t>of the fastest and the most popular </a:t>
            </a:r>
            <a:r>
              <a:rPr lang="en-US" altLang="ja-JP" sz="825" dirty="0" smtClean="0">
                <a:solidFill>
                  <a:schemeClr val="tx2"/>
                </a:solidFill>
              </a:rPr>
              <a:t>molecular dynamics </a:t>
            </a:r>
            <a:r>
              <a:rPr lang="en-US" altLang="ja-JP" sz="825" dirty="0">
                <a:solidFill>
                  <a:schemeClr val="tx2"/>
                </a:solidFill>
              </a:rPr>
              <a:t>packages</a:t>
            </a:r>
          </a:p>
          <a:p>
            <a:pPr marL="0" indent="0">
              <a:spcBef>
                <a:spcPts val="0"/>
              </a:spcBef>
              <a:buClr>
                <a:schemeClr val="tx2"/>
              </a:buClr>
              <a:buNone/>
            </a:pPr>
            <a:r>
              <a:rPr lang="en-US" altLang="ja-JP" sz="900" b="1" dirty="0">
                <a:solidFill>
                  <a:schemeClr val="tx2"/>
                </a:solidFill>
              </a:rPr>
              <a:t>Workload:</a:t>
            </a:r>
            <a:r>
              <a:rPr lang="en-US" altLang="ja-JP" sz="900" dirty="0">
                <a:solidFill>
                  <a:schemeClr val="tx2"/>
                </a:solidFill>
              </a:rPr>
              <a:t> 512K H</a:t>
            </a:r>
            <a:r>
              <a:rPr lang="en-US" altLang="ja-JP" sz="900" baseline="-25000" dirty="0">
                <a:solidFill>
                  <a:schemeClr val="tx2"/>
                </a:solidFill>
              </a:rPr>
              <a:t>2</a:t>
            </a:r>
            <a:r>
              <a:rPr lang="en-US" altLang="ja-JP" sz="900" dirty="0">
                <a:solidFill>
                  <a:schemeClr val="tx2"/>
                </a:solidFill>
              </a:rPr>
              <a:t>O with RF method</a:t>
            </a:r>
            <a:endParaRPr lang="en-US" altLang="ja-JP" sz="900" b="1" dirty="0">
              <a:solidFill>
                <a:schemeClr val="tx2"/>
              </a:solidFill>
            </a:endParaRPr>
          </a:p>
          <a:p>
            <a:pPr marL="0" indent="0">
              <a:spcBef>
                <a:spcPts val="0"/>
              </a:spcBef>
              <a:buClr>
                <a:schemeClr val="tx2"/>
              </a:buClr>
              <a:buNone/>
            </a:pPr>
            <a:r>
              <a:rPr lang="en-US" sz="900" b="1" dirty="0">
                <a:solidFill>
                  <a:schemeClr val="tx2"/>
                </a:solidFill>
              </a:rPr>
              <a:t>Availability</a:t>
            </a:r>
            <a:r>
              <a:rPr lang="en-US" sz="900" dirty="0">
                <a:solidFill>
                  <a:schemeClr val="tx2"/>
                </a:solidFill>
              </a:rPr>
              <a:t>: </a:t>
            </a:r>
            <a:endParaRPr lang="en-US" sz="900" i="1" dirty="0">
              <a:solidFill>
                <a:schemeClr val="tx2"/>
              </a:solidFill>
            </a:endParaRPr>
          </a:p>
          <a:p>
            <a:pPr marL="257175" lvl="2" indent="-128588">
              <a:spcBef>
                <a:spcPts val="0"/>
              </a:spcBef>
              <a:buClr>
                <a:schemeClr val="tx2"/>
              </a:buClr>
            </a:pPr>
            <a:r>
              <a:rPr lang="en-US" sz="825" dirty="0">
                <a:solidFill>
                  <a:schemeClr val="tx2"/>
                </a:solidFill>
              </a:rPr>
              <a:t>VERSION 5.0-rc1 is available from http://www.gromacs.org/Downloads &amp; </a:t>
            </a:r>
          </a:p>
          <a:p>
            <a:pPr marL="257175" lvl="4" indent="-128588">
              <a:spcBef>
                <a:spcPts val="0"/>
              </a:spcBef>
              <a:buClr>
                <a:schemeClr val="tx2"/>
              </a:buClr>
            </a:pPr>
            <a:r>
              <a:rPr lang="en-US" sz="825" dirty="0">
                <a:solidFill>
                  <a:schemeClr val="tx2"/>
                </a:solidFill>
              </a:rPr>
              <a:t>ftp://ftp.gromacs.org/pub/gromacs/gromacs-5.0-rc1.tar.gz</a:t>
            </a:r>
          </a:p>
          <a:p>
            <a:pPr marL="0" indent="0">
              <a:spcBef>
                <a:spcPts val="0"/>
              </a:spcBef>
              <a:buClr>
                <a:schemeClr val="tx2"/>
              </a:buClr>
              <a:buNone/>
            </a:pPr>
            <a:r>
              <a:rPr lang="en-US" sz="900" b="1" dirty="0">
                <a:solidFill>
                  <a:schemeClr val="tx2"/>
                </a:solidFill>
              </a:rPr>
              <a:t>Results</a:t>
            </a:r>
            <a:r>
              <a:rPr lang="en-US" sz="900" dirty="0">
                <a:solidFill>
                  <a:schemeClr val="tx2"/>
                </a:solidFill>
              </a:rPr>
              <a:t>: </a:t>
            </a:r>
          </a:p>
          <a:p>
            <a:pPr marL="257175" lvl="2" indent="-128588">
              <a:spcBef>
                <a:spcPts val="0"/>
              </a:spcBef>
              <a:buClr>
                <a:schemeClr val="tx2"/>
              </a:buClr>
            </a:pPr>
            <a:r>
              <a:rPr lang="en-US" altLang="ja-JP" sz="825" dirty="0">
                <a:solidFill>
                  <a:schemeClr val="tx2"/>
                </a:solidFill>
              </a:rPr>
              <a:t>Highly optimized for Intel</a:t>
            </a:r>
            <a:r>
              <a:rPr lang="en-US" altLang="ja-JP" sz="825" baseline="30000" dirty="0">
                <a:solidFill>
                  <a:schemeClr val="tx2"/>
                </a:solidFill>
              </a:rPr>
              <a:t>®</a:t>
            </a:r>
            <a:r>
              <a:rPr lang="en-US" altLang="ja-JP" sz="825" dirty="0">
                <a:solidFill>
                  <a:schemeClr val="tx2"/>
                </a:solidFill>
              </a:rPr>
              <a:t> Xeon</a:t>
            </a:r>
            <a:r>
              <a:rPr lang="en-US" altLang="ja-JP" sz="825" baseline="30000" dirty="0">
                <a:solidFill>
                  <a:schemeClr val="tx2"/>
                </a:solidFill>
              </a:rPr>
              <a:t>®</a:t>
            </a:r>
            <a:r>
              <a:rPr lang="en-US" altLang="ja-JP" sz="825" dirty="0">
                <a:solidFill>
                  <a:schemeClr val="tx2"/>
                </a:solidFill>
              </a:rPr>
              <a:t> Processors </a:t>
            </a:r>
            <a:br>
              <a:rPr lang="en-US" altLang="ja-JP" sz="825" dirty="0">
                <a:solidFill>
                  <a:schemeClr val="tx2"/>
                </a:solidFill>
              </a:rPr>
            </a:br>
            <a:r>
              <a:rPr lang="en-US" altLang="ja-JP" sz="825" dirty="0">
                <a:solidFill>
                  <a:schemeClr val="tx2"/>
                </a:solidFill>
              </a:rPr>
              <a:t>(AVX-</a:t>
            </a:r>
            <a:r>
              <a:rPr lang="en-US" altLang="ja-JP" sz="825" dirty="0" err="1">
                <a:solidFill>
                  <a:schemeClr val="tx2"/>
                </a:solidFill>
              </a:rPr>
              <a:t>intrinsics</a:t>
            </a:r>
            <a:r>
              <a:rPr lang="en-US" altLang="ja-JP" sz="825" dirty="0">
                <a:solidFill>
                  <a:schemeClr val="tx2"/>
                </a:solidFill>
              </a:rPr>
              <a:t>)</a:t>
            </a:r>
          </a:p>
          <a:p>
            <a:pPr marL="257175" lvl="2" indent="-128588">
              <a:spcBef>
                <a:spcPts val="0"/>
              </a:spcBef>
              <a:buClr>
                <a:schemeClr val="tx2"/>
              </a:buClr>
            </a:pPr>
            <a:r>
              <a:rPr lang="en-US" altLang="ja-JP" sz="825" dirty="0">
                <a:solidFill>
                  <a:schemeClr val="tx2"/>
                </a:solidFill>
              </a:rPr>
              <a:t>Able to run full simulation on Intel</a:t>
            </a:r>
            <a:r>
              <a:rPr lang="en-US" altLang="ja-JP" sz="825" baseline="30000" dirty="0">
                <a:solidFill>
                  <a:schemeClr val="tx2"/>
                </a:solidFill>
              </a:rPr>
              <a:t>®</a:t>
            </a:r>
            <a:r>
              <a:rPr lang="en-US" altLang="ja-JP" sz="825" dirty="0">
                <a:solidFill>
                  <a:schemeClr val="tx2"/>
                </a:solidFill>
              </a:rPr>
              <a:t> Xeon Phi™ coprocessor natively + host processor using a symmetric model</a:t>
            </a:r>
          </a:p>
          <a:p>
            <a:pPr marL="257175" lvl="2" indent="-128588">
              <a:spcBef>
                <a:spcPts val="0"/>
              </a:spcBef>
              <a:buClr>
                <a:schemeClr val="tx2"/>
              </a:buClr>
            </a:pPr>
            <a:r>
              <a:rPr lang="en-US" sz="825" dirty="0">
                <a:solidFill>
                  <a:schemeClr val="tx2"/>
                </a:solidFill>
              </a:rPr>
              <a:t>Optimized with </a:t>
            </a:r>
            <a:r>
              <a:rPr lang="en-US" sz="825" dirty="0" err="1">
                <a:solidFill>
                  <a:schemeClr val="tx2"/>
                </a:solidFill>
              </a:rPr>
              <a:t>intrinsics</a:t>
            </a:r>
            <a:r>
              <a:rPr lang="en-US" sz="825" dirty="0">
                <a:solidFill>
                  <a:schemeClr val="tx2"/>
                </a:solidFill>
              </a:rPr>
              <a:t> for 512-bit </a:t>
            </a:r>
            <a:r>
              <a:rPr lang="en-US" sz="825" dirty="0" err="1">
                <a:solidFill>
                  <a:schemeClr val="tx2"/>
                </a:solidFill>
              </a:rPr>
              <a:t>vectorization</a:t>
            </a:r>
            <a:r>
              <a:rPr lang="en-US" sz="825" dirty="0">
                <a:solidFill>
                  <a:schemeClr val="tx2"/>
                </a:solidFill>
              </a:rPr>
              <a:t> </a:t>
            </a:r>
            <a:br>
              <a:rPr lang="en-US" sz="825" dirty="0">
                <a:solidFill>
                  <a:schemeClr val="tx2"/>
                </a:solidFill>
              </a:rPr>
            </a:br>
            <a:r>
              <a:rPr lang="en-US" sz="825" dirty="0">
                <a:solidFill>
                  <a:schemeClr val="tx2"/>
                </a:solidFill>
              </a:rPr>
              <a:t>on Intel Xeon Phi coprocessors</a:t>
            </a:r>
          </a:p>
          <a:p>
            <a:pPr marL="0" indent="0">
              <a:spcBef>
                <a:spcPts val="0"/>
              </a:spcBef>
              <a:buClr>
                <a:schemeClr val="tx2"/>
              </a:buClr>
              <a:buNone/>
            </a:pPr>
            <a:r>
              <a:rPr lang="en-US" sz="900" b="1" dirty="0">
                <a:solidFill>
                  <a:schemeClr val="tx2"/>
                </a:solidFill>
              </a:rPr>
              <a:t>Code Optimization Strategy</a:t>
            </a:r>
            <a:r>
              <a:rPr lang="en-US" sz="900" dirty="0">
                <a:solidFill>
                  <a:schemeClr val="tx2"/>
                </a:solidFill>
              </a:rPr>
              <a:t>:</a:t>
            </a:r>
          </a:p>
          <a:p>
            <a:pPr marL="257175" lvl="1" indent="-128588">
              <a:spcBef>
                <a:spcPts val="0"/>
              </a:spcBef>
              <a:buClr>
                <a:schemeClr val="tx2"/>
              </a:buClr>
            </a:pPr>
            <a:r>
              <a:rPr lang="en-US" sz="825" dirty="0">
                <a:solidFill>
                  <a:schemeClr val="tx2"/>
                </a:solidFill>
              </a:rPr>
              <a:t>Several experiments were done to find optimal </a:t>
            </a:r>
            <a:r>
              <a:rPr lang="en-US" sz="825" dirty="0" smtClean="0">
                <a:solidFill>
                  <a:schemeClr val="tx2"/>
                </a:solidFill>
              </a:rPr>
              <a:t>MPI*/</a:t>
            </a:r>
            <a:r>
              <a:rPr lang="en-US" sz="825" dirty="0" err="1" smtClean="0">
                <a:solidFill>
                  <a:schemeClr val="tx2"/>
                </a:solidFill>
              </a:rPr>
              <a:t>OprenMP</a:t>
            </a:r>
            <a:r>
              <a:rPr lang="en-US" sz="825" dirty="0" smtClean="0">
                <a:solidFill>
                  <a:schemeClr val="tx2"/>
                </a:solidFill>
              </a:rPr>
              <a:t>* </a:t>
            </a:r>
            <a:r>
              <a:rPr lang="en-US" sz="825" dirty="0">
                <a:solidFill>
                  <a:schemeClr val="tx2"/>
                </a:solidFill>
              </a:rPr>
              <a:t>decomposition between IVB-EP host(s) and KNC</a:t>
            </a:r>
          </a:p>
          <a:p>
            <a:pPr marL="0" indent="0">
              <a:spcBef>
                <a:spcPts val="0"/>
              </a:spcBef>
              <a:buClr>
                <a:schemeClr val="tx2"/>
              </a:buClr>
              <a:buNone/>
            </a:pPr>
            <a:r>
              <a:rPr lang="en-US" sz="900" b="1" dirty="0">
                <a:solidFill>
                  <a:schemeClr val="tx2"/>
                </a:solidFill>
              </a:rPr>
              <a:t>Notes</a:t>
            </a:r>
            <a:r>
              <a:rPr lang="en-US" sz="900" dirty="0">
                <a:solidFill>
                  <a:schemeClr val="tx2"/>
                </a:solidFill>
              </a:rPr>
              <a:t>:</a:t>
            </a:r>
          </a:p>
          <a:p>
            <a:pPr marL="257175" lvl="1" indent="-128588">
              <a:spcBef>
                <a:spcPts val="0"/>
              </a:spcBef>
              <a:buClr>
                <a:schemeClr val="tx2"/>
              </a:buClr>
            </a:pPr>
            <a:r>
              <a:rPr lang="en-US" sz="825" dirty="0">
                <a:solidFill>
                  <a:schemeClr val="tx2"/>
                </a:solidFill>
              </a:rPr>
              <a:t>GROMACS-5.0-RC1 contains all changes for Xeon </a:t>
            </a:r>
            <a:r>
              <a:rPr lang="en-US" sz="825" dirty="0" smtClean="0">
                <a:solidFill>
                  <a:schemeClr val="tx2"/>
                </a:solidFill>
              </a:rPr>
              <a:t>Phi coprocessors</a:t>
            </a:r>
            <a:r>
              <a:rPr lang="en-US" altLang="ja-JP" sz="825" dirty="0" smtClean="0">
                <a:solidFill>
                  <a:schemeClr val="tx2"/>
                </a:solidFill>
              </a:rPr>
              <a:t>™</a:t>
            </a:r>
            <a:r>
              <a:rPr lang="en-US" sz="825" dirty="0" smtClean="0">
                <a:solidFill>
                  <a:schemeClr val="tx2"/>
                </a:solidFill>
              </a:rPr>
              <a:t> </a:t>
            </a:r>
            <a:r>
              <a:rPr lang="en-US" sz="825" dirty="0">
                <a:solidFill>
                  <a:schemeClr val="tx2"/>
                </a:solidFill>
              </a:rPr>
              <a:t>and </a:t>
            </a:r>
            <a:r>
              <a:rPr lang="en-US" sz="825" dirty="0" smtClean="0">
                <a:solidFill>
                  <a:schemeClr val="tx2"/>
                </a:solidFill>
              </a:rPr>
              <a:t>requires </a:t>
            </a:r>
            <a:r>
              <a:rPr lang="en-US" sz="825" dirty="0">
                <a:solidFill>
                  <a:schemeClr val="tx2"/>
                </a:solidFill>
              </a:rPr>
              <a:t>no additional changes when the user downloads from the repository</a:t>
            </a:r>
          </a:p>
          <a:p>
            <a:pPr marL="257175" lvl="1" indent="-128588">
              <a:spcBef>
                <a:spcPts val="0"/>
              </a:spcBef>
              <a:buClr>
                <a:schemeClr val="tx2"/>
              </a:buClr>
            </a:pPr>
            <a:r>
              <a:rPr lang="en-US" sz="825" dirty="0">
                <a:solidFill>
                  <a:schemeClr val="tx2"/>
                </a:solidFill>
              </a:rPr>
              <a:t>Normal level modifications are required to adjust </a:t>
            </a:r>
            <a:r>
              <a:rPr lang="en-US" sz="825" dirty="0" err="1">
                <a:solidFill>
                  <a:schemeClr val="tx2"/>
                </a:solidFill>
              </a:rPr>
              <a:t>cmake</a:t>
            </a:r>
            <a:r>
              <a:rPr lang="en-US" sz="825" dirty="0">
                <a:solidFill>
                  <a:schemeClr val="tx2"/>
                </a:solidFill>
              </a:rPr>
              <a:t> configuration and generate appropriate </a:t>
            </a:r>
            <a:r>
              <a:rPr lang="en-US" sz="825" dirty="0" err="1">
                <a:solidFill>
                  <a:schemeClr val="tx2"/>
                </a:solidFill>
              </a:rPr>
              <a:t>hostfile</a:t>
            </a:r>
            <a:r>
              <a:rPr lang="en-US" sz="825" dirty="0">
                <a:solidFill>
                  <a:schemeClr val="tx2"/>
                </a:solidFill>
              </a:rPr>
              <a:t> for </a:t>
            </a:r>
            <a:r>
              <a:rPr lang="en-US" sz="825" dirty="0" smtClean="0">
                <a:solidFill>
                  <a:schemeClr val="tx2"/>
                </a:solidFill>
              </a:rPr>
              <a:t>MPI*</a:t>
            </a:r>
            <a:endParaRPr lang="en-US" sz="825" dirty="0">
              <a:solidFill>
                <a:schemeClr val="tx2"/>
              </a:solidFill>
            </a:endParaRPr>
          </a:p>
          <a:p>
            <a:pPr marL="257175" lvl="1" indent="-128588">
              <a:spcBef>
                <a:spcPts val="0"/>
              </a:spcBef>
              <a:buClr>
                <a:schemeClr val="tx2"/>
              </a:buClr>
            </a:pPr>
            <a:r>
              <a:rPr lang="en-US" sz="825" dirty="0">
                <a:solidFill>
                  <a:schemeClr val="tx2"/>
                </a:solidFill>
              </a:rPr>
              <a:t>Results reported are for “as is” code downloaded from the GROMACS repository</a:t>
            </a:r>
          </a:p>
        </p:txBody>
      </p:sp>
      <p:sp>
        <p:nvSpPr>
          <p:cNvPr id="4" name="Slide Number Placeholder 3"/>
          <p:cNvSpPr>
            <a:spLocks noGrp="1"/>
          </p:cNvSpPr>
          <p:nvPr>
            <p:ph type="sldNum" sz="quarter" idx="4"/>
          </p:nvPr>
        </p:nvSpPr>
        <p:spPr/>
        <p:txBody>
          <a:bodyPr/>
          <a:lstStyle/>
          <a:p>
            <a:fld id="{6A174EDC-730F-0E4F-8F7E-AD594D963D71}" type="slidenum">
              <a:rPr lang="en-US" smtClean="0">
                <a:solidFill>
                  <a:schemeClr val="tx2"/>
                </a:solidFill>
              </a:rPr>
              <a:pPr/>
              <a:t>40</a:t>
            </a:fld>
            <a:endParaRPr lang="en-US">
              <a:solidFill>
                <a:schemeClr val="tx2"/>
              </a:solidFill>
            </a:endParaRPr>
          </a:p>
        </p:txBody>
      </p:sp>
      <p:pic>
        <p:nvPicPr>
          <p:cNvPr id="3" name="Picture 2"/>
          <p:cNvPicPr>
            <a:picLocks noChangeAspect="1"/>
          </p:cNvPicPr>
          <p:nvPr/>
        </p:nvPicPr>
        <p:blipFill>
          <a:blip r:embed="rId3"/>
          <a:stretch>
            <a:fillRect/>
          </a:stretch>
        </p:blipFill>
        <p:spPr>
          <a:xfrm>
            <a:off x="273693" y="779896"/>
            <a:ext cx="3923433" cy="3330995"/>
          </a:xfrm>
          <a:prstGeom prst="rect">
            <a:avLst/>
          </a:prstGeom>
        </p:spPr>
      </p:pic>
      <p:sp>
        <p:nvSpPr>
          <p:cNvPr id="5" name="Rectangle 4"/>
          <p:cNvSpPr/>
          <p:nvPr/>
        </p:nvSpPr>
        <p:spPr>
          <a:xfrm>
            <a:off x="179756" y="4425032"/>
            <a:ext cx="8018582" cy="623248"/>
          </a:xfrm>
          <a:prstGeom prst="rect">
            <a:avLst/>
          </a:prstGeom>
        </p:spPr>
        <p:txBody>
          <a:bodyPr wrap="square">
            <a:spAutoFit/>
          </a:bodyPr>
          <a:lstStyle/>
          <a:p>
            <a:pPr marL="342900">
              <a:lnSpc>
                <a:spcPct val="115000"/>
              </a:lnSpc>
              <a:spcAft>
                <a:spcPts val="750"/>
              </a:spcAft>
            </a:pPr>
            <a:r>
              <a:rPr lang="en-US" sz="600" dirty="0">
                <a:latin typeface="+mj-lt"/>
                <a:ea typeface="Calibri" panose="020F0502020204030204" pitchFamily="34" charset="0"/>
                <a:cs typeface="Times New Roman" panose="02020603050405020304" pitchFamily="18" charset="0"/>
              </a:rPr>
              <a:t>Software and workloads used in performance tests may have been optimized for performance only on Intel microprocessors.  Performance tests, such as </a:t>
            </a:r>
            <a:r>
              <a:rPr lang="en-US" sz="600" dirty="0" err="1">
                <a:latin typeface="+mj-lt"/>
                <a:ea typeface="Calibri" panose="020F0502020204030204" pitchFamily="34" charset="0"/>
                <a:cs typeface="Times New Roman" panose="02020603050405020304" pitchFamily="18" charset="0"/>
              </a:rPr>
              <a:t>SYSmark</a:t>
            </a:r>
            <a:r>
              <a:rPr lang="en-US" sz="600" dirty="0">
                <a:latin typeface="+mj-lt"/>
                <a:ea typeface="Calibri" panose="020F0502020204030204" pitchFamily="34" charset="0"/>
                <a:cs typeface="Times New Roman" panose="02020603050405020304" pitchFamily="18" charset="0"/>
              </a:rPr>
              <a:t> and </a:t>
            </a:r>
            <a:r>
              <a:rPr lang="en-US" sz="600" dirty="0" err="1">
                <a:latin typeface="+mj-lt"/>
                <a:ea typeface="Calibri" panose="020F0502020204030204" pitchFamily="34" charset="0"/>
                <a:cs typeface="Times New Roman" panose="02020603050405020304" pitchFamily="18" charset="0"/>
              </a:rPr>
              <a:t>MobileMark</a:t>
            </a:r>
            <a:r>
              <a:rPr lang="en-US" sz="600" dirty="0">
                <a:latin typeface="+mj-lt"/>
                <a:ea typeface="Calibri" panose="020F0502020204030204" pitchFamily="34" charset="0"/>
                <a:cs typeface="Times New Roman" panose="02020603050405020304" pitchFamily="18"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a:t>
            </a:r>
            <a:r>
              <a:rPr lang="en-US" sz="600" dirty="0"/>
              <a:t>Intel Measured Results:  Different hardware architectures may require different source code.  Results are based on Intel’s best efforts to use code optimized to run best on all architectures and perform the same work.  Future code optimizations may result it different results. </a:t>
            </a:r>
            <a:r>
              <a:rPr lang="en-US" sz="600" b="1" dirty="0">
                <a:latin typeface="+mj-lt"/>
                <a:ea typeface="Calibri" panose="020F0502020204030204" pitchFamily="34" charset="0"/>
                <a:cs typeface="Times New Roman" panose="02020603050405020304" pitchFamily="18" charset="0"/>
              </a:rPr>
              <a:t>For more information go to </a:t>
            </a:r>
            <a:r>
              <a:rPr lang="en-US" sz="600" b="1" u="sng" dirty="0">
                <a:solidFill>
                  <a:srgbClr val="0000FF"/>
                </a:solidFill>
                <a:latin typeface="+mj-lt"/>
                <a:ea typeface="Calibri" panose="020F0502020204030204" pitchFamily="34" charset="0"/>
                <a:cs typeface="Times New Roman" panose="02020603050405020304" pitchFamily="18" charset="0"/>
                <a:hlinkClick r:id="rId4"/>
              </a:rPr>
              <a:t>http://www.intel.com/performance</a:t>
            </a:r>
            <a:r>
              <a:rPr lang="en-US" sz="600" b="1" dirty="0">
                <a:latin typeface="+mj-lt"/>
                <a:ea typeface="Calibri" panose="020F0502020204030204" pitchFamily="34" charset="0"/>
                <a:cs typeface="Times New Roman" panose="02020603050405020304" pitchFamily="18" charset="0"/>
              </a:rPr>
              <a:t> </a:t>
            </a:r>
            <a:endParaRPr lang="en-US" sz="600" dirty="0">
              <a:latin typeface="+mj-lt"/>
              <a:ea typeface="Calibri" panose="020F0502020204030204" pitchFamily="34" charset="0"/>
              <a:cs typeface="Times New Roman" panose="02020603050405020304" pitchFamily="18" charset="0"/>
            </a:endParaRPr>
          </a:p>
        </p:txBody>
      </p:sp>
      <p:sp>
        <p:nvSpPr>
          <p:cNvPr id="7" name="Rectangle 6"/>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2060821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41</a:t>
            </a:fld>
            <a:endParaRPr lang="en-US" dirty="0"/>
          </a:p>
        </p:txBody>
      </p:sp>
      <p:sp>
        <p:nvSpPr>
          <p:cNvPr id="3" name="Title 2"/>
          <p:cNvSpPr>
            <a:spLocks noGrp="1"/>
          </p:cNvSpPr>
          <p:nvPr>
            <p:ph type="title"/>
          </p:nvPr>
        </p:nvSpPr>
        <p:spPr/>
        <p:txBody>
          <a:bodyPr/>
          <a:lstStyle/>
          <a:p>
            <a:r>
              <a:rPr lang="pt-BR" dirty="0"/>
              <a:t>Code Recipes for Intel® Xeon Phi™ Coprocessor</a:t>
            </a:r>
            <a:br>
              <a:rPr lang="pt-BR" dirty="0"/>
            </a:br>
            <a:endParaRPr lang="en-US" dirty="0"/>
          </a:p>
        </p:txBody>
      </p:sp>
      <p:sp>
        <p:nvSpPr>
          <p:cNvPr id="4" name="Content Placeholder 3"/>
          <p:cNvSpPr>
            <a:spLocks noGrp="1"/>
          </p:cNvSpPr>
          <p:nvPr>
            <p:ph sz="quarter" idx="13"/>
          </p:nvPr>
        </p:nvSpPr>
        <p:spPr/>
        <p:txBody>
          <a:bodyPr/>
          <a:lstStyle/>
          <a:p>
            <a:r>
              <a:rPr lang="en-US" dirty="0" smtClean="0"/>
              <a:t>Short documents describing how to obtain and run software on the </a:t>
            </a:r>
            <a:r>
              <a:rPr lang="pt-BR" dirty="0"/>
              <a:t>Intel® Xeon Phi™ </a:t>
            </a:r>
            <a:r>
              <a:rPr lang="pt-BR" dirty="0" smtClean="0"/>
              <a:t>Coprocessor (</a:t>
            </a:r>
            <a:r>
              <a:rPr lang="pt-BR" i="1" dirty="0" smtClean="0"/>
              <a:t>includes Amber*, Gromacs*, LAMMPS*, NAMD*</a:t>
            </a:r>
            <a:r>
              <a:rPr lang="pt-BR" dirty="0" smtClean="0"/>
              <a:t>)</a:t>
            </a:r>
          </a:p>
          <a:p>
            <a:pPr marL="285750" indent="-285750">
              <a:buFont typeface="Arial" panose="020B0604020202020204" pitchFamily="34" charset="0"/>
              <a:buChar char="•"/>
            </a:pPr>
            <a:r>
              <a:rPr lang="en-US" dirty="0">
                <a:hlinkClick r:id="rId2"/>
              </a:rPr>
              <a:t>https://</a:t>
            </a:r>
            <a:r>
              <a:rPr lang="en-US" dirty="0" smtClean="0">
                <a:hlinkClick r:id="rId2"/>
              </a:rPr>
              <a:t>software.intel.com/en-us/articles/code-recipes-for-intelr-xeon-phitm-coprocessor</a:t>
            </a:r>
            <a:endParaRPr lang="en-US" dirty="0"/>
          </a:p>
          <a:p>
            <a:r>
              <a:rPr lang="en-US" dirty="0" smtClean="0"/>
              <a:t>Intel® </a:t>
            </a:r>
            <a:r>
              <a:rPr lang="en-US" dirty="0"/>
              <a:t>Compiler </a:t>
            </a:r>
            <a:r>
              <a:rPr lang="en-US" dirty="0" smtClean="0"/>
              <a:t>resources for Intel® </a:t>
            </a:r>
            <a:r>
              <a:rPr lang="pt-BR" dirty="0" smtClean="0"/>
              <a:t>Xeon </a:t>
            </a:r>
            <a:r>
              <a:rPr lang="pt-BR" dirty="0"/>
              <a:t>Phi™ </a:t>
            </a:r>
            <a:r>
              <a:rPr lang="pt-BR" dirty="0" smtClean="0"/>
              <a:t>coprocessor</a:t>
            </a:r>
            <a:r>
              <a:rPr lang="en-US" dirty="0" smtClean="0"/>
              <a:t> </a:t>
            </a:r>
            <a:r>
              <a:rPr lang="en-US" dirty="0"/>
              <a:t>programming and </a:t>
            </a:r>
            <a:r>
              <a:rPr lang="en-US" dirty="0" smtClean="0"/>
              <a:t>tuning:</a:t>
            </a:r>
          </a:p>
          <a:p>
            <a:pPr marL="285750" indent="-285750">
              <a:buFont typeface="Arial" panose="020B0604020202020204" pitchFamily="34" charset="0"/>
              <a:buChar char="•"/>
            </a:pPr>
            <a:r>
              <a:rPr lang="en-US" dirty="0" smtClean="0">
                <a:hlinkClick r:id="rId3"/>
              </a:rPr>
              <a:t>https</a:t>
            </a:r>
            <a:r>
              <a:rPr lang="en-US" dirty="0">
                <a:hlinkClick r:id="rId3"/>
              </a:rPr>
              <a:t>://software.intel.com/en-us/articles/programming-and-compiling-for-intel-many-integrated-core-architecture</a:t>
            </a:r>
            <a:r>
              <a:rPr lang="en-US" dirty="0" smtClean="0"/>
              <a:t> </a:t>
            </a:r>
            <a:endParaRPr lang="en-US" dirty="0"/>
          </a:p>
        </p:txBody>
      </p:sp>
      <p:sp>
        <p:nvSpPr>
          <p:cNvPr id="5" name="Rectangle 4"/>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Tree>
    <p:extLst>
      <p:ext uri="{BB962C8B-B14F-4D97-AF65-F5344CB8AC3E}">
        <p14:creationId xmlns:p14="http://schemas.microsoft.com/office/powerpoint/2010/main" val="2484918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759890"/>
            <a:ext cx="1878904" cy="246221"/>
          </a:xfrm>
          <a:prstGeom prst="rect">
            <a:avLst/>
          </a:prstGeom>
          <a:solidFill>
            <a:schemeClr val="accent1"/>
          </a:solidFill>
        </p:spPr>
        <p:txBody>
          <a:bodyPr wrap="square" rtlCol="0">
            <a:spAutoFit/>
          </a:bodyPr>
          <a:lstStyle/>
          <a:p>
            <a:r>
              <a:rPr lang="en-US" sz="1000" dirty="0" smtClean="0">
                <a:solidFill>
                  <a:schemeClr val="tx2"/>
                </a:solidFill>
                <a:cs typeface="Neo Sans Intel"/>
              </a:rPr>
              <a:t> </a:t>
            </a:r>
          </a:p>
        </p:txBody>
      </p:sp>
    </p:spTree>
    <p:extLst>
      <p:ext uri="{BB962C8B-B14F-4D97-AF65-F5344CB8AC3E}">
        <p14:creationId xmlns:p14="http://schemas.microsoft.com/office/powerpoint/2010/main" val="3654300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Notes for Performance Measurements in this Talk</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5</a:t>
            </a:fld>
            <a:endParaRPr lang="en-US"/>
          </a:p>
        </p:txBody>
      </p:sp>
    </p:spTree>
    <p:extLst>
      <p:ext uri="{BB962C8B-B14F-4D97-AF65-F5344CB8AC3E}">
        <p14:creationId xmlns:p14="http://schemas.microsoft.com/office/powerpoint/2010/main" val="1191410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Endeavor</a:t>
            </a:r>
            <a:r>
              <a:rPr lang="en-US" baseline="30000" dirty="0" smtClean="0"/>
              <a:t>†</a:t>
            </a:r>
            <a:r>
              <a:rPr lang="en-US" dirty="0" smtClean="0"/>
              <a:t> Cluster Node Configuration / Compilers</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6</a:t>
            </a:fld>
            <a:endParaRPr lang="en-US"/>
          </a:p>
        </p:txBody>
      </p:sp>
      <p:sp>
        <p:nvSpPr>
          <p:cNvPr id="4" name="Content Placeholder 3"/>
          <p:cNvSpPr>
            <a:spLocks noGrp="1"/>
          </p:cNvSpPr>
          <p:nvPr>
            <p:ph sz="half" idx="1"/>
          </p:nvPr>
        </p:nvSpPr>
        <p:spPr>
          <a:xfrm>
            <a:off x="455613" y="961037"/>
            <a:ext cx="4006851" cy="3425825"/>
          </a:xfrm>
        </p:spPr>
        <p:txBody>
          <a:bodyPr/>
          <a:lstStyle/>
          <a:p>
            <a:pPr lvl="0"/>
            <a:r>
              <a:rPr lang="en-US" sz="1200" dirty="0" smtClean="0"/>
              <a:t>CPU: 2-socket/24 cores/48 threads </a:t>
            </a:r>
            <a:endParaRPr lang="en-US" sz="1200" dirty="0"/>
          </a:p>
          <a:p>
            <a:pPr marL="285750" lvl="0" indent="-285750">
              <a:buFont typeface="Arial" panose="020B0604020202020204" pitchFamily="34" charset="0"/>
              <a:buChar char="•"/>
            </a:pPr>
            <a:r>
              <a:rPr lang="en-US" sz="1200" dirty="0"/>
              <a:t>Processor: Intel® Xeon® processor E5-2697 V2 @ 2.70GHz (12 cores) with Intel® Hyper-Threading Technology</a:t>
            </a:r>
            <a:r>
              <a:rPr lang="en-US" sz="1200" baseline="30000" dirty="0"/>
              <a:t>4</a:t>
            </a:r>
            <a:endParaRPr lang="en-US" sz="1200" dirty="0"/>
          </a:p>
          <a:p>
            <a:pPr lvl="0"/>
            <a:r>
              <a:rPr lang="en-US" sz="1200" dirty="0"/>
              <a:t>Coprocessor: </a:t>
            </a:r>
            <a:r>
              <a:rPr lang="en-US" sz="1200" dirty="0" smtClean="0"/>
              <a:t>Intel</a:t>
            </a:r>
            <a:r>
              <a:rPr lang="en-US" sz="1200" b="1" dirty="0"/>
              <a:t>®</a:t>
            </a:r>
            <a:r>
              <a:rPr lang="en-US" sz="1200" dirty="0"/>
              <a:t> Xeon Phi™ coprocessor </a:t>
            </a:r>
            <a:r>
              <a:rPr lang="en-US" sz="1200" dirty="0" smtClean="0"/>
              <a:t>7120P</a:t>
            </a:r>
          </a:p>
          <a:p>
            <a:pPr marL="285750" lvl="0" indent="-285750">
              <a:buFont typeface="Arial" panose="020B0604020202020204" pitchFamily="34" charset="0"/>
              <a:buChar char="•"/>
            </a:pPr>
            <a:r>
              <a:rPr lang="en-US" sz="1200" dirty="0" smtClean="0"/>
              <a:t>61 </a:t>
            </a:r>
            <a:r>
              <a:rPr lang="en-US" sz="1200" dirty="0"/>
              <a:t>cores @ 1.238 GHz, 4-way Intel</a:t>
            </a:r>
            <a:r>
              <a:rPr lang="en-US" sz="1200" b="1" dirty="0"/>
              <a:t>®</a:t>
            </a:r>
            <a:r>
              <a:rPr lang="en-US" sz="1200" dirty="0"/>
              <a:t> Hyper-Threading Technology, Memory: 15872 </a:t>
            </a:r>
            <a:r>
              <a:rPr lang="en-US" sz="1200" dirty="0" smtClean="0"/>
              <a:t>MB</a:t>
            </a:r>
          </a:p>
          <a:p>
            <a:pPr marL="285750" lvl="0" indent="-285750">
              <a:buFont typeface="Arial" panose="020B0604020202020204" pitchFamily="34" charset="0"/>
              <a:buChar char="•"/>
            </a:pPr>
            <a:r>
              <a:rPr lang="en-US" sz="1200" dirty="0"/>
              <a:t>Intel® Many-core Platform Software Stack Version 2.1.6720-19</a:t>
            </a:r>
            <a:endParaRPr lang="en-US" sz="1200" dirty="0" smtClean="0"/>
          </a:p>
          <a:p>
            <a:pPr lvl="0"/>
            <a:r>
              <a:rPr lang="en-US" sz="1200" dirty="0" smtClean="0"/>
              <a:t>Network</a:t>
            </a:r>
            <a:r>
              <a:rPr lang="en-US" sz="1200" dirty="0"/>
              <a:t>: InfiniBand* Architecture Fourteen Data Rate (FDR)</a:t>
            </a:r>
          </a:p>
          <a:p>
            <a:pPr lvl="0"/>
            <a:r>
              <a:rPr lang="en-US" sz="1200" dirty="0"/>
              <a:t>Operating System: Red Hat Enterprise Linux* 2.6.32-358.el6.x86_64.crt1 #4 SMP Fri May 17 15:33:33 MDT 2013 x86_64 x86_64 x86_64 GNU/Linux</a:t>
            </a:r>
          </a:p>
          <a:p>
            <a:pPr lvl="0"/>
            <a:r>
              <a:rPr lang="en-US" sz="1200" dirty="0"/>
              <a:t>Memory: 64GB</a:t>
            </a:r>
          </a:p>
          <a:p>
            <a:pPr lvl="0"/>
            <a:endParaRPr lang="en-US" sz="1200" dirty="0"/>
          </a:p>
        </p:txBody>
      </p:sp>
      <p:sp>
        <p:nvSpPr>
          <p:cNvPr id="5" name="Content Placeholder 4"/>
          <p:cNvSpPr>
            <a:spLocks noGrp="1"/>
          </p:cNvSpPr>
          <p:nvPr>
            <p:ph sz="half" idx="13"/>
          </p:nvPr>
        </p:nvSpPr>
        <p:spPr>
          <a:xfrm>
            <a:off x="4678361" y="961037"/>
            <a:ext cx="4005264" cy="3425825"/>
          </a:xfrm>
        </p:spPr>
        <p:txBody>
          <a:bodyPr/>
          <a:lstStyle/>
          <a:p>
            <a:r>
              <a:rPr lang="en-US" sz="1200" dirty="0" smtClean="0"/>
              <a:t>LAMMPS Compilation Notes</a:t>
            </a:r>
          </a:p>
          <a:p>
            <a:pPr marL="285750" lvl="0" indent="-285750">
              <a:buFont typeface="Arial" panose="020B0604020202020204" pitchFamily="34" charset="0"/>
              <a:buChar char="•"/>
            </a:pPr>
            <a:r>
              <a:rPr lang="en-US" sz="1200" dirty="0"/>
              <a:t>Intel® Compiler 2013 SP1.1.106 (</a:t>
            </a:r>
            <a:r>
              <a:rPr lang="en-US" sz="1200" dirty="0" err="1"/>
              <a:t>icc</a:t>
            </a:r>
            <a:r>
              <a:rPr lang="en-US" sz="1200" dirty="0"/>
              <a:t> version 14.0.1) </a:t>
            </a:r>
            <a:endParaRPr lang="en-US" sz="1200" dirty="0" smtClean="0"/>
          </a:p>
          <a:p>
            <a:pPr marL="285750" lvl="0" indent="-285750">
              <a:buFont typeface="Arial" panose="020B0604020202020204" pitchFamily="34" charset="0"/>
              <a:buChar char="•"/>
            </a:pPr>
            <a:r>
              <a:rPr lang="en-US" sz="1200" dirty="0" smtClean="0"/>
              <a:t>Intel® MPI* 5.0.0.028</a:t>
            </a:r>
          </a:p>
          <a:p>
            <a:pPr marL="285750" lvl="0" indent="-285750">
              <a:buFont typeface="Arial" panose="020B0604020202020204" pitchFamily="34" charset="0"/>
              <a:buChar char="•"/>
            </a:pPr>
            <a:r>
              <a:rPr lang="en-US" sz="1200" dirty="0" smtClean="0"/>
              <a:t>Single precision </a:t>
            </a:r>
            <a:r>
              <a:rPr lang="en-US" sz="1200" dirty="0"/>
              <a:t>Intel</a:t>
            </a:r>
            <a:r>
              <a:rPr lang="en-US" sz="1200" dirty="0" smtClean="0"/>
              <a:t>® MKL FFTs </a:t>
            </a:r>
            <a:endParaRPr lang="en-US" sz="1200" dirty="0"/>
          </a:p>
          <a:p>
            <a:pPr marL="285750" indent="-285750">
              <a:buFont typeface="Arial" panose="020B0604020202020204" pitchFamily="34" charset="0"/>
              <a:buChar char="•"/>
            </a:pPr>
            <a:r>
              <a:rPr lang="en-US" sz="1200" dirty="0"/>
              <a:t>Compile flags: -O3 -</a:t>
            </a:r>
            <a:r>
              <a:rPr lang="en-US" sz="1200" dirty="0" err="1"/>
              <a:t>xAVX</a:t>
            </a:r>
            <a:r>
              <a:rPr lang="en-US" sz="1200" dirty="0"/>
              <a:t> -</a:t>
            </a:r>
            <a:r>
              <a:rPr lang="en-US" sz="1200" dirty="0" err="1"/>
              <a:t>fno</a:t>
            </a:r>
            <a:r>
              <a:rPr lang="en-US" sz="1200" dirty="0"/>
              <a:t>-alias -</a:t>
            </a:r>
            <a:r>
              <a:rPr lang="en-US" sz="1200" dirty="0" err="1"/>
              <a:t>ansi</a:t>
            </a:r>
            <a:r>
              <a:rPr lang="en-US" sz="1200" dirty="0"/>
              <a:t>-alias -restrict -DLAMMPS_MEMALIGN=64 -override-limits -offload-</a:t>
            </a:r>
            <a:r>
              <a:rPr lang="en-US" sz="1200" dirty="0" err="1"/>
              <a:t>option,mic,compiler</a:t>
            </a:r>
            <a:r>
              <a:rPr lang="en-US" sz="1200" dirty="0"/>
              <a:t>,"-</a:t>
            </a:r>
            <a:r>
              <a:rPr lang="en-US" sz="1200" dirty="0" err="1"/>
              <a:t>fp</a:t>
            </a:r>
            <a:r>
              <a:rPr lang="en-US" sz="1200" dirty="0"/>
              <a:t>-model fast=2 -</a:t>
            </a:r>
            <a:r>
              <a:rPr lang="en-US" sz="1200" dirty="0" err="1"/>
              <a:t>mGLOB_default_function_attrs</a:t>
            </a:r>
            <a:r>
              <a:rPr lang="en-US" sz="1200" dirty="0"/>
              <a:t>=\"</a:t>
            </a:r>
            <a:r>
              <a:rPr lang="en-US" sz="1200" dirty="0" err="1"/>
              <a:t>gather_scatter_loop_unroll</a:t>
            </a:r>
            <a:r>
              <a:rPr lang="en-US" sz="1200" dirty="0"/>
              <a:t>=4\""</a:t>
            </a:r>
          </a:p>
          <a:p>
            <a:pPr marL="285750" indent="-285750">
              <a:buFont typeface="Arial" panose="020B0604020202020204" pitchFamily="34" charset="0"/>
              <a:buChar char="•"/>
            </a:pPr>
            <a:endParaRPr lang="en-US" sz="1200" dirty="0"/>
          </a:p>
        </p:txBody>
      </p:sp>
      <p:sp>
        <p:nvSpPr>
          <p:cNvPr id="6" name="Rectangle 5"/>
          <p:cNvSpPr/>
          <p:nvPr/>
        </p:nvSpPr>
        <p:spPr>
          <a:xfrm>
            <a:off x="-2381" y="4998959"/>
            <a:ext cx="4572000" cy="196208"/>
          </a:xfrm>
          <a:prstGeom prst="rect">
            <a:avLst/>
          </a:prstGeom>
        </p:spPr>
        <p:txBody>
          <a:bodyPr>
            <a:spAutoFit/>
          </a:bodyPr>
          <a:lstStyle/>
          <a:p>
            <a:r>
              <a:rPr lang="en-US" sz="675" dirty="0">
                <a:solidFill>
                  <a:schemeClr val="bg1"/>
                </a:solidFill>
                <a:latin typeface="Calibri" panose="020F0502020204030204" pitchFamily="34" charset="0"/>
                <a:ea typeface="Calibri" panose="020F0502020204030204" pitchFamily="34" charset="0"/>
                <a:cs typeface="Times New Roman" panose="02020603050405020304" pitchFamily="18" charset="0"/>
              </a:rPr>
              <a:t>* Other names and brands may be claimed as the property of others. </a:t>
            </a:r>
            <a:endParaRPr lang="en-US" sz="675" dirty="0">
              <a:solidFill>
                <a:schemeClr val="bg1"/>
              </a:solidFill>
            </a:endParaRPr>
          </a:p>
        </p:txBody>
      </p:sp>
      <p:sp>
        <p:nvSpPr>
          <p:cNvPr id="7" name="TextBox 6"/>
          <p:cNvSpPr txBox="1"/>
          <p:nvPr/>
        </p:nvSpPr>
        <p:spPr>
          <a:xfrm>
            <a:off x="3344449" y="4648208"/>
            <a:ext cx="3795387" cy="246221"/>
          </a:xfrm>
          <a:prstGeom prst="rect">
            <a:avLst/>
          </a:prstGeom>
          <a:noFill/>
        </p:spPr>
        <p:txBody>
          <a:bodyPr wrap="square" rtlCol="0">
            <a:spAutoFit/>
          </a:bodyPr>
          <a:lstStyle/>
          <a:p>
            <a:r>
              <a:rPr lang="en-US" sz="1000" baseline="30000" dirty="0"/>
              <a:t>† </a:t>
            </a:r>
            <a:r>
              <a:rPr lang="en-US" sz="1000" dirty="0" smtClean="0">
                <a:solidFill>
                  <a:schemeClr val="tx2"/>
                </a:solidFill>
                <a:cs typeface="Neo Sans Intel"/>
              </a:rPr>
              <a:t>http</a:t>
            </a:r>
            <a:r>
              <a:rPr lang="en-US" sz="1000" dirty="0">
                <a:solidFill>
                  <a:schemeClr val="tx2"/>
                </a:solidFill>
                <a:cs typeface="Neo Sans Intel"/>
              </a:rPr>
              <a:t>://www.top500.org/system/176908</a:t>
            </a:r>
            <a:endParaRPr lang="en-US" sz="1000" dirty="0" smtClean="0">
              <a:solidFill>
                <a:schemeClr val="tx2"/>
              </a:solidFill>
              <a:cs typeface="Neo Sans Intel"/>
            </a:endParaRPr>
          </a:p>
        </p:txBody>
      </p:sp>
    </p:spTree>
    <p:extLst>
      <p:ext uri="{BB962C8B-B14F-4D97-AF65-F5344CB8AC3E}">
        <p14:creationId xmlns:p14="http://schemas.microsoft.com/office/powerpoint/2010/main" val="314313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Dynamics in a Nutshell</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EE2556C5-CE8C-6547-B838-EA80C61A4AF7}" type="slidenum">
              <a:rPr lang="en-US" smtClean="0"/>
              <a:pPr/>
              <a:t>7</a:t>
            </a:fld>
            <a:endParaRPr lang="en-US"/>
          </a:p>
        </p:txBody>
      </p:sp>
    </p:spTree>
    <p:extLst>
      <p:ext uri="{BB962C8B-B14F-4D97-AF65-F5344CB8AC3E}">
        <p14:creationId xmlns:p14="http://schemas.microsoft.com/office/powerpoint/2010/main" val="12617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3" name="Title 2"/>
          <p:cNvSpPr>
            <a:spLocks noGrp="1"/>
          </p:cNvSpPr>
          <p:nvPr>
            <p:ph type="title"/>
          </p:nvPr>
        </p:nvSpPr>
        <p:spPr/>
        <p:txBody>
          <a:bodyPr/>
          <a:lstStyle/>
          <a:p>
            <a:r>
              <a:rPr lang="en-US" dirty="0" smtClean="0"/>
              <a:t>Classical Molecular Dynamics</a:t>
            </a:r>
            <a:endParaRPr lang="en-US" dirty="0"/>
          </a:p>
        </p:txBody>
      </p:sp>
      <p:sp>
        <p:nvSpPr>
          <p:cNvPr id="4" name="Content Placeholder 3"/>
          <p:cNvSpPr>
            <a:spLocks noGrp="1"/>
          </p:cNvSpPr>
          <p:nvPr>
            <p:ph sz="quarter" idx="13"/>
          </p:nvPr>
        </p:nvSpPr>
        <p:spPr/>
        <p:txBody>
          <a:bodyPr/>
          <a:lstStyle/>
          <a:p>
            <a:r>
              <a:rPr lang="en-US" sz="1600" dirty="0" smtClean="0"/>
              <a:t>Objective: Simulate </a:t>
            </a:r>
            <a:r>
              <a:rPr lang="en-US" sz="1600" dirty="0"/>
              <a:t>the time evolution of a system of </a:t>
            </a:r>
            <a:r>
              <a:rPr lang="en-US" sz="1600" dirty="0" smtClean="0"/>
              <a:t>atoms or other particles</a:t>
            </a:r>
            <a:endParaRPr lang="en-US" sz="1600" dirty="0"/>
          </a:p>
          <a:p>
            <a:r>
              <a:rPr lang="en-US" sz="1600" dirty="0"/>
              <a:t>Input:</a:t>
            </a:r>
          </a:p>
          <a:p>
            <a:pPr lvl="1"/>
            <a:r>
              <a:rPr lang="en-US" sz="1400" dirty="0"/>
              <a:t>Initial particle positions/velocities and other model-specific parameters (charge, type, rotation, bond topology, etc.)</a:t>
            </a:r>
          </a:p>
          <a:p>
            <a:pPr lvl="1"/>
            <a:r>
              <a:rPr lang="en-US" sz="1400" dirty="0"/>
              <a:t>Equation for the energy of the system</a:t>
            </a:r>
          </a:p>
          <a:p>
            <a:pPr lvl="1"/>
            <a:r>
              <a:rPr lang="en-US" sz="1400" dirty="0"/>
              <a:t>Boundary conditions (periodic, fixed, shrink-wrapped, reflecting, etc.)</a:t>
            </a:r>
          </a:p>
          <a:p>
            <a:pPr lvl="1"/>
            <a:r>
              <a:rPr lang="en-US" sz="1400" dirty="0"/>
              <a:t>Ensemble to sample from</a:t>
            </a:r>
          </a:p>
          <a:p>
            <a:pPr lvl="3"/>
            <a:r>
              <a:rPr lang="en-US" sz="1200" dirty="0" err="1"/>
              <a:t>Microcanonical</a:t>
            </a:r>
            <a:r>
              <a:rPr lang="en-US" sz="1200" dirty="0"/>
              <a:t> (NVE) Ensemble – Energy/Volume constant, Pressure/Temp vary</a:t>
            </a:r>
          </a:p>
          <a:p>
            <a:pPr lvl="3"/>
            <a:r>
              <a:rPr lang="en-US" sz="1200" dirty="0"/>
              <a:t>Canonical (NVT) Ensemble – Volume/Temp constant, Pressure/Energy vary</a:t>
            </a:r>
          </a:p>
          <a:p>
            <a:pPr lvl="3"/>
            <a:r>
              <a:rPr lang="en-US" sz="1200" dirty="0"/>
              <a:t>Isothermal/Isobaric (NPT) Ensemble – Pressure/Temp constant, Volume/Energy vary</a:t>
            </a:r>
          </a:p>
          <a:p>
            <a:pPr lvl="1"/>
            <a:r>
              <a:rPr lang="en-US" sz="1400" dirty="0" smtClean="0"/>
              <a:t>Statistics </a:t>
            </a:r>
            <a:r>
              <a:rPr lang="en-US" sz="1400" dirty="0"/>
              <a:t>computations and </a:t>
            </a:r>
            <a:r>
              <a:rPr lang="en-US" sz="1400" dirty="0" smtClean="0"/>
              <a:t>output</a:t>
            </a:r>
            <a:endParaRPr lang="en-US" sz="1400" dirty="0"/>
          </a:p>
        </p:txBody>
      </p:sp>
    </p:spTree>
    <p:extLst>
      <p:ext uri="{BB962C8B-B14F-4D97-AF65-F5344CB8AC3E}">
        <p14:creationId xmlns:p14="http://schemas.microsoft.com/office/powerpoint/2010/main" val="1740784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dirty="0" smtClean="0"/>
              <a:t>Basic MD Algorithm</a:t>
            </a:r>
            <a:endParaRPr lang="en-US" dirty="0"/>
          </a:p>
        </p:txBody>
      </p:sp>
      <p:sp>
        <p:nvSpPr>
          <p:cNvPr id="4" name="Content Placeholder 3"/>
          <p:cNvSpPr>
            <a:spLocks noGrp="1"/>
          </p:cNvSpPr>
          <p:nvPr>
            <p:ph sz="quarter" idx="13"/>
          </p:nvPr>
        </p:nvSpPr>
        <p:spPr/>
        <p:txBody>
          <a:bodyPr/>
          <a:lstStyle/>
          <a:p>
            <a:r>
              <a:rPr lang="en-US" dirty="0"/>
              <a:t>For an iteration of the simulation,</a:t>
            </a:r>
          </a:p>
          <a:p>
            <a:pPr lvl="1"/>
            <a:r>
              <a:rPr lang="en-US" dirty="0"/>
              <a:t>Calculate the </a:t>
            </a:r>
            <a:r>
              <a:rPr lang="en-US" i="1" dirty="0"/>
              <a:t>force</a:t>
            </a:r>
            <a:r>
              <a:rPr lang="en-US" dirty="0"/>
              <a:t> on each particle as the gradient of the energy with respect to position/rotation.</a:t>
            </a:r>
          </a:p>
          <a:p>
            <a:pPr lvl="1"/>
            <a:r>
              <a:rPr lang="en-US" dirty="0"/>
              <a:t>Time integration to calculate the new positions/velocities of the particles with respect to the force</a:t>
            </a:r>
          </a:p>
          <a:p>
            <a:pPr lvl="3"/>
            <a:r>
              <a:rPr lang="en-US" dirty="0"/>
              <a:t>May require calculation of temperature or pressure to adjust the velocities or simulation box size</a:t>
            </a:r>
          </a:p>
          <a:p>
            <a:pPr lvl="1"/>
            <a:r>
              <a:rPr lang="en-US" dirty="0"/>
              <a:t>Calculation of relevant statistics</a:t>
            </a:r>
          </a:p>
          <a:p>
            <a:pPr lvl="1"/>
            <a:r>
              <a:rPr lang="en-US" dirty="0"/>
              <a:t>Output of data and restart files</a:t>
            </a:r>
          </a:p>
          <a:p>
            <a:endParaRPr lang="en-US" dirty="0"/>
          </a:p>
        </p:txBody>
      </p:sp>
    </p:spTree>
    <p:extLst>
      <p:ext uri="{BB962C8B-B14F-4D97-AF65-F5344CB8AC3E}">
        <p14:creationId xmlns:p14="http://schemas.microsoft.com/office/powerpoint/2010/main" val="1009064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Intel Clear Jan 2014">
      <a:dk1>
        <a:sysClr val="windowText" lastClr="000000"/>
      </a:dk1>
      <a:lt1>
        <a:sysClr val="window" lastClr="FFFFFF"/>
      </a:lt1>
      <a:dk2>
        <a:srgbClr val="004280"/>
      </a:dk2>
      <a:lt2>
        <a:srgbClr val="B1BABF"/>
      </a:lt2>
      <a:accent1>
        <a:srgbClr val="0071C5"/>
      </a:accent1>
      <a:accent2>
        <a:srgbClr val="00AEEF"/>
      </a:accent2>
      <a:accent3>
        <a:srgbClr val="8DC8E8"/>
      </a:accent3>
      <a:accent4>
        <a:srgbClr val="FFDA00"/>
      </a:accent4>
      <a:accent5>
        <a:srgbClr val="FDB813"/>
      </a:accent5>
      <a:accent6>
        <a:srgbClr val="A6CE39"/>
      </a:accent6>
      <a:hlink>
        <a:srgbClr val="00AEEF"/>
      </a:hlink>
      <a:folHlink>
        <a:srgbClr val="0071C5"/>
      </a:folHlink>
    </a:clrScheme>
    <a:fontScheme name="IntelClearPPT">
      <a:majorFont>
        <a:latin typeface="Intel Clear Light"/>
        <a:ea typeface=""/>
        <a:cs typeface=""/>
      </a:majorFont>
      <a:minorFont>
        <a:latin typeface="Intel Cle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000" dirty="0" smtClean="0">
            <a:solidFill>
              <a:schemeClr val="tx2"/>
            </a:solidFill>
            <a:cs typeface="Neo Sans Intel"/>
          </a:defRPr>
        </a:defPPr>
      </a:lstStyle>
    </a:txDef>
  </a:objectDefaults>
  <a:extraClrSchemeLst/>
  <a:extLst>
    <a:ext uri="{05A4C25C-085E-4340-85A3-A5531E510DB2}">
      <thm15:themeFamily xmlns:thm15="http://schemas.microsoft.com/office/thememl/2012/main" name="Theme1" id="{4C77CF3C-7340-480A-952D-EB2EF9C85CA4}" vid="{FC0AC765-1913-4946-B5EE-64644A36E7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Theme1</Template>
  <TotalTime>6285</TotalTime>
  <Words>5101</Words>
  <Application>Microsoft Office PowerPoint</Application>
  <PresentationFormat>On-screen Show (16:9)</PresentationFormat>
  <Paragraphs>475</Paragraphs>
  <Slides>42</Slides>
  <Notes>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42</vt:i4>
      </vt:variant>
    </vt:vector>
  </HeadingPairs>
  <TitlesOfParts>
    <vt:vector size="57" baseType="lpstr">
      <vt:lpstr>ＭＳ Ｐゴシック</vt:lpstr>
      <vt:lpstr>ＭＳ Ｐゴシック</vt:lpstr>
      <vt:lpstr>Arial</vt:lpstr>
      <vt:lpstr>Arial Narrow</vt:lpstr>
      <vt:lpstr>Calibri</vt:lpstr>
      <vt:lpstr>Courier New</vt:lpstr>
      <vt:lpstr>Helvetica</vt:lpstr>
      <vt:lpstr>Intel Clear</vt:lpstr>
      <vt:lpstr>Intel Clear Light</vt:lpstr>
      <vt:lpstr>Lucida Grande</vt:lpstr>
      <vt:lpstr>Neo Sans Intel</vt:lpstr>
      <vt:lpstr>Times New Roman</vt:lpstr>
      <vt:lpstr>Verdana</vt:lpstr>
      <vt:lpstr>Wingdings</vt:lpstr>
      <vt:lpstr>Theme1</vt:lpstr>
      <vt:lpstr>Optimizing LAMMPS* for Intel® Xeon Phi™ Coprocessors</vt:lpstr>
      <vt:lpstr>Legal Disclaimers</vt:lpstr>
      <vt:lpstr>Risk Factors</vt:lpstr>
      <vt:lpstr>Optimization Notice</vt:lpstr>
      <vt:lpstr>Configuration Notes for Performance Measurements in this Talk</vt:lpstr>
      <vt:lpstr>Endeavor† Cluster Node Configuration / Compilers</vt:lpstr>
      <vt:lpstr>Molecular Dynamics in a Nutshell</vt:lpstr>
      <vt:lpstr>Classical Molecular Dynamics</vt:lpstr>
      <vt:lpstr>Basic MD Algorithm</vt:lpstr>
      <vt:lpstr>Energy of the System (Potential/Force Field)</vt:lpstr>
      <vt:lpstr>Calculating the Energy/Forces (1)</vt:lpstr>
      <vt:lpstr>Calculating the Energy/Forces (2)</vt:lpstr>
      <vt:lpstr>Short-range problem, O(N2) -&gt; O(N)</vt:lpstr>
      <vt:lpstr>Long-range Problem (1)</vt:lpstr>
      <vt:lpstr>Long-range Problem (2)</vt:lpstr>
      <vt:lpstr>Basics on Parallelization</vt:lpstr>
      <vt:lpstr>LAMMPS* in a Nutshell</vt:lpstr>
      <vt:lpstr>LAMMPS*</vt:lpstr>
      <vt:lpstr>LAMMPS* Potentials/Force-Fields</vt:lpstr>
      <vt:lpstr>Modularity in LAMMPS*</vt:lpstr>
      <vt:lpstr>Simulation Profile for Rhodopsin Benchmark in LAMMPS*</vt:lpstr>
      <vt:lpstr>Intel® Package for LAMMPS</vt:lpstr>
      <vt:lpstr>Objectives</vt:lpstr>
      <vt:lpstr>Intel® Package Optimizations (1)</vt:lpstr>
      <vt:lpstr>Intel® Package Optimizations (2)</vt:lpstr>
      <vt:lpstr>Intel® Package Optimizations (3)</vt:lpstr>
      <vt:lpstr>Intel® Package Optimizations (4)</vt:lpstr>
      <vt:lpstr>Intel® Package Optimizations (5)</vt:lpstr>
      <vt:lpstr>Intel® Package Optimizations (6)</vt:lpstr>
      <vt:lpstr>Intel® Package Offload Simulation Profile</vt:lpstr>
      <vt:lpstr>Advantages of Intel® Package vs GPU Package (1)</vt:lpstr>
      <vt:lpstr>Advantages of Intel® Package vs GPU Package (2)</vt:lpstr>
      <vt:lpstr>Performance results with the Intel® Package</vt:lpstr>
      <vt:lpstr>Rhodopsin Protein Scaled to 512K Atoms</vt:lpstr>
      <vt:lpstr>Liquid Crystal Benchmark</vt:lpstr>
      <vt:lpstr>Progress by Other Teams for Molecular Dynamics on Intel® Xeon Phi™ Coprocessors</vt:lpstr>
      <vt:lpstr>Amber* 14  </vt:lpstr>
      <vt:lpstr>NAMD* 2.10 pre-release</vt:lpstr>
      <vt:lpstr>NAMD* 2.10 pre-release</vt:lpstr>
      <vt:lpstr>GROMACS*</vt:lpstr>
      <vt:lpstr>Code Recipes for Intel® Xeon Phi™ Coprocessor </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Michael W</dc:creator>
  <cp:lastModifiedBy>Brown, Michael W</cp:lastModifiedBy>
  <cp:revision>87</cp:revision>
  <dcterms:created xsi:type="dcterms:W3CDTF">2014-08-12T00:29:10Z</dcterms:created>
  <dcterms:modified xsi:type="dcterms:W3CDTF">2014-08-22T21:27:42Z</dcterms:modified>
</cp:coreProperties>
</file>