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mov" ContentType="video/quicktime"/>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7" r:id="rId2"/>
    <p:sldId id="361" r:id="rId3"/>
    <p:sldId id="341" r:id="rId4"/>
    <p:sldId id="399" r:id="rId5"/>
    <p:sldId id="405" r:id="rId6"/>
    <p:sldId id="276" r:id="rId7"/>
    <p:sldId id="392" r:id="rId8"/>
    <p:sldId id="393" r:id="rId9"/>
    <p:sldId id="407" r:id="rId10"/>
    <p:sldId id="387" r:id="rId11"/>
    <p:sldId id="282" r:id="rId12"/>
    <p:sldId id="291" r:id="rId13"/>
    <p:sldId id="371" r:id="rId14"/>
    <p:sldId id="409" r:id="rId15"/>
    <p:sldId id="370" r:id="rId16"/>
    <p:sldId id="410" r:id="rId17"/>
    <p:sldId id="411" r:id="rId18"/>
    <p:sldId id="366" r:id="rId19"/>
    <p:sldId id="324" r:id="rId20"/>
    <p:sldId id="281" r:id="rId21"/>
    <p:sldId id="333" r:id="rId22"/>
    <p:sldId id="375" r:id="rId23"/>
    <p:sldId id="334" r:id="rId24"/>
    <p:sldId id="400" r:id="rId25"/>
    <p:sldId id="401" r:id="rId26"/>
    <p:sldId id="355" r:id="rId27"/>
    <p:sldId id="388" r:id="rId28"/>
    <p:sldId id="360" r:id="rId29"/>
    <p:sldId id="412" r:id="rId30"/>
    <p:sldId id="377" r:id="rId31"/>
    <p:sldId id="378" r:id="rId32"/>
    <p:sldId id="413" r:id="rId33"/>
    <p:sldId id="376" r:id="rId34"/>
    <p:sldId id="270" r:id="rId35"/>
    <p:sldId id="394" r:id="rId36"/>
    <p:sldId id="272" r:id="rId37"/>
    <p:sldId id="273" r:id="rId38"/>
    <p:sldId id="274" r:id="rId39"/>
    <p:sldId id="395" r:id="rId40"/>
    <p:sldId id="327" r:id="rId41"/>
    <p:sldId id="389" r:id="rId42"/>
    <p:sldId id="354" r:id="rId43"/>
  </p:sldIdLst>
  <p:sldSz cx="9144000" cy="5143500" type="screen16x9"/>
  <p:notesSz cx="6858000" cy="9144000"/>
  <p:defaultTextStyle>
    <a:defPPr>
      <a:defRPr lang="es-E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97" autoAdjust="0"/>
    <p:restoredTop sz="95560" autoAdjust="0"/>
  </p:normalViewPr>
  <p:slideViewPr>
    <p:cSldViewPr showGuides="1">
      <p:cViewPr>
        <p:scale>
          <a:sx n="84" d="100"/>
          <a:sy n="84" d="100"/>
        </p:scale>
        <p:origin x="-90"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image" Target="../media/image3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42.wmf"/><Relationship Id="rId1" Type="http://schemas.openxmlformats.org/officeDocument/2006/relationships/image" Target="../media/image4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image" Target="../media/image54.wmf"/><Relationship Id="rId1" Type="http://schemas.openxmlformats.org/officeDocument/2006/relationships/image" Target="../media/image53.wmf"/><Relationship Id="rId5" Type="http://schemas.openxmlformats.org/officeDocument/2006/relationships/image" Target="../media/image57.wmf"/><Relationship Id="rId4" Type="http://schemas.openxmlformats.org/officeDocument/2006/relationships/image" Target="../media/image5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5.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63252643-B745-4790-9E97-6E37EDD58E68}" type="datetimeFigureOut">
              <a:rPr lang="pt-BR"/>
              <a:pPr>
                <a:defRPr/>
              </a:pPr>
              <a:t>21/08/2016</a:t>
            </a:fld>
            <a:endParaRPr lang="pt-BR"/>
          </a:p>
        </p:txBody>
      </p:sp>
      <p:sp>
        <p:nvSpPr>
          <p:cNvPr id="4" name="Espaço Reservado para Imagem de Slid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pt-BR" noProof="0" smtClean="0"/>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BR" noProof="0" smtClean="0"/>
              <a:t>Clique para editar o texto mestre</a:t>
            </a:r>
          </a:p>
          <a:p>
            <a:pPr lvl="1"/>
            <a:r>
              <a:rPr lang="pt-BR" noProof="0" smtClean="0"/>
              <a:t>Segundo nível</a:t>
            </a:r>
          </a:p>
          <a:p>
            <a:pPr lvl="2"/>
            <a:r>
              <a:rPr lang="pt-BR" noProof="0" smtClean="0"/>
              <a:t>Terceiro nível</a:t>
            </a:r>
          </a:p>
          <a:p>
            <a:pPr lvl="3"/>
            <a:r>
              <a:rPr lang="pt-BR" noProof="0" smtClean="0"/>
              <a:t>Quarto nível</a:t>
            </a:r>
          </a:p>
          <a:p>
            <a:pPr lvl="4"/>
            <a:r>
              <a:rPr lang="pt-BR" noProof="0" smtClean="0"/>
              <a:t>Quinto nível</a:t>
            </a: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923446F2-5761-4299-9F26-8167CFFCE22A}" type="slidenum">
              <a:rPr lang="pt-BR"/>
              <a:pPr>
                <a:defRPr/>
              </a:pPr>
              <a:t>‹nº›</a:t>
            </a:fld>
            <a:endParaRPr lang="pt-BR"/>
          </a:p>
        </p:txBody>
      </p:sp>
    </p:spTree>
    <p:extLst>
      <p:ext uri="{BB962C8B-B14F-4D97-AF65-F5344CB8AC3E}">
        <p14:creationId xmlns:p14="http://schemas.microsoft.com/office/powerpoint/2010/main" val="39552850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7"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34818"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ltLang="pt-BR"/>
          </a:p>
        </p:txBody>
      </p:sp>
    </p:spTree>
    <p:extLst>
      <p:ext uri="{BB962C8B-B14F-4D97-AF65-F5344CB8AC3E}">
        <p14:creationId xmlns:p14="http://schemas.microsoft.com/office/powerpoint/2010/main" val="13705145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C5D104-42FE-4D63-B610-B6FA74B7882A}" type="slidenum">
              <a:rPr lang="de-DE" altLang="pt-BR"/>
              <a:pPr/>
              <a:t>22</a:t>
            </a:fld>
            <a:endParaRPr lang="de-DE" altLang="pt-BR"/>
          </a:p>
        </p:txBody>
      </p:sp>
      <p:sp>
        <p:nvSpPr>
          <p:cNvPr id="460802"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46080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de-DE" altLang="pt-BR"/>
              <a:t>00-09</a:t>
            </a:r>
          </a:p>
        </p:txBody>
      </p:sp>
    </p:spTree>
    <p:extLst>
      <p:ext uri="{BB962C8B-B14F-4D97-AF65-F5344CB8AC3E}">
        <p14:creationId xmlns:p14="http://schemas.microsoft.com/office/powerpoint/2010/main" val="4161144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3"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49154"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ltLang="pt-BR"/>
          </a:p>
        </p:txBody>
      </p:sp>
    </p:spTree>
    <p:extLst>
      <p:ext uri="{BB962C8B-B14F-4D97-AF65-F5344CB8AC3E}">
        <p14:creationId xmlns:p14="http://schemas.microsoft.com/office/powerpoint/2010/main" val="1306690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3"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54274"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ltLang="pt-BR"/>
          </a:p>
        </p:txBody>
      </p:sp>
    </p:spTree>
    <p:extLst>
      <p:ext uri="{BB962C8B-B14F-4D97-AF65-F5344CB8AC3E}">
        <p14:creationId xmlns:p14="http://schemas.microsoft.com/office/powerpoint/2010/main" val="2150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3"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54274"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ltLang="pt-BR"/>
          </a:p>
        </p:txBody>
      </p:sp>
    </p:spTree>
    <p:extLst>
      <p:ext uri="{BB962C8B-B14F-4D97-AF65-F5344CB8AC3E}">
        <p14:creationId xmlns:p14="http://schemas.microsoft.com/office/powerpoint/2010/main" val="3946389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5"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36866"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ltLang="pt-BR"/>
          </a:p>
        </p:txBody>
      </p:sp>
    </p:spTree>
    <p:extLst>
      <p:ext uri="{BB962C8B-B14F-4D97-AF65-F5344CB8AC3E}">
        <p14:creationId xmlns:p14="http://schemas.microsoft.com/office/powerpoint/2010/main" val="14092493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D5654B-BEEC-42FB-BDB1-BB80CB88FD09}" type="slidenum">
              <a:rPr lang="de-DE" altLang="pt-BR"/>
              <a:pPr/>
              <a:t>31</a:t>
            </a:fld>
            <a:endParaRPr lang="de-DE" altLang="pt-BR"/>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p:txBody>
          <a:bodyPr/>
          <a:lstStyle/>
          <a:p>
            <a:r>
              <a:rPr lang="de-DE" altLang="pt-BR"/>
              <a:t>03-47</a:t>
            </a:r>
          </a:p>
        </p:txBody>
      </p:sp>
    </p:spTree>
    <p:extLst>
      <p:ext uri="{BB962C8B-B14F-4D97-AF65-F5344CB8AC3E}">
        <p14:creationId xmlns:p14="http://schemas.microsoft.com/office/powerpoint/2010/main" val="899812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D2AD7E-3554-48B8-B6EB-4F249DE59B37}" type="slidenum">
              <a:rPr lang="en-US" altLang="pt-BR"/>
              <a:pPr/>
              <a:t>39</a:t>
            </a:fld>
            <a:endParaRPr lang="en-US" altLang="pt-BR"/>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cs-CZ" altLang="pt-BR"/>
          </a:p>
        </p:txBody>
      </p:sp>
    </p:spTree>
    <p:extLst>
      <p:ext uri="{BB962C8B-B14F-4D97-AF65-F5344CB8AC3E}">
        <p14:creationId xmlns:p14="http://schemas.microsoft.com/office/powerpoint/2010/main" val="1770318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29"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48130"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ltLang="pt-BR"/>
          </a:p>
        </p:txBody>
      </p:sp>
    </p:spTree>
    <p:extLst>
      <p:ext uri="{BB962C8B-B14F-4D97-AF65-F5344CB8AC3E}">
        <p14:creationId xmlns:p14="http://schemas.microsoft.com/office/powerpoint/2010/main" val="3026111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en-US"/>
          </a:p>
        </p:txBody>
      </p:sp>
      <p:sp>
        <p:nvSpPr>
          <p:cNvPr id="4" name="Espaço Reservado para Número de Slide 3"/>
          <p:cNvSpPr>
            <a:spLocks noGrp="1"/>
          </p:cNvSpPr>
          <p:nvPr>
            <p:ph type="sldNum" sz="quarter" idx="10"/>
          </p:nvPr>
        </p:nvSpPr>
        <p:spPr/>
        <p:txBody>
          <a:bodyPr/>
          <a:lstStyle/>
          <a:p>
            <a:fld id="{30F3E816-FDEA-41D0-AE40-242C36DF5616}" type="slidenum">
              <a:rPr lang="en-US" smtClean="0"/>
              <a:pPr/>
              <a:t>5</a:t>
            </a:fld>
            <a:endParaRPr lang="en-US"/>
          </a:p>
        </p:txBody>
      </p:sp>
    </p:spTree>
    <p:extLst>
      <p:ext uri="{BB962C8B-B14F-4D97-AF65-F5344CB8AC3E}">
        <p14:creationId xmlns:p14="http://schemas.microsoft.com/office/powerpoint/2010/main" val="1063953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eaLnBrk="1" hangingPunct="1">
              <a:defRPr/>
            </a:pPr>
            <a:endParaRPr lang="en-US" sz="1400" dirty="0" smtClean="0"/>
          </a:p>
        </p:txBody>
      </p:sp>
      <p:sp>
        <p:nvSpPr>
          <p:cNvPr id="47107" name="Slide Image Placeholder 5"/>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554624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1"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40962"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ltLang="pt-BR"/>
          </a:p>
        </p:txBody>
      </p:sp>
    </p:spTree>
    <p:extLst>
      <p:ext uri="{BB962C8B-B14F-4D97-AF65-F5344CB8AC3E}">
        <p14:creationId xmlns:p14="http://schemas.microsoft.com/office/powerpoint/2010/main" val="1215983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en-US"/>
          </a:p>
        </p:txBody>
      </p:sp>
      <p:sp>
        <p:nvSpPr>
          <p:cNvPr id="4" name="Espaço Reservado para Número de Slide 3"/>
          <p:cNvSpPr>
            <a:spLocks noGrp="1"/>
          </p:cNvSpPr>
          <p:nvPr>
            <p:ph type="sldNum" sz="quarter" idx="10"/>
          </p:nvPr>
        </p:nvSpPr>
        <p:spPr/>
        <p:txBody>
          <a:bodyPr/>
          <a:lstStyle/>
          <a:p>
            <a:fld id="{30F3E816-FDEA-41D0-AE40-242C36DF5616}" type="slidenum">
              <a:rPr lang="en-US" smtClean="0"/>
              <a:pPr/>
              <a:t>16</a:t>
            </a:fld>
            <a:endParaRPr lang="en-US"/>
          </a:p>
        </p:txBody>
      </p:sp>
    </p:spTree>
    <p:extLst>
      <p:ext uri="{BB962C8B-B14F-4D97-AF65-F5344CB8AC3E}">
        <p14:creationId xmlns:p14="http://schemas.microsoft.com/office/powerpoint/2010/main" val="168308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en-US"/>
          </a:p>
        </p:txBody>
      </p:sp>
      <p:sp>
        <p:nvSpPr>
          <p:cNvPr id="4" name="Espaço Reservado para Número de Slide 3"/>
          <p:cNvSpPr>
            <a:spLocks noGrp="1"/>
          </p:cNvSpPr>
          <p:nvPr>
            <p:ph type="sldNum" sz="quarter" idx="10"/>
          </p:nvPr>
        </p:nvSpPr>
        <p:spPr/>
        <p:txBody>
          <a:bodyPr/>
          <a:lstStyle/>
          <a:p>
            <a:fld id="{30F3E816-FDEA-41D0-AE40-242C36DF5616}" type="slidenum">
              <a:rPr lang="en-US" smtClean="0"/>
              <a:pPr/>
              <a:t>17</a:t>
            </a:fld>
            <a:endParaRPr lang="en-US"/>
          </a:p>
        </p:txBody>
      </p:sp>
    </p:spTree>
    <p:extLst>
      <p:ext uri="{BB962C8B-B14F-4D97-AF65-F5344CB8AC3E}">
        <p14:creationId xmlns:p14="http://schemas.microsoft.com/office/powerpoint/2010/main" val="2841076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C323B7-9D9B-440C-B5A4-6F90DA745728}" type="slidenum">
              <a:rPr lang="de-DE" altLang="pt-BR"/>
              <a:pPr/>
              <a:t>18</a:t>
            </a:fld>
            <a:endParaRPr lang="de-DE" altLang="pt-BR"/>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p:txBody>
          <a:bodyPr/>
          <a:lstStyle/>
          <a:p>
            <a:r>
              <a:rPr lang="de-DE" altLang="pt-BR"/>
              <a:t>03-15</a:t>
            </a:r>
          </a:p>
        </p:txBody>
      </p:sp>
    </p:spTree>
    <p:extLst>
      <p:ext uri="{BB962C8B-B14F-4D97-AF65-F5344CB8AC3E}">
        <p14:creationId xmlns:p14="http://schemas.microsoft.com/office/powerpoint/2010/main" val="2771338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BR" smtClean="0"/>
          </a:p>
        </p:txBody>
      </p:sp>
      <p:sp>
        <p:nvSpPr>
          <p:cNvPr id="48132" name="Espaço Reservado para Número de Slid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A77953C5-DC21-444D-BFFC-13E26D1D08AA}" type="slidenum">
              <a:rPr lang="en-US" smtClean="0"/>
              <a:pPr eaLnBrk="1" hangingPunct="1"/>
              <a:t>19</a:t>
            </a:fld>
            <a:endParaRPr lang="en-US" smtClean="0"/>
          </a:p>
        </p:txBody>
      </p:sp>
    </p:spTree>
    <p:extLst>
      <p:ext uri="{BB962C8B-B14F-4D97-AF65-F5344CB8AC3E}">
        <p14:creationId xmlns:p14="http://schemas.microsoft.com/office/powerpoint/2010/main" val="30738216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BR" smtClean="0"/>
          </a:p>
        </p:txBody>
      </p:sp>
      <p:sp>
        <p:nvSpPr>
          <p:cNvPr id="49156" name="Espaço Reservado para Número de Slid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AEF9166E-2829-4FF6-8AEE-88FC8D5E74E6}" type="slidenum">
              <a:rPr lang="pt-BR" smtClean="0">
                <a:cs typeface="Arial" pitchFamily="34" charset="0"/>
              </a:rPr>
              <a:pPr eaLnBrk="1" hangingPunct="1"/>
              <a:t>20</a:t>
            </a:fld>
            <a:endParaRPr lang="pt-BR" smtClean="0">
              <a:cs typeface="Arial" pitchFamily="34" charset="0"/>
            </a:endParaRPr>
          </a:p>
        </p:txBody>
      </p:sp>
    </p:spTree>
    <p:extLst>
      <p:ext uri="{BB962C8B-B14F-4D97-AF65-F5344CB8AC3E}">
        <p14:creationId xmlns:p14="http://schemas.microsoft.com/office/powerpoint/2010/main" val="3723908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597819"/>
            <a:ext cx="7772400" cy="1102519"/>
          </a:xfrm>
        </p:spPr>
        <p:txBody>
          <a:bodyPr/>
          <a:lstStyle/>
          <a:p>
            <a:r>
              <a:rPr lang="pt-BR" smtClean="0"/>
              <a:t>Clique para editar o título mestre</a:t>
            </a:r>
            <a:endParaRPr lang="pt-BR"/>
          </a:p>
        </p:txBody>
      </p:sp>
      <p:sp>
        <p:nvSpPr>
          <p:cNvPr id="3" name="Subtítulo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B9FD1B18-F703-4DE3-8146-509C334E8D55}" type="slidenum">
              <a:rPr lang="es-ES"/>
              <a:pPr>
                <a:defRPr/>
              </a:pPr>
              <a:t>‹nº›</a:t>
            </a:fld>
            <a:endParaRPr lang="es-ES"/>
          </a:p>
        </p:txBody>
      </p:sp>
    </p:spTree>
    <p:extLst>
      <p:ext uri="{BB962C8B-B14F-4D97-AF65-F5344CB8AC3E}">
        <p14:creationId xmlns:p14="http://schemas.microsoft.com/office/powerpoint/2010/main" val="1961015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1CDDEEF-7D21-41CB-889D-5BC18BD4F9DC}" type="slidenum">
              <a:rPr lang="es-ES"/>
              <a:pPr>
                <a:defRPr/>
              </a:pPr>
              <a:t>‹nº›</a:t>
            </a:fld>
            <a:endParaRPr lang="es-ES"/>
          </a:p>
        </p:txBody>
      </p:sp>
    </p:spTree>
    <p:extLst>
      <p:ext uri="{BB962C8B-B14F-4D97-AF65-F5344CB8AC3E}">
        <p14:creationId xmlns:p14="http://schemas.microsoft.com/office/powerpoint/2010/main" val="4158928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05979"/>
            <a:ext cx="2057400" cy="4388644"/>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457200" y="205979"/>
            <a:ext cx="6019800" cy="4388644"/>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A7E6A412-23BE-4793-8A39-E7A60A428922}" type="slidenum">
              <a:rPr lang="es-ES"/>
              <a:pPr>
                <a:defRPr/>
              </a:pPr>
              <a:t>‹nº›</a:t>
            </a:fld>
            <a:endParaRPr lang="es-ES"/>
          </a:p>
        </p:txBody>
      </p:sp>
    </p:spTree>
    <p:extLst>
      <p:ext uri="{BB962C8B-B14F-4D97-AF65-F5344CB8AC3E}">
        <p14:creationId xmlns:p14="http://schemas.microsoft.com/office/powerpoint/2010/main" val="2192281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ítulo, text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05979"/>
            <a:ext cx="8224838" cy="853678"/>
          </a:xfrm>
        </p:spPr>
        <p:txBody>
          <a:bodyPr/>
          <a:lstStyle/>
          <a:p>
            <a:r>
              <a:rPr lang="pt-BR" smtClean="0"/>
              <a:t>Clique para editar o título mestre</a:t>
            </a:r>
            <a:endParaRPr lang="pt-BR"/>
          </a:p>
        </p:txBody>
      </p:sp>
      <p:sp>
        <p:nvSpPr>
          <p:cNvPr id="3" name="Espaço Reservado para Texto 2"/>
          <p:cNvSpPr>
            <a:spLocks noGrp="1"/>
          </p:cNvSpPr>
          <p:nvPr>
            <p:ph type="body" sz="half" idx="1"/>
          </p:nvPr>
        </p:nvSpPr>
        <p:spPr>
          <a:xfrm>
            <a:off x="457201" y="1200151"/>
            <a:ext cx="4035425" cy="3393281"/>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5026" y="1200151"/>
            <a:ext cx="4037013" cy="3393281"/>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idx="10"/>
          </p:nvPr>
        </p:nvSpPr>
        <p:spPr>
          <a:xfrm>
            <a:off x="457200" y="4684713"/>
            <a:ext cx="2128838" cy="352425"/>
          </a:xfrm>
        </p:spPr>
        <p:txBody>
          <a:bodyPr/>
          <a:lstStyle>
            <a:lvl1pPr>
              <a:defRPr/>
            </a:lvl1pPr>
          </a:lstStyle>
          <a:p>
            <a:pPr>
              <a:defRPr/>
            </a:pPr>
            <a:endParaRPr lang="en-GB"/>
          </a:p>
        </p:txBody>
      </p:sp>
      <p:sp>
        <p:nvSpPr>
          <p:cNvPr id="6" name="Espaço Reservado para Rodapé 5"/>
          <p:cNvSpPr>
            <a:spLocks noGrp="1"/>
          </p:cNvSpPr>
          <p:nvPr>
            <p:ph type="ftr" idx="11"/>
          </p:nvPr>
        </p:nvSpPr>
        <p:spPr>
          <a:xfrm>
            <a:off x="3124200" y="4684713"/>
            <a:ext cx="2890838" cy="352425"/>
          </a:xfrm>
        </p:spPr>
        <p:txBody>
          <a:bodyPr/>
          <a:lstStyle>
            <a:lvl1pPr>
              <a:defRPr/>
            </a:lvl1pPr>
          </a:lstStyle>
          <a:p>
            <a:pPr>
              <a:defRPr/>
            </a:pPr>
            <a:endParaRPr lang="en-GB"/>
          </a:p>
        </p:txBody>
      </p:sp>
      <p:sp>
        <p:nvSpPr>
          <p:cNvPr id="7" name="Espaço Reservado para Número de Slide 6"/>
          <p:cNvSpPr>
            <a:spLocks noGrp="1"/>
          </p:cNvSpPr>
          <p:nvPr>
            <p:ph type="sldNum" idx="12"/>
          </p:nvPr>
        </p:nvSpPr>
        <p:spPr>
          <a:xfrm>
            <a:off x="6553200" y="4684713"/>
            <a:ext cx="2128838" cy="352425"/>
          </a:xfrm>
        </p:spPr>
        <p:txBody>
          <a:bodyPr/>
          <a:lstStyle>
            <a:lvl1pPr>
              <a:defRPr/>
            </a:lvl1pPr>
          </a:lstStyle>
          <a:p>
            <a:pPr>
              <a:defRPr/>
            </a:pPr>
            <a:fld id="{5E6AD648-EAB9-4F5B-8B5E-6737EF6A1103}" type="slidenum">
              <a:rPr lang="en-GB"/>
              <a:pPr>
                <a:defRPr/>
              </a:pPr>
              <a:t>‹nº›</a:t>
            </a:fld>
            <a:endParaRPr lang="en-GB"/>
          </a:p>
        </p:txBody>
      </p:sp>
    </p:spTree>
    <p:extLst>
      <p:ext uri="{BB962C8B-B14F-4D97-AF65-F5344CB8AC3E}">
        <p14:creationId xmlns:p14="http://schemas.microsoft.com/office/powerpoint/2010/main" val="22942713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Layout Personalizado">
    <p:spTree>
      <p:nvGrpSpPr>
        <p:cNvPr id="1" name=""/>
        <p:cNvGrpSpPr/>
        <p:nvPr/>
      </p:nvGrpSpPr>
      <p:grpSpPr>
        <a:xfrm>
          <a:off x="0" y="0"/>
          <a:ext cx="0" cy="0"/>
          <a:chOff x="0" y="0"/>
          <a:chExt cx="0" cy="0"/>
        </a:xfrm>
      </p:grpSpPr>
      <p:sp>
        <p:nvSpPr>
          <p:cNvPr id="2" name="Título 1"/>
          <p:cNvSpPr>
            <a:spLocks noGrp="1"/>
          </p:cNvSpPr>
          <p:nvPr>
            <p:ph type="title"/>
          </p:nvPr>
        </p:nvSpPr>
        <p:spPr>
          <a:xfrm>
            <a:off x="457201" y="205979"/>
            <a:ext cx="8226425" cy="854869"/>
          </a:xfrm>
        </p:spPr>
        <p:txBody>
          <a:bodyPr/>
          <a:lstStyle/>
          <a:p>
            <a:r>
              <a:rPr lang="pt-BR" smtClean="0"/>
              <a:t>Clique para editar o título mestre</a:t>
            </a:r>
            <a:endParaRPr lang="pt-BR"/>
          </a:p>
        </p:txBody>
      </p:sp>
      <p:sp>
        <p:nvSpPr>
          <p:cNvPr id="3" name="Espaço Reservado para Data 2"/>
          <p:cNvSpPr>
            <a:spLocks noGrp="1"/>
          </p:cNvSpPr>
          <p:nvPr>
            <p:ph type="dt" idx="10"/>
          </p:nvPr>
        </p:nvSpPr>
        <p:spPr>
          <a:xfrm>
            <a:off x="457200" y="4683919"/>
            <a:ext cx="2130425" cy="354806"/>
          </a:xfrm>
        </p:spPr>
        <p:txBody>
          <a:bodyPr/>
          <a:lstStyle>
            <a:lvl1pPr>
              <a:defRPr/>
            </a:lvl1pPr>
          </a:lstStyle>
          <a:p>
            <a:endParaRPr lang="en-GB" altLang="pt-BR"/>
          </a:p>
        </p:txBody>
      </p:sp>
      <p:sp>
        <p:nvSpPr>
          <p:cNvPr id="4" name="Espaço Reservado para Rodapé 3"/>
          <p:cNvSpPr>
            <a:spLocks noGrp="1"/>
          </p:cNvSpPr>
          <p:nvPr>
            <p:ph type="ftr" idx="11"/>
          </p:nvPr>
        </p:nvSpPr>
        <p:spPr>
          <a:xfrm>
            <a:off x="3124201" y="4683919"/>
            <a:ext cx="2892425" cy="354806"/>
          </a:xfrm>
        </p:spPr>
        <p:txBody>
          <a:bodyPr/>
          <a:lstStyle>
            <a:lvl1pPr>
              <a:defRPr/>
            </a:lvl1pPr>
          </a:lstStyle>
          <a:p>
            <a:endParaRPr lang="en-GB" altLang="pt-BR"/>
          </a:p>
        </p:txBody>
      </p:sp>
      <p:sp>
        <p:nvSpPr>
          <p:cNvPr id="5" name="Espaço Reservado para Número de Slide 4"/>
          <p:cNvSpPr>
            <a:spLocks noGrp="1"/>
          </p:cNvSpPr>
          <p:nvPr>
            <p:ph type="sldNum" idx="12"/>
          </p:nvPr>
        </p:nvSpPr>
        <p:spPr>
          <a:xfrm>
            <a:off x="6553201" y="4683919"/>
            <a:ext cx="2130425" cy="354806"/>
          </a:xfrm>
        </p:spPr>
        <p:txBody>
          <a:bodyPr/>
          <a:lstStyle>
            <a:lvl1pPr>
              <a:defRPr/>
            </a:lvl1pPr>
          </a:lstStyle>
          <a:p>
            <a:fld id="{F630D646-DEAC-4259-852A-38B78AC1D521}" type="slidenum">
              <a:rPr lang="en-GB" altLang="pt-BR"/>
              <a:pPr/>
              <a:t>‹nº›</a:t>
            </a:fld>
            <a:endParaRPr lang="en-GB" altLang="pt-BR"/>
          </a:p>
        </p:txBody>
      </p:sp>
    </p:spTree>
    <p:extLst>
      <p:ext uri="{BB962C8B-B14F-4D97-AF65-F5344CB8AC3E}">
        <p14:creationId xmlns:p14="http://schemas.microsoft.com/office/powerpoint/2010/main" val="23568013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926C6082-01A0-449D-AE81-F36E71549A0D}" type="slidenum">
              <a:rPr lang="es-ES"/>
              <a:pPr>
                <a:defRPr/>
              </a:pPr>
              <a:t>‹nº›</a:t>
            </a:fld>
            <a:endParaRPr lang="es-ES"/>
          </a:p>
        </p:txBody>
      </p:sp>
    </p:spTree>
    <p:extLst>
      <p:ext uri="{BB962C8B-B14F-4D97-AF65-F5344CB8AC3E}">
        <p14:creationId xmlns:p14="http://schemas.microsoft.com/office/powerpoint/2010/main" val="2079242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3305176"/>
            <a:ext cx="7772400" cy="1021556"/>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 texto mestre</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4005DA3B-554F-4520-B1B3-657227E99E70}" type="slidenum">
              <a:rPr lang="es-ES"/>
              <a:pPr>
                <a:defRPr/>
              </a:pPr>
              <a:t>‹nº›</a:t>
            </a:fld>
            <a:endParaRPr lang="es-ES"/>
          </a:p>
        </p:txBody>
      </p:sp>
    </p:spTree>
    <p:extLst>
      <p:ext uri="{BB962C8B-B14F-4D97-AF65-F5344CB8AC3E}">
        <p14:creationId xmlns:p14="http://schemas.microsoft.com/office/powerpoint/2010/main" val="33948903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E9CF97F7-B03E-4092-A1FB-EE8F9CFA6342}" type="slidenum">
              <a:rPr lang="es-ES"/>
              <a:pPr>
                <a:defRPr/>
              </a:pPr>
              <a:t>‹nº›</a:t>
            </a:fld>
            <a:endParaRPr lang="es-ES"/>
          </a:p>
        </p:txBody>
      </p:sp>
    </p:spTree>
    <p:extLst>
      <p:ext uri="{BB962C8B-B14F-4D97-AF65-F5344CB8AC3E}">
        <p14:creationId xmlns:p14="http://schemas.microsoft.com/office/powerpoint/2010/main" val="1936166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52834881-5548-4D7F-8B64-D9BBFC6AE2DC}" type="slidenum">
              <a:rPr lang="es-ES"/>
              <a:pPr>
                <a:defRPr/>
              </a:pPr>
              <a:t>‹nº›</a:t>
            </a:fld>
            <a:endParaRPr lang="es-ES"/>
          </a:p>
        </p:txBody>
      </p:sp>
    </p:spTree>
    <p:extLst>
      <p:ext uri="{BB962C8B-B14F-4D97-AF65-F5344CB8AC3E}">
        <p14:creationId xmlns:p14="http://schemas.microsoft.com/office/powerpoint/2010/main" val="23368748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CF77A347-D8EA-4CA8-9874-BE1393BB8CC6}" type="slidenum">
              <a:rPr lang="es-ES"/>
              <a:pPr>
                <a:defRPr/>
              </a:pPr>
              <a:t>‹nº›</a:t>
            </a:fld>
            <a:endParaRPr lang="es-ES"/>
          </a:p>
        </p:txBody>
      </p:sp>
    </p:spTree>
    <p:extLst>
      <p:ext uri="{BB962C8B-B14F-4D97-AF65-F5344CB8AC3E}">
        <p14:creationId xmlns:p14="http://schemas.microsoft.com/office/powerpoint/2010/main" val="332894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29688943-2C58-42D2-9EAF-CA80E1E8FC2F}" type="slidenum">
              <a:rPr lang="es-ES"/>
              <a:pPr>
                <a:defRPr/>
              </a:pPr>
              <a:t>‹nº›</a:t>
            </a:fld>
            <a:endParaRPr lang="es-ES"/>
          </a:p>
        </p:txBody>
      </p:sp>
    </p:spTree>
    <p:extLst>
      <p:ext uri="{BB962C8B-B14F-4D97-AF65-F5344CB8AC3E}">
        <p14:creationId xmlns:p14="http://schemas.microsoft.com/office/powerpoint/2010/main" val="353611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1" y="204787"/>
            <a:ext cx="3008313" cy="871538"/>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DDA5448C-C5FE-4B49-A11C-514C2CDBC78A}" type="slidenum">
              <a:rPr lang="es-ES"/>
              <a:pPr>
                <a:defRPr/>
              </a:pPr>
              <a:t>‹nº›</a:t>
            </a:fld>
            <a:endParaRPr lang="es-ES"/>
          </a:p>
        </p:txBody>
      </p:sp>
    </p:spTree>
    <p:extLst>
      <p:ext uri="{BB962C8B-B14F-4D97-AF65-F5344CB8AC3E}">
        <p14:creationId xmlns:p14="http://schemas.microsoft.com/office/powerpoint/2010/main" val="775318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3600450"/>
            <a:ext cx="5486400" cy="425054"/>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58285371-5DF6-4624-9B5B-00CB3D8749F8}" type="slidenum">
              <a:rPr lang="es-ES"/>
              <a:pPr>
                <a:defRPr/>
              </a:pPr>
              <a:t>‹nº›</a:t>
            </a:fld>
            <a:endParaRPr lang="es-ES"/>
          </a:p>
        </p:txBody>
      </p:sp>
    </p:spTree>
    <p:extLst>
      <p:ext uri="{BB962C8B-B14F-4D97-AF65-F5344CB8AC3E}">
        <p14:creationId xmlns:p14="http://schemas.microsoft.com/office/powerpoint/2010/main" val="3563330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6375"/>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200150"/>
            <a:ext cx="8229600" cy="339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4684713"/>
            <a:ext cx="21336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s-ES"/>
          </a:p>
        </p:txBody>
      </p:sp>
      <p:sp>
        <p:nvSpPr>
          <p:cNvPr id="1029" name="Rectangle 5"/>
          <p:cNvSpPr>
            <a:spLocks noGrp="1" noChangeArrowheads="1"/>
          </p:cNvSpPr>
          <p:nvPr>
            <p:ph type="ftr" sz="quarter" idx="3"/>
          </p:nvPr>
        </p:nvSpPr>
        <p:spPr bwMode="auto">
          <a:xfrm>
            <a:off x="3124200" y="4684713"/>
            <a:ext cx="28956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s-ES"/>
          </a:p>
        </p:txBody>
      </p:sp>
      <p:sp>
        <p:nvSpPr>
          <p:cNvPr id="1030" name="Rectangle 6"/>
          <p:cNvSpPr>
            <a:spLocks noGrp="1" noChangeArrowheads="1"/>
          </p:cNvSpPr>
          <p:nvPr>
            <p:ph type="sldNum" sz="quarter" idx="4"/>
          </p:nvPr>
        </p:nvSpPr>
        <p:spPr bwMode="auto">
          <a:xfrm>
            <a:off x="6553200" y="4684713"/>
            <a:ext cx="21336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4FC437F7-DC8C-4E90-BB65-F65A4578E27F}"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35.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34.wmf"/><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image" Target="../media/image39.png"/><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37.wmf"/><Relationship Id="rId5" Type="http://schemas.openxmlformats.org/officeDocument/2006/relationships/oleObject" Target="../embeddings/oleObject4.bin"/><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image" Target="../media/image43.jpeg"/><Relationship Id="rId7" Type="http://schemas.openxmlformats.org/officeDocument/2006/relationships/image" Target="../media/image42.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image" Target="../media/image41.wmf"/><Relationship Id="rId4" Type="http://schemas.openxmlformats.org/officeDocument/2006/relationships/oleObject" Target="../embeddings/oleObject6.bin"/><Relationship Id="rId9" Type="http://schemas.openxmlformats.org/officeDocument/2006/relationships/image" Target="../media/image37.wmf"/></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48.wmf"/><Relationship Id="rId5" Type="http://schemas.openxmlformats.org/officeDocument/2006/relationships/oleObject" Target="../embeddings/oleObject9.bin"/><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44.gif"/></Relationships>
</file>

<file path=ppt/slides/_rels/slide1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2.jpe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image" Target="../media/image57.wmf"/><Relationship Id="rId3" Type="http://schemas.openxmlformats.org/officeDocument/2006/relationships/notesSlide" Target="../notesSlides/notesSlide9.xml"/><Relationship Id="rId7" Type="http://schemas.openxmlformats.org/officeDocument/2006/relationships/image" Target="../media/image54.wmf"/><Relationship Id="rId12"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1.bin"/><Relationship Id="rId11" Type="http://schemas.openxmlformats.org/officeDocument/2006/relationships/image" Target="../media/image56.wmf"/><Relationship Id="rId5" Type="http://schemas.openxmlformats.org/officeDocument/2006/relationships/image" Target="../media/image53.wmf"/><Relationship Id="rId10" Type="http://schemas.openxmlformats.org/officeDocument/2006/relationships/oleObject" Target="../embeddings/oleObject13.bin"/><Relationship Id="rId4" Type="http://schemas.openxmlformats.org/officeDocument/2006/relationships/oleObject" Target="../embeddings/oleObject10.bin"/><Relationship Id="rId9" Type="http://schemas.openxmlformats.org/officeDocument/2006/relationships/image" Target="../media/image55.wmf"/></Relationships>
</file>

<file path=ppt/slides/_rels/slide2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2.xml"/><Relationship Id="rId1" Type="http://schemas.openxmlformats.org/officeDocument/2006/relationships/vmlDrawing" Target="../drawings/vmlDrawing7.vml"/><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66.jpg"/><Relationship Id="rId5" Type="http://schemas.openxmlformats.org/officeDocument/2006/relationships/image" Target="../media/image65.wmf"/><Relationship Id="rId4" Type="http://schemas.openxmlformats.org/officeDocument/2006/relationships/oleObject" Target="../embeddings/oleObject16.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68.png"/><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65.wmf"/><Relationship Id="rId5" Type="http://schemas.openxmlformats.org/officeDocument/2006/relationships/oleObject" Target="../embeddings/oleObject17.bin"/><Relationship Id="rId4" Type="http://schemas.openxmlformats.org/officeDocument/2006/relationships/image" Target="../media/image6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3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74.png"/><Relationship Id="rId4" Type="http://schemas.openxmlformats.org/officeDocument/2006/relationships/image" Target="../media/image73.png"/></Relationships>
</file>

<file path=ppt/slides/_rels/slide3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4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 Id="rId6" Type="http://schemas.openxmlformats.org/officeDocument/2006/relationships/image" Target="../media/image81.gif"/><Relationship Id="rId5" Type="http://schemas.openxmlformats.org/officeDocument/2006/relationships/image" Target="../media/image3.jpeg"/><Relationship Id="rId4" Type="http://schemas.openxmlformats.org/officeDocument/2006/relationships/image" Target="../media/image80.jpeg"/></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82.wmf"/><Relationship Id="rId4" Type="http://schemas.openxmlformats.org/officeDocument/2006/relationships/oleObject" Target="../embeddings/oleObject18.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jpeg"/><Relationship Id="rId3" Type="http://schemas.openxmlformats.org/officeDocument/2006/relationships/image" Target="../media/image8.jpeg"/><Relationship Id="rId7" Type="http://schemas.openxmlformats.org/officeDocument/2006/relationships/image" Target="../media/image12.jpeg"/><Relationship Id="rId12"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jpeg"/><Relationship Id="rId11" Type="http://schemas.openxmlformats.org/officeDocument/2006/relationships/image" Target="../media/image16.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Rectangle 5"/>
          <p:cNvSpPr>
            <a:spLocks noGrp="1" noChangeArrowheads="1"/>
          </p:cNvSpPr>
          <p:nvPr>
            <p:ph type="ctrTitle"/>
          </p:nvPr>
        </p:nvSpPr>
        <p:spPr>
          <a:xfrm>
            <a:off x="4427538" y="2333625"/>
            <a:ext cx="4464050" cy="1101725"/>
          </a:xfrm>
        </p:spPr>
        <p:txBody>
          <a:bodyPr/>
          <a:lstStyle/>
          <a:p>
            <a:pPr eaLnBrk="1" hangingPunct="1">
              <a:defRPr/>
            </a:pPr>
            <a:r>
              <a:rPr lang="pt-BR" sz="1800" b="1" dirty="0" smtClean="0">
                <a:solidFill>
                  <a:schemeClr val="tx1"/>
                </a:solidFill>
                <a:latin typeface="Bookman Old Style" pitchFamily="18" charset="0"/>
              </a:rPr>
              <a:t>PROCC – FIOCRUZ</a:t>
            </a:r>
            <a:br>
              <a:rPr lang="pt-BR" sz="1800" b="1" dirty="0" smtClean="0">
                <a:solidFill>
                  <a:schemeClr val="tx1"/>
                </a:solidFill>
                <a:latin typeface="Bookman Old Style" pitchFamily="18" charset="0"/>
              </a:rPr>
            </a:br>
            <a:r>
              <a:rPr lang="en-US" sz="1800" b="1" u="sng" dirty="0">
                <a:solidFill>
                  <a:srgbClr val="0070C0"/>
                </a:solidFill>
                <a:latin typeface="Bookman Old Style" pitchFamily="18" charset="0"/>
              </a:rPr>
              <a:t>e</a:t>
            </a:r>
            <a:r>
              <a:rPr lang="en-US" sz="1800" b="1" u="sng" dirty="0" smtClean="0">
                <a:solidFill>
                  <a:srgbClr val="0070C0"/>
                </a:solidFill>
                <a:latin typeface="Bookman Old Style" pitchFamily="18" charset="0"/>
              </a:rPr>
              <a:t>rnesto.caffarena@fiocruz.br</a:t>
            </a:r>
            <a:r>
              <a:rPr lang="pt-BR" sz="2400" b="1" u="sng" dirty="0" smtClean="0">
                <a:solidFill>
                  <a:srgbClr val="0070C0"/>
                </a:solidFill>
                <a:latin typeface="Bookman Old Style" pitchFamily="18" charset="0"/>
              </a:rPr>
              <a:t/>
            </a:r>
            <a:br>
              <a:rPr lang="pt-BR" sz="2400" b="1" u="sng" dirty="0" smtClean="0">
                <a:solidFill>
                  <a:srgbClr val="0070C0"/>
                </a:solidFill>
                <a:latin typeface="Bookman Old Style" pitchFamily="18" charset="0"/>
              </a:rPr>
            </a:br>
            <a:endParaRPr lang="es-ES" sz="2400" b="1" dirty="0">
              <a:solidFill>
                <a:srgbClr val="0070C0"/>
              </a:solidFill>
              <a:latin typeface="Bookman Old Style" pitchFamily="18" charset="0"/>
              <a:ea typeface="+mn-ea"/>
              <a:cs typeface="+mn-cs"/>
            </a:endParaRPr>
          </a:p>
        </p:txBody>
      </p:sp>
      <p:sp>
        <p:nvSpPr>
          <p:cNvPr id="3075" name="CaixaDeTexto 1"/>
          <p:cNvSpPr txBox="1">
            <a:spLocks noChangeArrowheads="1"/>
          </p:cNvSpPr>
          <p:nvPr/>
        </p:nvSpPr>
        <p:spPr bwMode="auto">
          <a:xfrm>
            <a:off x="107950" y="123825"/>
            <a:ext cx="885666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600" dirty="0" smtClean="0">
                <a:solidFill>
                  <a:schemeClr val="bg1"/>
                </a:solidFill>
                <a:latin typeface="Arial Rounded MT Bold" pitchFamily="34" charset="0"/>
              </a:rPr>
              <a:t>Introduction to Molecular Dynamics </a:t>
            </a:r>
          </a:p>
          <a:p>
            <a:pPr algn="ctr" eaLnBrk="1" hangingPunct="1"/>
            <a:r>
              <a:rPr lang="en-US" sz="3600" dirty="0" smtClean="0">
                <a:solidFill>
                  <a:schemeClr val="bg1"/>
                </a:solidFill>
                <a:latin typeface="Arial Rounded MT Bold" pitchFamily="34" charset="0"/>
              </a:rPr>
              <a:t>  An Overview</a:t>
            </a:r>
            <a:endParaRPr lang="pt-BR" sz="3600" dirty="0">
              <a:solidFill>
                <a:schemeClr val="bg1"/>
              </a:solidFill>
              <a:latin typeface="Arial Rounded MT Bold" pitchFamily="34" charset="0"/>
            </a:endParaRPr>
          </a:p>
        </p:txBody>
      </p:sp>
      <p:pic>
        <p:nvPicPr>
          <p:cNvPr id="3076" name="Picture 5" descr="castelo"/>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92950" y="3363913"/>
            <a:ext cx="18097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CaixaDeTexto 2"/>
          <p:cNvSpPr txBox="1">
            <a:spLocks noChangeArrowheads="1"/>
          </p:cNvSpPr>
          <p:nvPr/>
        </p:nvSpPr>
        <p:spPr bwMode="auto">
          <a:xfrm>
            <a:off x="5131740" y="1903526"/>
            <a:ext cx="30556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ES" sz="2400" b="1" dirty="0">
                <a:latin typeface="Bookman Old Style" pitchFamily="18" charset="0"/>
              </a:rPr>
              <a:t>Ernesto Caffarena</a:t>
            </a:r>
            <a:endParaRPr lang="pt-BR" sz="2400" dirty="0"/>
          </a:p>
        </p:txBody>
      </p:sp>
      <p:pic>
        <p:nvPicPr>
          <p:cNvPr id="3" name="Imagem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3648" y="3867894"/>
            <a:ext cx="1842961" cy="82667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pt-BR" sz="2800" kern="1200" cap="small" dirty="0">
                <a:solidFill>
                  <a:schemeClr val="tx1"/>
                </a:solidFill>
                <a:latin typeface="Times New Roman" panose="02020603050405020304" pitchFamily="18" charset="0"/>
                <a:ea typeface="+mn-ea"/>
                <a:cs typeface="Arial" panose="020B0604020202020204" pitchFamily="34" charset="0"/>
              </a:rPr>
              <a:t>Classical Mechanics</a:t>
            </a:r>
          </a:p>
        </p:txBody>
      </p:sp>
      <p:sp>
        <p:nvSpPr>
          <p:cNvPr id="86019" name="Rectangle 3"/>
          <p:cNvSpPr>
            <a:spLocks noGrp="1" noChangeArrowheads="1"/>
          </p:cNvSpPr>
          <p:nvPr>
            <p:ph type="body" idx="1"/>
          </p:nvPr>
        </p:nvSpPr>
        <p:spPr>
          <a:xfrm>
            <a:off x="179512" y="1093361"/>
            <a:ext cx="5544616" cy="2232248"/>
          </a:xfrm>
        </p:spPr>
        <p:txBody>
          <a:bodyPr/>
          <a:lstStyle/>
          <a:p>
            <a:pPr algn="just">
              <a:spcBef>
                <a:spcPct val="0"/>
              </a:spcBef>
              <a:spcAft>
                <a:spcPts val="1000"/>
              </a:spcAft>
              <a:buClr>
                <a:srgbClr val="CC3300"/>
              </a:buClr>
              <a:buSzPct val="150000"/>
              <a:buFont typeface="Arial" pitchFamily="34" charset="0"/>
              <a:buChar char="•"/>
              <a:defRPr/>
            </a:pPr>
            <a:r>
              <a:rPr lang="en-US" altLang="pt-BR" sz="1800" kern="1200" dirty="0">
                <a:latin typeface="Arial Rounded MT Bold"/>
                <a:ea typeface="宋体" pitchFamily="2" charset="-122"/>
                <a:cs typeface="Arial" panose="020B0604020202020204" pitchFamily="34" charset="0"/>
              </a:rPr>
              <a:t>Instead of using Quantum mechanics, we can use classical Newtonian mechanics to model our </a:t>
            </a:r>
            <a:r>
              <a:rPr lang="en-US" altLang="pt-BR" sz="1800" kern="1200" dirty="0" smtClean="0">
                <a:latin typeface="Arial Rounded MT Bold"/>
                <a:ea typeface="宋体" pitchFamily="2" charset="-122"/>
                <a:cs typeface="Arial" panose="020B0604020202020204" pitchFamily="34" charset="0"/>
              </a:rPr>
              <a:t>system</a:t>
            </a:r>
          </a:p>
          <a:p>
            <a:pPr algn="just">
              <a:spcBef>
                <a:spcPct val="0"/>
              </a:spcBef>
              <a:spcAft>
                <a:spcPts val="1000"/>
              </a:spcAft>
              <a:buClr>
                <a:srgbClr val="CC3300"/>
              </a:buClr>
              <a:buSzPct val="150000"/>
              <a:buFont typeface="Arial" pitchFamily="34" charset="0"/>
              <a:buChar char="•"/>
              <a:defRPr/>
            </a:pPr>
            <a:r>
              <a:rPr lang="en-US" altLang="pt-BR" sz="1800" kern="1200" dirty="0" smtClean="0">
                <a:latin typeface="Arial Rounded MT Bold"/>
                <a:ea typeface="宋体" pitchFamily="2" charset="-122"/>
                <a:cs typeface="Arial" panose="020B0604020202020204" pitchFamily="34" charset="0"/>
              </a:rPr>
              <a:t>This </a:t>
            </a:r>
            <a:r>
              <a:rPr lang="en-US" altLang="pt-BR" sz="1800" kern="1200" dirty="0">
                <a:latin typeface="Arial Rounded MT Bold"/>
                <a:ea typeface="宋体" pitchFamily="2" charset="-122"/>
                <a:cs typeface="Arial" panose="020B0604020202020204" pitchFamily="34" charset="0"/>
              </a:rPr>
              <a:t>is a simplification of what is actually going on, and is therefore less </a:t>
            </a:r>
            <a:r>
              <a:rPr lang="en-US" altLang="pt-BR" sz="1800" kern="1200" dirty="0" smtClean="0">
                <a:latin typeface="Arial Rounded MT Bold"/>
                <a:ea typeface="宋体" pitchFamily="2" charset="-122"/>
                <a:cs typeface="Arial" panose="020B0604020202020204" pitchFamily="34" charset="0"/>
              </a:rPr>
              <a:t>accurate</a:t>
            </a:r>
          </a:p>
          <a:p>
            <a:pPr algn="just">
              <a:spcBef>
                <a:spcPct val="0"/>
              </a:spcBef>
              <a:spcAft>
                <a:spcPts val="1000"/>
              </a:spcAft>
              <a:buClr>
                <a:srgbClr val="CC3300"/>
              </a:buClr>
              <a:buSzPct val="150000"/>
              <a:buFont typeface="Arial" pitchFamily="34" charset="0"/>
              <a:buChar char="•"/>
              <a:defRPr/>
            </a:pPr>
            <a:r>
              <a:rPr lang="en-US" altLang="pt-BR" sz="1800" kern="1200" dirty="0" smtClean="0">
                <a:latin typeface="Arial Rounded MT Bold"/>
                <a:ea typeface="宋体" pitchFamily="2" charset="-122"/>
                <a:cs typeface="Arial" panose="020B0604020202020204" pitchFamily="34" charset="0"/>
              </a:rPr>
              <a:t>To </a:t>
            </a:r>
            <a:r>
              <a:rPr lang="en-US" altLang="pt-BR" sz="1800" kern="1200" dirty="0">
                <a:latin typeface="Arial Rounded MT Bold"/>
                <a:ea typeface="宋体" pitchFamily="2" charset="-122"/>
                <a:cs typeface="Arial" panose="020B0604020202020204" pitchFamily="34" charset="0"/>
              </a:rPr>
              <a:t>alleviate this problem, we use numbers derived from QM for the constants in our classical </a:t>
            </a:r>
            <a:r>
              <a:rPr lang="en-US" altLang="pt-BR" sz="1800" kern="1200" dirty="0" smtClean="0">
                <a:latin typeface="Arial Rounded MT Bold"/>
                <a:ea typeface="宋体" pitchFamily="2" charset="-122"/>
                <a:cs typeface="Arial" panose="020B0604020202020204" pitchFamily="34" charset="0"/>
              </a:rPr>
              <a:t>equations</a:t>
            </a:r>
          </a:p>
          <a:p>
            <a:pPr algn="just">
              <a:spcBef>
                <a:spcPct val="0"/>
              </a:spcBef>
              <a:spcAft>
                <a:spcPts val="1000"/>
              </a:spcAft>
              <a:buClr>
                <a:srgbClr val="CC3300"/>
              </a:buClr>
              <a:buSzPct val="150000"/>
              <a:buFont typeface="Arial" pitchFamily="34" charset="0"/>
              <a:buChar char="•"/>
              <a:defRPr/>
            </a:pPr>
            <a:r>
              <a:rPr lang="en-US" sz="1800" kern="1200" dirty="0" smtClean="0">
                <a:latin typeface="Arial Rounded MT Bold"/>
                <a:ea typeface="宋体" pitchFamily="2" charset="-122"/>
                <a:cs typeface="Arial" panose="020B0604020202020204" pitchFamily="34" charset="0"/>
              </a:rPr>
              <a:t>Use </a:t>
            </a:r>
            <a:r>
              <a:rPr lang="en-US" sz="1800" kern="1200" dirty="0" err="1">
                <a:latin typeface="Arial Rounded MT Bold"/>
                <a:ea typeface="宋体" pitchFamily="2" charset="-122"/>
                <a:cs typeface="Arial" panose="020B0604020202020204" pitchFamily="34" charset="0"/>
              </a:rPr>
              <a:t>valency</a:t>
            </a:r>
            <a:r>
              <a:rPr lang="en-US" sz="1800" kern="1200" dirty="0">
                <a:latin typeface="Arial Rounded MT Bold"/>
                <a:ea typeface="宋体" pitchFamily="2" charset="-122"/>
                <a:cs typeface="Arial" panose="020B0604020202020204" pitchFamily="34" charset="0"/>
              </a:rPr>
              <a:t> and bonding concepts (molecules are made of balls and </a:t>
            </a:r>
            <a:r>
              <a:rPr lang="en-US" sz="1800" kern="1200" dirty="0" smtClean="0">
                <a:latin typeface="Arial Rounded MT Bold"/>
                <a:ea typeface="宋体" pitchFamily="2" charset="-122"/>
                <a:cs typeface="Arial" panose="020B0604020202020204" pitchFamily="34" charset="0"/>
              </a:rPr>
              <a:t>springs)</a:t>
            </a:r>
          </a:p>
          <a:p>
            <a:pPr algn="just">
              <a:spcBef>
                <a:spcPct val="0"/>
              </a:spcBef>
              <a:spcAft>
                <a:spcPts val="1000"/>
              </a:spcAft>
              <a:buClr>
                <a:srgbClr val="CC3300"/>
              </a:buClr>
              <a:buSzPct val="150000"/>
              <a:buFont typeface="Arial" pitchFamily="34" charset="0"/>
              <a:buChar char="•"/>
              <a:defRPr/>
            </a:pPr>
            <a:r>
              <a:rPr lang="en-US" sz="1800" kern="1200" dirty="0" smtClean="0">
                <a:latin typeface="Arial Rounded MT Bold"/>
                <a:ea typeface="宋体" pitchFamily="2" charset="-122"/>
                <a:cs typeface="Arial" panose="020B0604020202020204" pitchFamily="34" charset="0"/>
              </a:rPr>
              <a:t>Neglected </a:t>
            </a:r>
            <a:r>
              <a:rPr lang="en-US" sz="1800" kern="1200" dirty="0">
                <a:latin typeface="Arial Rounded MT Bold"/>
                <a:ea typeface="宋体" pitchFamily="2" charset="-122"/>
                <a:cs typeface="Arial" panose="020B0604020202020204" pitchFamily="34" charset="0"/>
              </a:rPr>
              <a:t>electrons – </a:t>
            </a:r>
            <a:r>
              <a:rPr lang="en-US" sz="1800" b="1" kern="1200" dirty="0">
                <a:latin typeface="Arial Rounded MT Bold"/>
                <a:ea typeface="宋体" pitchFamily="2" charset="-122"/>
                <a:cs typeface="Arial" panose="020B0604020202020204" pitchFamily="34" charset="0"/>
              </a:rPr>
              <a:t>Born Oppenheimer Approximation</a:t>
            </a:r>
          </a:p>
          <a:p>
            <a:endParaRPr lang="en-US" sz="1600" dirty="0"/>
          </a:p>
          <a:p>
            <a:pPr algn="just">
              <a:spcBef>
                <a:spcPct val="0"/>
              </a:spcBef>
              <a:spcAft>
                <a:spcPts val="1000"/>
              </a:spcAft>
              <a:buClr>
                <a:srgbClr val="CC3300"/>
              </a:buClr>
              <a:buSzPct val="150000"/>
              <a:buFont typeface="Arial" pitchFamily="34" charset="0"/>
              <a:buChar char="•"/>
              <a:defRPr/>
            </a:pPr>
            <a:endParaRPr lang="en-US" altLang="pt-BR" sz="1600" kern="1200" dirty="0">
              <a:latin typeface="Arial" panose="020B0604020202020204" pitchFamily="34" charset="0"/>
              <a:ea typeface="宋体" pitchFamily="2" charset="-122"/>
              <a:cs typeface="Arial" panose="020B0604020202020204" pitchFamily="34" charset="0"/>
            </a:endParaRPr>
          </a:p>
        </p:txBody>
      </p:sp>
      <p:pic>
        <p:nvPicPr>
          <p:cNvPr id="5" name="Picture 3" descr="mdprincip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160" y="1707654"/>
            <a:ext cx="2988724" cy="1689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9891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7"/>
          <p:cNvSpPr>
            <a:spLocks noChangeArrowheads="1"/>
          </p:cNvSpPr>
          <p:nvPr/>
        </p:nvSpPr>
        <p:spPr bwMode="auto">
          <a:xfrm>
            <a:off x="251520" y="87313"/>
            <a:ext cx="8540750" cy="560387"/>
          </a:xfrm>
          <a:prstGeom prst="rect">
            <a:avLst/>
          </a:prstGeom>
          <a:noFill/>
          <a:ln w="9525">
            <a:noFill/>
            <a:miter lim="800000"/>
            <a:headEnd/>
            <a:tailEnd/>
          </a:ln>
        </p:spPr>
        <p:txBody>
          <a:bodyPr anchor="b"/>
          <a:lstStyle/>
          <a:p>
            <a:pPr algn="ctr" eaLnBrk="0" hangingPunct="0">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2800" cap="small" dirty="0" smtClean="0">
                <a:latin typeface="Times New Roman" panose="02020603050405020304" pitchFamily="18" charset="0"/>
                <a:cs typeface="Arial" panose="020B0604020202020204" pitchFamily="34" charset="0"/>
              </a:rPr>
              <a:t>Approximations </a:t>
            </a:r>
            <a:r>
              <a:rPr lang="en-US" sz="2800" cap="small" dirty="0">
                <a:latin typeface="Times New Roman" panose="02020603050405020304" pitchFamily="18" charset="0"/>
                <a:cs typeface="Arial" panose="020B0604020202020204" pitchFamily="34" charset="0"/>
              </a:rPr>
              <a:t>and Scales</a:t>
            </a:r>
          </a:p>
        </p:txBody>
      </p:sp>
      <p:grpSp>
        <p:nvGrpSpPr>
          <p:cNvPr id="8195" name="Group 14"/>
          <p:cNvGrpSpPr>
            <a:grpSpLocks/>
          </p:cNvGrpSpPr>
          <p:nvPr/>
        </p:nvGrpSpPr>
        <p:grpSpPr bwMode="auto">
          <a:xfrm>
            <a:off x="140713" y="1702570"/>
            <a:ext cx="7169150" cy="3449638"/>
            <a:chOff x="78" y="663"/>
            <a:chExt cx="3936" cy="2515"/>
          </a:xfrm>
        </p:grpSpPr>
        <p:pic>
          <p:nvPicPr>
            <p:cNvPr id="8198" name="Picture 10" descr="métodos"/>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9" y="663"/>
              <a:ext cx="3765" cy="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Text Box 12"/>
            <p:cNvSpPr txBox="1">
              <a:spLocks noChangeArrowheads="1"/>
            </p:cNvSpPr>
            <p:nvPr/>
          </p:nvSpPr>
          <p:spPr bwMode="auto">
            <a:xfrm>
              <a:off x="1833" y="2931"/>
              <a:ext cx="757"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600" dirty="0" smtClean="0"/>
                <a:t>Spatial Scale</a:t>
              </a:r>
              <a:endParaRPr lang="en-US" sz="1600" dirty="0"/>
            </a:p>
          </p:txBody>
        </p:sp>
        <p:sp>
          <p:nvSpPr>
            <p:cNvPr id="8200" name="Text Box 13"/>
            <p:cNvSpPr txBox="1">
              <a:spLocks noChangeArrowheads="1"/>
            </p:cNvSpPr>
            <p:nvPr/>
          </p:nvSpPr>
          <p:spPr bwMode="auto">
            <a:xfrm rot="16200000">
              <a:off x="-267" y="1812"/>
              <a:ext cx="876"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600" dirty="0" smtClean="0"/>
                <a:t>Time Scale</a:t>
              </a:r>
              <a:endParaRPr lang="en-US" sz="1600" dirty="0"/>
            </a:p>
          </p:txBody>
        </p:sp>
      </p:grpSp>
      <p:sp>
        <p:nvSpPr>
          <p:cNvPr id="8196" name="Text Box 15"/>
          <p:cNvSpPr txBox="1">
            <a:spLocks noChangeArrowheads="1"/>
          </p:cNvSpPr>
          <p:nvPr/>
        </p:nvSpPr>
        <p:spPr bwMode="auto">
          <a:xfrm>
            <a:off x="179388" y="771525"/>
            <a:ext cx="40463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000" dirty="0" smtClean="0"/>
              <a:t>Born-Oppenheimer approximation</a:t>
            </a:r>
            <a:endParaRPr lang="en-US" sz="2000" dirty="0"/>
          </a:p>
        </p:txBody>
      </p:sp>
      <p:graphicFrame>
        <p:nvGraphicFramePr>
          <p:cNvPr id="8197" name="Objeto 1"/>
          <p:cNvGraphicFramePr>
            <a:graphicFrameLocks noChangeAspect="1"/>
          </p:cNvGraphicFramePr>
          <p:nvPr/>
        </p:nvGraphicFramePr>
        <p:xfrm>
          <a:off x="900113" y="1276350"/>
          <a:ext cx="2435225" cy="503238"/>
        </p:xfrm>
        <a:graphic>
          <a:graphicData uri="http://schemas.openxmlformats.org/presentationml/2006/ole">
            <mc:AlternateContent xmlns:mc="http://schemas.openxmlformats.org/markup-compatibility/2006">
              <mc:Choice xmlns:v="urn:schemas-microsoft-com:vml" Requires="v">
                <p:oleObj spid="_x0000_s8344" name="Equação" r:id="rId4" imgW="1104900" imgH="228600" progId="Equation.3">
                  <p:embed/>
                </p:oleObj>
              </mc:Choice>
              <mc:Fallback>
                <p:oleObj name="Equação" r:id="rId4" imgW="1104900" imgH="228600" progId="Equation.3">
                  <p:embed/>
                  <p:pic>
                    <p:nvPicPr>
                      <p:cNvPr id="0" name="Objeto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113" y="1276350"/>
                        <a:ext cx="24352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4"/>
          <p:cNvGraphicFramePr>
            <a:graphicFrameLocks noChangeAspect="1"/>
          </p:cNvGraphicFramePr>
          <p:nvPr>
            <p:extLst>
              <p:ext uri="{D42A27DB-BD31-4B8C-83A1-F6EECF244321}">
                <p14:modId xmlns:p14="http://schemas.microsoft.com/office/powerpoint/2010/main" val="3088153810"/>
              </p:ext>
            </p:extLst>
          </p:nvPr>
        </p:nvGraphicFramePr>
        <p:xfrm>
          <a:off x="7182872" y="1760776"/>
          <a:ext cx="1600200" cy="752475"/>
        </p:xfrm>
        <a:graphic>
          <a:graphicData uri="http://schemas.openxmlformats.org/presentationml/2006/ole">
            <mc:AlternateContent xmlns:mc="http://schemas.openxmlformats.org/markup-compatibility/2006">
              <mc:Choice xmlns:v="urn:schemas-microsoft-com:vml" Requires="v">
                <p:oleObj spid="_x0000_s8345" r:id="rId6" imgW="1115640" imgH="450360" progId="">
                  <p:embed/>
                </p:oleObj>
              </mc:Choice>
              <mc:Fallback>
                <p:oleObj r:id="rId6" imgW="1115640" imgH="450360"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82872" y="1760776"/>
                        <a:ext cx="1600200" cy="752475"/>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 Box 3"/>
          <p:cNvSpPr txBox="1">
            <a:spLocks noChangeArrowheads="1"/>
          </p:cNvSpPr>
          <p:nvPr/>
        </p:nvSpPr>
        <p:spPr bwMode="auto">
          <a:xfrm>
            <a:off x="6907303" y="971580"/>
            <a:ext cx="1970154" cy="3017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a:buFont typeface="Times New Roman" panose="02020603050405020304" pitchFamily="18" charset="0"/>
              <a:buNone/>
            </a:pPr>
            <a:r>
              <a:rPr lang="en-GB" altLang="pt-BR" sz="1500" dirty="0" smtClean="0">
                <a:latin typeface="Times New Roman" panose="02020603050405020304" pitchFamily="18" charset="0"/>
              </a:rPr>
              <a:t>De </a:t>
            </a:r>
            <a:r>
              <a:rPr lang="en-GB" altLang="pt-BR" sz="1500" dirty="0">
                <a:latin typeface="Times New Roman" panose="02020603050405020304" pitchFamily="18" charset="0"/>
              </a:rPr>
              <a:t>Broglie wavelength:</a:t>
            </a:r>
          </a:p>
        </p:txBody>
      </p:sp>
      <p:sp>
        <p:nvSpPr>
          <p:cNvPr id="11" name="Text Box 5"/>
          <p:cNvSpPr txBox="1">
            <a:spLocks noChangeArrowheads="1"/>
          </p:cNvSpPr>
          <p:nvPr/>
        </p:nvSpPr>
        <p:spPr bwMode="auto">
          <a:xfrm>
            <a:off x="6438790" y="3186429"/>
            <a:ext cx="2705210" cy="7633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algn="just">
              <a:buFont typeface="Times New Roman" panose="02020603050405020304" pitchFamily="18" charset="0"/>
              <a:buNone/>
            </a:pPr>
            <a:r>
              <a:rPr lang="en-GB" altLang="pt-BR" sz="1500" dirty="0">
                <a:latin typeface="Times New Roman" panose="02020603050405020304" pitchFamily="18" charset="0"/>
              </a:rPr>
              <a:t>If </a:t>
            </a:r>
            <a:r>
              <a:rPr lang="en-GB" altLang="pt-BR" sz="1500" i="1" dirty="0">
                <a:latin typeface="Symbol" panose="05050102010706020507" pitchFamily="18" charset="2"/>
              </a:rPr>
              <a:t></a:t>
            </a:r>
            <a:r>
              <a:rPr lang="en-GB" altLang="pt-BR" sz="1500" dirty="0">
                <a:latin typeface="Times New Roman" panose="02020603050405020304" pitchFamily="18" charset="0"/>
              </a:rPr>
              <a:t>&lt;&lt; a (lattice parameter), </a:t>
            </a:r>
            <a:r>
              <a:rPr lang="en-GB" altLang="pt-BR" sz="1500" b="1" dirty="0">
                <a:latin typeface="Times New Roman" panose="02020603050405020304" pitchFamily="18" charset="0"/>
              </a:rPr>
              <a:t>nuclei follow Newton equation of motion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7"/>
          <p:cNvSpPr>
            <a:spLocks noChangeArrowheads="1"/>
          </p:cNvSpPr>
          <p:nvPr/>
        </p:nvSpPr>
        <p:spPr bwMode="auto">
          <a:xfrm>
            <a:off x="279400" y="137567"/>
            <a:ext cx="8540750" cy="561975"/>
          </a:xfrm>
          <a:prstGeom prst="rect">
            <a:avLst/>
          </a:prstGeom>
          <a:noFill/>
          <a:ln w="9525">
            <a:noFill/>
            <a:miter lim="800000"/>
            <a:headEnd/>
            <a:tailEnd/>
          </a:ln>
        </p:spPr>
        <p:txBody>
          <a:bodyPr anchor="b"/>
          <a:lstStyle/>
          <a:p>
            <a:pPr eaLnBrk="0" hangingPunct="0">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zh-CN" sz="2800" cap="small" dirty="0">
                <a:latin typeface="Times New Roman" panose="02020603050405020304" pitchFamily="18" charset="0"/>
                <a:cs typeface="Arial" panose="020B0604020202020204" pitchFamily="34" charset="0"/>
              </a:rPr>
              <a:t>Statistical Ensembles</a:t>
            </a:r>
          </a:p>
        </p:txBody>
      </p:sp>
      <p:sp>
        <p:nvSpPr>
          <p:cNvPr id="9219" name="Text Box 296"/>
          <p:cNvSpPr txBox="1">
            <a:spLocks noChangeArrowheads="1"/>
          </p:cNvSpPr>
          <p:nvPr/>
        </p:nvSpPr>
        <p:spPr bwMode="auto">
          <a:xfrm>
            <a:off x="185738" y="893763"/>
            <a:ext cx="4687887" cy="3652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spcAft>
                <a:spcPts val="1000"/>
              </a:spcAft>
              <a:buClr>
                <a:srgbClr val="CC3300"/>
              </a:buClr>
              <a:buSzPct val="150000"/>
              <a:buFont typeface="Arial" pitchFamily="34" charset="0"/>
              <a:buChar char="•"/>
            </a:pPr>
            <a:r>
              <a:rPr lang="en-US" altLang="zh-CN" i="1" dirty="0" smtClean="0">
                <a:latin typeface="Arial Rounded MT Bold"/>
                <a:ea typeface="宋体" pitchFamily="2" charset="-122"/>
                <a:cs typeface="Arial" pitchFamily="34" charset="0"/>
              </a:rPr>
              <a:t>Ensemble</a:t>
            </a:r>
            <a:r>
              <a:rPr lang="en-US" altLang="zh-CN" dirty="0" smtClean="0">
                <a:latin typeface="Arial Rounded MT Bold"/>
                <a:ea typeface="宋体" pitchFamily="2" charset="-122"/>
                <a:cs typeface="Arial" pitchFamily="34" charset="0"/>
              </a:rPr>
              <a:t>: Collection of replicated systems differing microscopically but keeping global properties </a:t>
            </a:r>
          </a:p>
          <a:p>
            <a:pPr algn="just" eaLnBrk="1" hangingPunct="1">
              <a:spcAft>
                <a:spcPts val="1000"/>
              </a:spcAft>
              <a:buClr>
                <a:srgbClr val="CC3300"/>
              </a:buClr>
              <a:buSzPct val="150000"/>
              <a:buFont typeface="Arial" pitchFamily="34" charset="0"/>
              <a:buChar char="•"/>
            </a:pPr>
            <a:r>
              <a:rPr lang="en-US" altLang="zh-CN" dirty="0" smtClean="0">
                <a:latin typeface="Arial Rounded MT Bold"/>
                <a:ea typeface="宋体" pitchFamily="2" charset="-122"/>
                <a:cs typeface="Arial" pitchFamily="34" charset="0"/>
              </a:rPr>
              <a:t>All replicas differ in instantaneous values of bulk properties. (fluctuations)</a:t>
            </a:r>
          </a:p>
          <a:p>
            <a:pPr algn="just" eaLnBrk="1" hangingPunct="1">
              <a:spcAft>
                <a:spcPts val="1000"/>
              </a:spcAft>
              <a:buClr>
                <a:srgbClr val="CC3300"/>
              </a:buClr>
              <a:buSzPct val="150000"/>
              <a:buFont typeface="Arial" pitchFamily="34" charset="0"/>
              <a:buChar char="•"/>
            </a:pPr>
            <a:r>
              <a:rPr lang="en-US" altLang="zh-CN" dirty="0" smtClean="0">
                <a:latin typeface="Arial Rounded MT Bold"/>
                <a:ea typeface="宋体" pitchFamily="2" charset="-122"/>
                <a:cs typeface="Arial" pitchFamily="34" charset="0"/>
              </a:rPr>
              <a:t>Average value of the ensemble</a:t>
            </a:r>
          </a:p>
          <a:p>
            <a:pPr algn="just" eaLnBrk="1" hangingPunct="1">
              <a:spcAft>
                <a:spcPts val="1000"/>
              </a:spcAft>
              <a:buClr>
                <a:srgbClr val="CC3300"/>
              </a:buClr>
              <a:buSzPct val="150000"/>
              <a:buFont typeface="Arial" pitchFamily="34" charset="0"/>
              <a:buChar char="•"/>
            </a:pPr>
            <a:r>
              <a:rPr lang="en-US" altLang="zh-CN" dirty="0" smtClean="0">
                <a:latin typeface="Arial Rounded MT Bold"/>
                <a:ea typeface="宋体" pitchFamily="2" charset="-122"/>
                <a:cs typeface="Arial" pitchFamily="34" charset="0"/>
              </a:rPr>
              <a:t>Molecular Dynamics spans a new set of atomic coordinates (configuration) and therefore new instantaneous values of bulk properties</a:t>
            </a:r>
          </a:p>
          <a:p>
            <a:pPr marL="0" indent="0" algn="just" eaLnBrk="1" hangingPunct="1">
              <a:spcAft>
                <a:spcPts val="1000"/>
              </a:spcAft>
              <a:buClr>
                <a:srgbClr val="CC3300"/>
              </a:buClr>
              <a:buSzPct val="150000"/>
            </a:pPr>
            <a:endParaRPr lang="en-US" altLang="zh-CN" dirty="0">
              <a:latin typeface="Arial Rounded MT Bold"/>
              <a:ea typeface="宋体" pitchFamily="2" charset="-122"/>
              <a:cs typeface="Arial" pitchFamily="34" charset="0"/>
            </a:endParaRPr>
          </a:p>
        </p:txBody>
      </p:sp>
      <p:pic>
        <p:nvPicPr>
          <p:cNvPr id="922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4775" y="1995488"/>
            <a:ext cx="3652838" cy="244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20" descr="scopic"/>
          <p:cNvPicPr>
            <a:picLocks noChangeAspect="1" noChangeArrowheads="1"/>
          </p:cNvPicPr>
          <p:nvPr/>
        </p:nvPicPr>
        <p:blipFill>
          <a:blip r:embed="rId4">
            <a:clrChange>
              <a:clrFrom>
                <a:srgbClr val="FCFCFC"/>
              </a:clrFrom>
              <a:clrTo>
                <a:srgbClr val="FCFCFC">
                  <a:alpha val="0"/>
                </a:srgbClr>
              </a:clrTo>
            </a:clrChange>
            <a:extLst>
              <a:ext uri="{28A0092B-C50C-407E-A947-70E740481C1C}">
                <a14:useLocalDpi xmlns:a14="http://schemas.microsoft.com/office/drawing/2010/main" val="0"/>
              </a:ext>
            </a:extLst>
          </a:blip>
          <a:srcRect/>
          <a:stretch>
            <a:fillRect/>
          </a:stretch>
        </p:blipFill>
        <p:spPr bwMode="auto">
          <a:xfrm>
            <a:off x="5221288" y="339725"/>
            <a:ext cx="3048000"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 Box 14"/>
          <p:cNvSpPr txBox="1">
            <a:spLocks noChangeArrowheads="1"/>
          </p:cNvSpPr>
          <p:nvPr/>
        </p:nvSpPr>
        <p:spPr bwMode="auto">
          <a:xfrm>
            <a:off x="5232845" y="4527302"/>
            <a:ext cx="18036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2000" dirty="0" err="1" smtClean="0">
                <a:latin typeface="Verdana" pitchFamily="34" charset="0"/>
              </a:rPr>
              <a:t>Phase</a:t>
            </a:r>
            <a:r>
              <a:rPr lang="pt-BR" sz="2000" dirty="0" smtClean="0">
                <a:latin typeface="Verdana" pitchFamily="34" charset="0"/>
              </a:rPr>
              <a:t> Space</a:t>
            </a:r>
            <a:endParaRPr lang="pt-BR" sz="2000" dirty="0">
              <a:latin typeface="Verdana" pitchFamily="34" charset="0"/>
            </a:endParaRPr>
          </a:p>
        </p:txBody>
      </p:sp>
      <p:graphicFrame>
        <p:nvGraphicFramePr>
          <p:cNvPr id="9223" name="Object 301"/>
          <p:cNvGraphicFramePr>
            <a:graphicFrameLocks noChangeAspect="1"/>
          </p:cNvGraphicFramePr>
          <p:nvPr>
            <p:extLst>
              <p:ext uri="{D42A27DB-BD31-4B8C-83A1-F6EECF244321}">
                <p14:modId xmlns:p14="http://schemas.microsoft.com/office/powerpoint/2010/main" val="1945300704"/>
              </p:ext>
            </p:extLst>
          </p:nvPr>
        </p:nvGraphicFramePr>
        <p:xfrm>
          <a:off x="7236296" y="4582033"/>
          <a:ext cx="860425" cy="368300"/>
        </p:xfrm>
        <a:graphic>
          <a:graphicData uri="http://schemas.openxmlformats.org/presentationml/2006/ole">
            <mc:AlternateContent xmlns:mc="http://schemas.openxmlformats.org/markup-compatibility/2006">
              <mc:Choice xmlns:v="urn:schemas-microsoft-com:vml" Requires="v">
                <p:oleObj spid="_x0000_s9624" name="Equation" r:id="rId5" imgW="533169" imgH="228501" progId="Equation.3">
                  <p:embed/>
                </p:oleObj>
              </mc:Choice>
              <mc:Fallback>
                <p:oleObj name="Equation" r:id="rId5" imgW="533169" imgH="228501" progId="Equation.3">
                  <p:embed/>
                  <p:pic>
                    <p:nvPicPr>
                      <p:cNvPr id="0" name="Object 3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6296" y="4582033"/>
                        <a:ext cx="860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224" name="Objeto 1"/>
          <p:cNvGraphicFramePr>
            <a:graphicFrameLocks noChangeAspect="1"/>
          </p:cNvGraphicFramePr>
          <p:nvPr/>
        </p:nvGraphicFramePr>
        <p:xfrm>
          <a:off x="4514850" y="2463800"/>
          <a:ext cx="114300" cy="215900"/>
        </p:xfrm>
        <a:graphic>
          <a:graphicData uri="http://schemas.openxmlformats.org/presentationml/2006/ole">
            <mc:AlternateContent xmlns:mc="http://schemas.openxmlformats.org/markup-compatibility/2006">
              <mc:Choice xmlns:v="urn:schemas-microsoft-com:vml" Requires="v">
                <p:oleObj spid="_x0000_s9625" name="Equação" r:id="rId7" imgW="114151" imgH="215619" progId="Equation.3">
                  <p:embed/>
                </p:oleObj>
              </mc:Choice>
              <mc:Fallback>
                <p:oleObj name="Equação" r:id="rId7" imgW="114151" imgH="215619" progId="Equation.3">
                  <p:embed/>
                  <p:pic>
                    <p:nvPicPr>
                      <p:cNvPr id="0" name="Objeto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14850" y="2463800"/>
                        <a:ext cx="1143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4343400" y="1029998"/>
            <a:ext cx="4509862" cy="322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marL="342900" indent="-342900" algn="just">
              <a:spcAft>
                <a:spcPts val="1000"/>
              </a:spcAft>
              <a:buClr>
                <a:srgbClr val="CC3300"/>
              </a:buClr>
              <a:buSzPct val="150000"/>
              <a:buFont typeface="Arial" pitchFamily="34" charset="0"/>
              <a:buChar char="•"/>
            </a:pPr>
            <a:r>
              <a:rPr lang="en-GB" altLang="pt-BR" dirty="0" smtClean="0">
                <a:solidFill>
                  <a:schemeClr val="tx1"/>
                </a:solidFill>
                <a:latin typeface="Arial Rounded MT Bold"/>
                <a:ea typeface="宋体" pitchFamily="2" charset="-122"/>
              </a:rPr>
              <a:t>A </a:t>
            </a:r>
            <a:r>
              <a:rPr lang="en-GB" altLang="pt-BR" dirty="0">
                <a:solidFill>
                  <a:schemeClr val="tx1"/>
                </a:solidFill>
                <a:latin typeface="Arial Rounded MT Bold"/>
                <a:ea typeface="宋体" pitchFamily="2" charset="-122"/>
              </a:rPr>
              <a:t>trajectory of a 6N-dimensional trajectory in phase space will be </a:t>
            </a:r>
            <a:r>
              <a:rPr lang="en-GB" altLang="pt-BR" dirty="0" smtClean="0">
                <a:solidFill>
                  <a:schemeClr val="tx1"/>
                </a:solidFill>
                <a:latin typeface="Arial Rounded MT Bold"/>
                <a:ea typeface="宋体" pitchFamily="2" charset="-122"/>
              </a:rPr>
              <a:t>calculated</a:t>
            </a:r>
            <a:endParaRPr lang="en-GB" altLang="pt-BR" dirty="0">
              <a:solidFill>
                <a:schemeClr val="tx1"/>
              </a:solidFill>
              <a:latin typeface="Arial Rounded MT Bold"/>
              <a:ea typeface="宋体" pitchFamily="2" charset="-122"/>
            </a:endParaRPr>
          </a:p>
          <a:p>
            <a:pPr marL="342900" indent="-342900" algn="just">
              <a:spcAft>
                <a:spcPts val="1000"/>
              </a:spcAft>
              <a:buClr>
                <a:srgbClr val="CC3300"/>
              </a:buClr>
              <a:buSzPct val="150000"/>
              <a:buFont typeface="Arial" pitchFamily="34" charset="0"/>
              <a:buChar char="•"/>
            </a:pPr>
            <a:r>
              <a:rPr lang="en-GB" altLang="pt-BR" dirty="0">
                <a:solidFill>
                  <a:schemeClr val="tx1"/>
                </a:solidFill>
                <a:latin typeface="Arial Rounded MT Bold"/>
                <a:ea typeface="宋体" pitchFamily="2" charset="-122"/>
              </a:rPr>
              <a:t>MD is a statistical </a:t>
            </a:r>
            <a:r>
              <a:rPr lang="en-GB" altLang="pt-BR" dirty="0" smtClean="0">
                <a:solidFill>
                  <a:schemeClr val="tx1"/>
                </a:solidFill>
                <a:latin typeface="Arial Rounded MT Bold"/>
                <a:ea typeface="宋体" pitchFamily="2" charset="-122"/>
              </a:rPr>
              <a:t>method that provides </a:t>
            </a:r>
            <a:r>
              <a:rPr lang="en-GB" altLang="pt-BR" dirty="0">
                <a:solidFill>
                  <a:schemeClr val="tx1"/>
                </a:solidFill>
                <a:latin typeface="Arial Rounded MT Bold"/>
                <a:ea typeface="宋体" pitchFamily="2" charset="-122"/>
              </a:rPr>
              <a:t>a way to obtain a set of configurations distributed according to some statistical distribution function, or an ensemble (NVT</a:t>
            </a:r>
            <a:r>
              <a:rPr lang="en-GB" altLang="pt-BR" dirty="0" smtClean="0">
                <a:solidFill>
                  <a:schemeClr val="tx1"/>
                </a:solidFill>
                <a:latin typeface="Arial Rounded MT Bold"/>
                <a:ea typeface="宋体" pitchFamily="2" charset="-122"/>
              </a:rPr>
              <a:t>)</a:t>
            </a:r>
          </a:p>
          <a:p>
            <a:pPr marL="342900" indent="-342900" algn="just">
              <a:spcAft>
                <a:spcPts val="1000"/>
              </a:spcAft>
              <a:buClr>
                <a:srgbClr val="CC3300"/>
              </a:buClr>
              <a:buSzPct val="150000"/>
              <a:buFont typeface="Arial" pitchFamily="34" charset="0"/>
              <a:buChar char="•"/>
            </a:pPr>
            <a:r>
              <a:rPr lang="en-US" altLang="zh-CN" dirty="0">
                <a:latin typeface="Arial Rounded MT Bold"/>
                <a:ea typeface="宋体" pitchFamily="2" charset="-122"/>
              </a:rPr>
              <a:t>Ergodic </a:t>
            </a:r>
            <a:r>
              <a:rPr lang="en-US" altLang="zh-CN" dirty="0" err="1">
                <a:latin typeface="Arial Rounded MT Bold"/>
                <a:ea typeface="宋体" pitchFamily="2" charset="-122"/>
              </a:rPr>
              <a:t>Hypotesis</a:t>
            </a:r>
            <a:endParaRPr lang="en-US" altLang="zh-CN" dirty="0">
              <a:latin typeface="Arial Rounded MT Bold"/>
              <a:ea typeface="宋体" pitchFamily="2" charset="-122"/>
            </a:endParaRPr>
          </a:p>
          <a:p>
            <a:pPr marL="342900" indent="-342900" algn="just">
              <a:spcAft>
                <a:spcPts val="1000"/>
              </a:spcAft>
              <a:buClr>
                <a:srgbClr val="CC3300"/>
              </a:buClr>
              <a:buSzPct val="150000"/>
              <a:buFont typeface="Arial" pitchFamily="34" charset="0"/>
              <a:buChar char="•"/>
            </a:pPr>
            <a:endParaRPr lang="en-GB" altLang="pt-BR" dirty="0">
              <a:solidFill>
                <a:schemeClr val="tx1"/>
              </a:solidFill>
              <a:latin typeface="Arial Rounded MT Bold"/>
              <a:ea typeface="宋体" pitchFamily="2" charset="-122"/>
            </a:endParaRPr>
          </a:p>
        </p:txBody>
      </p:sp>
      <p:pic>
        <p:nvPicPr>
          <p:cNvPr id="3" name="Picture 9" descr="trajetória"/>
          <p:cNvPicPr>
            <a:picLocks noGrp="1" noChangeAspect="1" noChangeArrowheads="1"/>
          </p:cNvPicPr>
          <p:nvPr>
            <p:ph sz="half" idx="4294967295"/>
          </p:nvPr>
        </p:nvPicPr>
        <p:blipFill>
          <a:blip r:embed="rId3" cstate="print">
            <a:clrChange>
              <a:clrFrom>
                <a:srgbClr val="FFFFFF"/>
              </a:clrFrom>
              <a:clrTo>
                <a:srgbClr val="FFFFFF">
                  <a:alpha val="0"/>
                </a:srgbClr>
              </a:clrTo>
            </a:clrChange>
          </a:blip>
          <a:srcRect/>
          <a:stretch>
            <a:fillRect/>
          </a:stretch>
        </p:blipFill>
        <p:spPr>
          <a:xfrm>
            <a:off x="256056" y="1029998"/>
            <a:ext cx="3924300" cy="3000375"/>
          </a:xfrm>
          <a:prstGeom prst="rect">
            <a:avLst/>
          </a:prstGeom>
          <a:noFill/>
        </p:spPr>
      </p:pic>
      <p:sp>
        <p:nvSpPr>
          <p:cNvPr id="6" name="Rectangle 7"/>
          <p:cNvSpPr>
            <a:spLocks noChangeArrowheads="1"/>
          </p:cNvSpPr>
          <p:nvPr/>
        </p:nvSpPr>
        <p:spPr bwMode="auto">
          <a:xfrm>
            <a:off x="279400" y="137567"/>
            <a:ext cx="8540750" cy="561975"/>
          </a:xfrm>
          <a:prstGeom prst="rect">
            <a:avLst/>
          </a:prstGeom>
          <a:noFill/>
          <a:ln w="9525">
            <a:noFill/>
            <a:miter lim="800000"/>
            <a:headEnd/>
            <a:tailEnd/>
          </a:ln>
        </p:spPr>
        <p:txBody>
          <a:bodyPr anchor="b"/>
          <a:lstStyle/>
          <a:p>
            <a:pPr algn="ctr" eaLnBrk="0" hangingPunct="0">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zh-CN" sz="2800" cap="small" dirty="0">
                <a:latin typeface="Times New Roman" panose="02020603050405020304" pitchFamily="18" charset="0"/>
                <a:cs typeface="Arial" panose="020B0604020202020204" pitchFamily="34" charset="0"/>
              </a:rPr>
              <a:t>Statistical Ensembles</a:t>
            </a:r>
          </a:p>
        </p:txBody>
      </p:sp>
      <p:graphicFrame>
        <p:nvGraphicFramePr>
          <p:cNvPr id="7" name="Objeto 6"/>
          <p:cNvGraphicFramePr>
            <a:graphicFrameLocks noChangeAspect="1"/>
          </p:cNvGraphicFramePr>
          <p:nvPr>
            <p:extLst>
              <p:ext uri="{D42A27DB-BD31-4B8C-83A1-F6EECF244321}">
                <p14:modId xmlns:p14="http://schemas.microsoft.com/office/powerpoint/2010/main" val="3337473269"/>
              </p:ext>
            </p:extLst>
          </p:nvPr>
        </p:nvGraphicFramePr>
        <p:xfrm>
          <a:off x="6299870" y="4072270"/>
          <a:ext cx="2520280" cy="687349"/>
        </p:xfrm>
        <a:graphic>
          <a:graphicData uri="http://schemas.openxmlformats.org/presentationml/2006/ole">
            <mc:AlternateContent xmlns:mc="http://schemas.openxmlformats.org/markup-compatibility/2006">
              <mc:Choice xmlns:v="urn:schemas-microsoft-com:vml" Requires="v">
                <p:oleObj spid="_x0000_s48235" name="Equação" r:id="rId4" imgW="1815840" imgH="495000" progId="Equation.3">
                  <p:embed/>
                </p:oleObj>
              </mc:Choice>
              <mc:Fallback>
                <p:oleObj name="Equação" r:id="rId4" imgW="1815840" imgH="495000" progId="Equation.3">
                  <p:embed/>
                  <p:pic>
                    <p:nvPicPr>
                      <p:cNvPr id="0" name=""/>
                      <p:cNvPicPr/>
                      <p:nvPr/>
                    </p:nvPicPr>
                    <p:blipFill>
                      <a:blip r:embed="rId5"/>
                      <a:stretch>
                        <a:fillRect/>
                      </a:stretch>
                    </p:blipFill>
                    <p:spPr>
                      <a:xfrm>
                        <a:off x="6299870" y="4072270"/>
                        <a:ext cx="2520280" cy="687349"/>
                      </a:xfrm>
                      <a:prstGeom prst="rect">
                        <a:avLst/>
                      </a:prstGeom>
                    </p:spPr>
                  </p:pic>
                </p:oleObj>
              </mc:Fallback>
            </mc:AlternateContent>
          </a:graphicData>
        </a:graphic>
      </p:graphicFrame>
      <p:sp>
        <p:nvSpPr>
          <p:cNvPr id="8" name="CaixaDeTexto 7"/>
          <p:cNvSpPr txBox="1"/>
          <p:nvPr/>
        </p:nvSpPr>
        <p:spPr>
          <a:xfrm>
            <a:off x="4715693" y="4250255"/>
            <a:ext cx="1479957" cy="369332"/>
          </a:xfrm>
          <a:prstGeom prst="rect">
            <a:avLst/>
          </a:prstGeom>
          <a:noFill/>
        </p:spPr>
        <p:txBody>
          <a:bodyPr wrap="none" rtlCol="0">
            <a:spAutoFit/>
          </a:bodyPr>
          <a:lstStyle/>
          <a:p>
            <a:r>
              <a:rPr lang="pt-BR" dirty="0" err="1" smtClean="0">
                <a:latin typeface="Arial Rounded MT Bold"/>
              </a:rPr>
              <a:t>Temperature</a:t>
            </a:r>
            <a:endParaRPr lang="pt-BR" dirty="0">
              <a:latin typeface="Arial Rounded MT Bold"/>
            </a:endParaRPr>
          </a:p>
        </p:txBody>
      </p:sp>
      <p:graphicFrame>
        <p:nvGraphicFramePr>
          <p:cNvPr id="9" name="Objeto 2"/>
          <p:cNvGraphicFramePr>
            <a:graphicFrameLocks noChangeAspect="1"/>
          </p:cNvGraphicFramePr>
          <p:nvPr>
            <p:extLst>
              <p:ext uri="{D42A27DB-BD31-4B8C-83A1-F6EECF244321}">
                <p14:modId xmlns:p14="http://schemas.microsoft.com/office/powerpoint/2010/main" val="1989976103"/>
              </p:ext>
            </p:extLst>
          </p:nvPr>
        </p:nvGraphicFramePr>
        <p:xfrm>
          <a:off x="6873650" y="3507854"/>
          <a:ext cx="1979612" cy="427037"/>
        </p:xfrm>
        <a:graphic>
          <a:graphicData uri="http://schemas.openxmlformats.org/presentationml/2006/ole">
            <mc:AlternateContent xmlns:mc="http://schemas.openxmlformats.org/markup-compatibility/2006">
              <mc:Choice xmlns:v="urn:schemas-microsoft-com:vml" Requires="v">
                <p:oleObj spid="_x0000_s48236" name="Equação" r:id="rId6" imgW="1295400" imgH="279400" progId="Equation.3">
                  <p:embed/>
                </p:oleObj>
              </mc:Choice>
              <mc:Fallback>
                <p:oleObj name="Equação" r:id="rId6" imgW="12954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73650" y="3507854"/>
                        <a:ext cx="1979612"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 Box 14"/>
          <p:cNvSpPr txBox="1">
            <a:spLocks noChangeArrowheads="1"/>
          </p:cNvSpPr>
          <p:nvPr/>
        </p:nvSpPr>
        <p:spPr bwMode="auto">
          <a:xfrm>
            <a:off x="755576" y="4373375"/>
            <a:ext cx="18036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2000" dirty="0" err="1" smtClean="0">
                <a:latin typeface="Verdana" pitchFamily="34" charset="0"/>
              </a:rPr>
              <a:t>Phase</a:t>
            </a:r>
            <a:r>
              <a:rPr lang="pt-BR" sz="2000" dirty="0" smtClean="0">
                <a:latin typeface="Verdana" pitchFamily="34" charset="0"/>
              </a:rPr>
              <a:t> Space</a:t>
            </a:r>
            <a:endParaRPr lang="pt-BR" sz="2000" dirty="0">
              <a:latin typeface="Verdana" pitchFamily="34" charset="0"/>
            </a:endParaRPr>
          </a:p>
        </p:txBody>
      </p:sp>
      <p:graphicFrame>
        <p:nvGraphicFramePr>
          <p:cNvPr id="11" name="Object 301"/>
          <p:cNvGraphicFramePr>
            <a:graphicFrameLocks noChangeAspect="1"/>
          </p:cNvGraphicFramePr>
          <p:nvPr>
            <p:extLst>
              <p:ext uri="{D42A27DB-BD31-4B8C-83A1-F6EECF244321}">
                <p14:modId xmlns:p14="http://schemas.microsoft.com/office/powerpoint/2010/main" val="164779596"/>
              </p:ext>
            </p:extLst>
          </p:nvPr>
        </p:nvGraphicFramePr>
        <p:xfrm>
          <a:off x="2759027" y="4428106"/>
          <a:ext cx="860425" cy="368300"/>
        </p:xfrm>
        <a:graphic>
          <a:graphicData uri="http://schemas.openxmlformats.org/presentationml/2006/ole">
            <mc:AlternateContent xmlns:mc="http://schemas.openxmlformats.org/markup-compatibility/2006">
              <mc:Choice xmlns:v="urn:schemas-microsoft-com:vml" Requires="v">
                <p:oleObj spid="_x0000_s48237" name="Equation" r:id="rId8" imgW="533169" imgH="228501" progId="Equation.3">
                  <p:embed/>
                </p:oleObj>
              </mc:Choice>
              <mc:Fallback>
                <p:oleObj name="Equation" r:id="rId8" imgW="533169" imgH="228501"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59027" y="4428106"/>
                        <a:ext cx="860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3168868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abt_bond"/>
          <p:cNvPicPr>
            <a:picLocks noGrp="1" noChangeAspect="1" noChangeArrowheads="1" noCrop="1"/>
          </p:cNvPicPr>
          <p:nvPr>
            <p:ph/>
          </p:nvPr>
        </p:nvPicPr>
        <p:blipFill>
          <a:blip r:embed="rId2" cstate="print"/>
          <a:srcRect/>
          <a:stretch>
            <a:fillRect/>
          </a:stretch>
        </p:blipFill>
        <p:spPr>
          <a:xfrm>
            <a:off x="6433798" y="2813550"/>
            <a:ext cx="2253539" cy="2253539"/>
          </a:xfrm>
          <a:noFill/>
        </p:spPr>
      </p:pic>
      <p:sp>
        <p:nvSpPr>
          <p:cNvPr id="2" name="Título 1"/>
          <p:cNvSpPr>
            <a:spLocks noGrp="1"/>
          </p:cNvSpPr>
          <p:nvPr>
            <p:ph type="title"/>
          </p:nvPr>
        </p:nvSpPr>
        <p:spPr>
          <a:xfrm>
            <a:off x="628650" y="273844"/>
            <a:ext cx="7886700" cy="433388"/>
          </a:xfrm>
        </p:spPr>
        <p:txBody>
          <a:bodyPr>
            <a:noAutofit/>
          </a:bodyPr>
          <a:lstStyle/>
          <a:p>
            <a:pPr>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pt-BR" sz="2800" kern="1200" cap="small" dirty="0" err="1">
                <a:solidFill>
                  <a:schemeClr val="tx1"/>
                </a:solidFill>
                <a:latin typeface="Times New Roman" panose="02020603050405020304" pitchFamily="18" charset="0"/>
                <a:ea typeface="+mn-ea"/>
                <a:cs typeface="Arial" panose="020B0604020202020204" pitchFamily="34" charset="0"/>
              </a:rPr>
              <a:t>What</a:t>
            </a:r>
            <a:r>
              <a:rPr lang="pt-BR" sz="2800" kern="1200" cap="small" dirty="0">
                <a:solidFill>
                  <a:schemeClr val="tx1"/>
                </a:solidFill>
                <a:latin typeface="Times New Roman" panose="02020603050405020304" pitchFamily="18" charset="0"/>
                <a:ea typeface="+mn-ea"/>
                <a:cs typeface="Arial" panose="020B0604020202020204" pitchFamily="34" charset="0"/>
              </a:rPr>
              <a:t> </a:t>
            </a:r>
            <a:r>
              <a:rPr lang="pt-BR" sz="2800" kern="1200" cap="small" dirty="0" err="1">
                <a:solidFill>
                  <a:schemeClr val="tx1"/>
                </a:solidFill>
                <a:latin typeface="Times New Roman" panose="02020603050405020304" pitchFamily="18" charset="0"/>
                <a:ea typeface="+mn-ea"/>
                <a:cs typeface="Arial" panose="020B0604020202020204" pitchFamily="34" charset="0"/>
              </a:rPr>
              <a:t>is</a:t>
            </a:r>
            <a:r>
              <a:rPr lang="pt-BR" sz="2800" kern="1200" cap="small" dirty="0">
                <a:solidFill>
                  <a:schemeClr val="tx1"/>
                </a:solidFill>
                <a:latin typeface="Times New Roman" panose="02020603050405020304" pitchFamily="18" charset="0"/>
                <a:ea typeface="+mn-ea"/>
                <a:cs typeface="Arial" panose="020B0604020202020204" pitchFamily="34" charset="0"/>
              </a:rPr>
              <a:t> a force </a:t>
            </a:r>
            <a:r>
              <a:rPr lang="pt-BR" sz="2800" kern="1200" cap="small" dirty="0" err="1">
                <a:solidFill>
                  <a:schemeClr val="tx1"/>
                </a:solidFill>
                <a:latin typeface="Times New Roman" panose="02020603050405020304" pitchFamily="18" charset="0"/>
                <a:ea typeface="+mn-ea"/>
                <a:cs typeface="Arial" panose="020B0604020202020204" pitchFamily="34" charset="0"/>
              </a:rPr>
              <a:t>field</a:t>
            </a:r>
            <a:r>
              <a:rPr lang="pt-BR" sz="2800" kern="1200" cap="small" dirty="0">
                <a:solidFill>
                  <a:schemeClr val="tx1"/>
                </a:solidFill>
                <a:latin typeface="Times New Roman" panose="02020603050405020304" pitchFamily="18" charset="0"/>
                <a:ea typeface="+mn-ea"/>
                <a:cs typeface="Arial" panose="020B0604020202020204" pitchFamily="34" charset="0"/>
              </a:rPr>
              <a:t>?</a:t>
            </a:r>
          </a:p>
        </p:txBody>
      </p:sp>
      <p:sp>
        <p:nvSpPr>
          <p:cNvPr id="5" name="CaixaDeTexto 4"/>
          <p:cNvSpPr txBox="1"/>
          <p:nvPr/>
        </p:nvSpPr>
        <p:spPr>
          <a:xfrm>
            <a:off x="236870" y="3175213"/>
            <a:ext cx="6196928" cy="2125710"/>
          </a:xfrm>
          <a:prstGeom prst="rect">
            <a:avLst/>
          </a:prstGeom>
          <a:noFill/>
        </p:spPr>
        <p:txBody>
          <a:bodyPr wrap="square" rtlCol="0">
            <a:spAutoFit/>
          </a:bodyPr>
          <a:lstStyle/>
          <a:p>
            <a:r>
              <a:rPr lang="en-US" dirty="0">
                <a:latin typeface="Arial Rounded MT Bold"/>
              </a:rPr>
              <a:t>It consists of: </a:t>
            </a:r>
          </a:p>
          <a:p>
            <a:endParaRPr lang="en-US" dirty="0">
              <a:latin typeface="Arial Rounded MT Bold"/>
            </a:endParaRPr>
          </a:p>
          <a:p>
            <a:pPr marL="1483519" indent="-406004">
              <a:lnSpc>
                <a:spcPct val="90000"/>
              </a:lnSpc>
              <a:spcBef>
                <a:spcPts val="375"/>
              </a:spcBef>
              <a:spcAft>
                <a:spcPts val="375"/>
              </a:spcAft>
              <a:buClr>
                <a:srgbClr val="C00000"/>
              </a:buClr>
              <a:buSzPct val="150000"/>
              <a:buFont typeface="Wingdings" panose="05000000000000000000" pitchFamily="2" charset="2"/>
              <a:buChar char="ü"/>
            </a:pPr>
            <a:r>
              <a:rPr lang="en-US" b="1" dirty="0">
                <a:latin typeface="Arial Rounded MT Bold"/>
                <a:ea typeface="宋体" pitchFamily="2" charset="-122"/>
                <a:cs typeface="Arial" panose="020B0604020202020204" pitchFamily="34" charset="0"/>
              </a:rPr>
              <a:t>Analytical form </a:t>
            </a:r>
            <a:r>
              <a:rPr lang="en-US" dirty="0">
                <a:latin typeface="Arial Rounded MT Bold"/>
                <a:ea typeface="宋体" pitchFamily="2" charset="-122"/>
                <a:cs typeface="Arial" panose="020B0604020202020204" pitchFamily="34" charset="0"/>
              </a:rPr>
              <a:t>of the interatomic potential energy U=f(</a:t>
            </a:r>
            <a:r>
              <a:rPr lang="en-US" b="1" dirty="0">
                <a:latin typeface="Arial Rounded MT Bold"/>
                <a:ea typeface="宋体" pitchFamily="2" charset="-122"/>
                <a:cs typeface="Arial" panose="020B0604020202020204" pitchFamily="34" charset="0"/>
              </a:rPr>
              <a:t>r</a:t>
            </a:r>
            <a:r>
              <a:rPr lang="en-US" dirty="0">
                <a:latin typeface="Arial Rounded MT Bold"/>
                <a:ea typeface="宋体" pitchFamily="2" charset="-122"/>
                <a:cs typeface="Arial" panose="020B0604020202020204" pitchFamily="34" charset="0"/>
              </a:rPr>
              <a:t>) as a function of the atomic coordinates of the molecule</a:t>
            </a:r>
          </a:p>
          <a:p>
            <a:pPr marL="1483519" indent="-406004">
              <a:lnSpc>
                <a:spcPct val="90000"/>
              </a:lnSpc>
              <a:spcBef>
                <a:spcPts val="375"/>
              </a:spcBef>
              <a:spcAft>
                <a:spcPts val="375"/>
              </a:spcAft>
              <a:buClr>
                <a:srgbClr val="C00000"/>
              </a:buClr>
              <a:buSzPct val="150000"/>
              <a:buFont typeface="Wingdings" panose="05000000000000000000" pitchFamily="2" charset="2"/>
              <a:buChar char="ü"/>
            </a:pPr>
            <a:r>
              <a:rPr lang="en-US" b="1" dirty="0">
                <a:latin typeface="Arial Rounded MT Bold"/>
                <a:ea typeface="宋体" pitchFamily="2" charset="-122"/>
                <a:cs typeface="Arial" panose="020B0604020202020204" pitchFamily="34" charset="0"/>
              </a:rPr>
              <a:t>Parameters</a:t>
            </a:r>
            <a:r>
              <a:rPr lang="en-US" dirty="0">
                <a:latin typeface="Arial Rounded MT Bold"/>
                <a:ea typeface="宋体" pitchFamily="2" charset="-122"/>
                <a:cs typeface="Arial" panose="020B0604020202020204" pitchFamily="34" charset="0"/>
              </a:rPr>
              <a:t> which enter U</a:t>
            </a:r>
          </a:p>
          <a:p>
            <a:endParaRPr lang="pt-BR" dirty="0"/>
          </a:p>
        </p:txBody>
      </p:sp>
      <p:pic>
        <p:nvPicPr>
          <p:cNvPr id="56326" name="Picture 6" descr="http://images5.fanpop.com/image/photos/30700000/Violet-with-her-Force-Field-pixar-30781905-1920-80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7591" y="854947"/>
            <a:ext cx="5223180" cy="2198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696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1" name="Text Box 1"/>
          <p:cNvSpPr txBox="1">
            <a:spLocks noChangeArrowheads="1"/>
          </p:cNvSpPr>
          <p:nvPr/>
        </p:nvSpPr>
        <p:spPr bwMode="auto">
          <a:xfrm>
            <a:off x="2230782" y="267494"/>
            <a:ext cx="4682435" cy="5017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algn="ctr" eaLnBrk="0" hangingPunct="0">
              <a:buClr>
                <a:srgbClr val="FF0000"/>
              </a:buClr>
              <a:buSzPct val="150000"/>
              <a:buFont typeface="Times New Roman" panose="02020603050405020304" pitchFamily="18" charset="0"/>
              <a:buNone/>
              <a:defRPr/>
            </a:pPr>
            <a:r>
              <a:rPr lang="en-GB" altLang="pt-BR" sz="2800" cap="small" dirty="0">
                <a:solidFill>
                  <a:schemeClr val="tx1"/>
                </a:solidFill>
                <a:latin typeface="Times New Roman" panose="02020603050405020304" pitchFamily="18" charset="0"/>
              </a:rPr>
              <a:t>Construction of potentials</a:t>
            </a:r>
          </a:p>
        </p:txBody>
      </p:sp>
      <p:sp>
        <p:nvSpPr>
          <p:cNvPr id="10242" name="Text Box 2"/>
          <p:cNvSpPr txBox="1">
            <a:spLocks noChangeArrowheads="1"/>
          </p:cNvSpPr>
          <p:nvPr/>
        </p:nvSpPr>
        <p:spPr bwMode="auto">
          <a:xfrm>
            <a:off x="323528" y="1039417"/>
            <a:ext cx="8568952" cy="34287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algn="just">
              <a:lnSpc>
                <a:spcPct val="90000"/>
              </a:lnSpc>
              <a:spcBef>
                <a:spcPts val="375"/>
              </a:spcBef>
              <a:spcAft>
                <a:spcPts val="375"/>
              </a:spcAft>
              <a:buClr>
                <a:srgbClr val="C00000"/>
              </a:buClr>
              <a:buSzPct val="150000"/>
            </a:pPr>
            <a:r>
              <a:rPr lang="en-GB" altLang="pt-BR" dirty="0">
                <a:solidFill>
                  <a:schemeClr val="tx1"/>
                </a:solidFill>
                <a:latin typeface="Arial Rounded MT Bold"/>
                <a:ea typeface="宋体" pitchFamily="2" charset="-122"/>
              </a:rPr>
              <a:t>The goal is to select </a:t>
            </a:r>
            <a:r>
              <a:rPr lang="en-GB" altLang="pt-BR" b="1" dirty="0">
                <a:solidFill>
                  <a:schemeClr val="tx1"/>
                </a:solidFill>
                <a:latin typeface="Arial Rounded MT Bold"/>
                <a:ea typeface="宋体" pitchFamily="2" charset="-122"/>
              </a:rPr>
              <a:t>functional forms </a:t>
            </a:r>
            <a:r>
              <a:rPr lang="en-GB" altLang="pt-BR" dirty="0">
                <a:solidFill>
                  <a:schemeClr val="tx1"/>
                </a:solidFill>
                <a:latin typeface="Arial Rounded MT Bold"/>
                <a:ea typeface="宋体" pitchFamily="2" charset="-122"/>
              </a:rPr>
              <a:t>which will mimic the </a:t>
            </a:r>
            <a:r>
              <a:rPr lang="en-GB" altLang="pt-BR" dirty="0" smtClean="0">
                <a:solidFill>
                  <a:schemeClr val="tx1"/>
                </a:solidFill>
                <a:latin typeface="Arial Rounded MT Bold"/>
                <a:ea typeface="宋体" pitchFamily="2" charset="-122"/>
              </a:rPr>
              <a:t>behaviour </a:t>
            </a:r>
            <a:r>
              <a:rPr lang="en-GB" altLang="pt-BR" dirty="0">
                <a:solidFill>
                  <a:schemeClr val="tx1"/>
                </a:solidFill>
                <a:latin typeface="Arial Rounded MT Bold"/>
                <a:ea typeface="宋体" pitchFamily="2" charset="-122"/>
              </a:rPr>
              <a:t>of the </a:t>
            </a:r>
            <a:r>
              <a:rPr lang="en-GB" altLang="pt-BR" dirty="0" smtClean="0">
                <a:solidFill>
                  <a:schemeClr val="tx1"/>
                </a:solidFill>
                <a:latin typeface="Arial Rounded MT Bold"/>
                <a:ea typeface="宋体" pitchFamily="2" charset="-122"/>
              </a:rPr>
              <a:t>potential</a:t>
            </a:r>
            <a:endParaRPr lang="en-GB" altLang="pt-BR" dirty="0">
              <a:solidFill>
                <a:schemeClr val="tx1"/>
              </a:solidFill>
              <a:latin typeface="Arial Rounded MT Bold"/>
              <a:ea typeface="宋体" pitchFamily="2" charset="-122"/>
            </a:endParaRPr>
          </a:p>
          <a:p>
            <a:pPr marL="272654" indent="-272654" algn="just">
              <a:lnSpc>
                <a:spcPct val="90000"/>
              </a:lnSpc>
              <a:spcBef>
                <a:spcPts val="375"/>
              </a:spcBef>
              <a:spcAft>
                <a:spcPts val="375"/>
              </a:spcAft>
              <a:buClr>
                <a:srgbClr val="C00000"/>
              </a:buClr>
              <a:buSzPct val="150000"/>
              <a:buFont typeface="Arial" panose="020B0604020202020204" pitchFamily="34" charset="0"/>
              <a:buChar char="•"/>
            </a:pPr>
            <a:endParaRPr lang="en-GB" altLang="pt-BR" dirty="0">
              <a:solidFill>
                <a:schemeClr val="tx1"/>
              </a:solidFill>
              <a:latin typeface="Arial Rounded MT Bold"/>
              <a:ea typeface="宋体" pitchFamily="2" charset="-122"/>
            </a:endParaRPr>
          </a:p>
          <a:p>
            <a:pPr marL="272654" indent="-272654" algn="just">
              <a:lnSpc>
                <a:spcPct val="90000"/>
              </a:lnSpc>
              <a:spcBef>
                <a:spcPts val="375"/>
              </a:spcBef>
              <a:spcAft>
                <a:spcPts val="375"/>
              </a:spcAft>
              <a:buClr>
                <a:srgbClr val="C00000"/>
              </a:buClr>
              <a:buSzPct val="150000"/>
              <a:buFont typeface="Arial" panose="020B0604020202020204" pitchFamily="34" charset="0"/>
              <a:buChar char="•"/>
            </a:pPr>
            <a:r>
              <a:rPr lang="en-GB" altLang="pt-BR" dirty="0" smtClean="0">
                <a:solidFill>
                  <a:schemeClr val="tx1"/>
                </a:solidFill>
                <a:latin typeface="Arial Rounded MT Bold"/>
                <a:ea typeface="宋体" pitchFamily="2" charset="-122"/>
              </a:rPr>
              <a:t>Selecting </a:t>
            </a:r>
            <a:r>
              <a:rPr lang="en-GB" altLang="pt-BR" dirty="0">
                <a:solidFill>
                  <a:schemeClr val="tx1"/>
                </a:solidFill>
                <a:latin typeface="Arial Rounded MT Bold"/>
                <a:ea typeface="宋体" pitchFamily="2" charset="-122"/>
              </a:rPr>
              <a:t>an analytical form for the potential. </a:t>
            </a:r>
            <a:endParaRPr lang="en-GB" altLang="pt-BR" dirty="0" smtClean="0">
              <a:solidFill>
                <a:schemeClr val="tx1"/>
              </a:solidFill>
              <a:latin typeface="Arial Rounded MT Bold"/>
              <a:ea typeface="宋体" pitchFamily="2" charset="-122"/>
            </a:endParaRPr>
          </a:p>
          <a:p>
            <a:pPr algn="just">
              <a:lnSpc>
                <a:spcPct val="90000"/>
              </a:lnSpc>
              <a:spcBef>
                <a:spcPts val="375"/>
              </a:spcBef>
              <a:spcAft>
                <a:spcPts val="375"/>
              </a:spcAft>
              <a:buClr>
                <a:srgbClr val="C00000"/>
              </a:buClr>
              <a:buSzPct val="150000"/>
            </a:pPr>
            <a:r>
              <a:rPr lang="en-GB" altLang="pt-BR" dirty="0" smtClean="0">
                <a:solidFill>
                  <a:schemeClr val="tx1"/>
                </a:solidFill>
                <a:latin typeface="Arial Rounded MT Bold"/>
                <a:ea typeface="宋体" pitchFamily="2" charset="-122"/>
              </a:rPr>
              <a:t>A </a:t>
            </a:r>
            <a:r>
              <a:rPr lang="en-GB" altLang="pt-BR" dirty="0">
                <a:solidFill>
                  <a:schemeClr val="tx1"/>
                </a:solidFill>
                <a:latin typeface="Arial Rounded MT Bold"/>
                <a:ea typeface="宋体" pitchFamily="2" charset="-122"/>
              </a:rPr>
              <a:t>typical analytical form </a:t>
            </a:r>
            <a:r>
              <a:rPr lang="en-GB" altLang="pt-BR" dirty="0" smtClean="0">
                <a:solidFill>
                  <a:schemeClr val="tx1"/>
                </a:solidFill>
                <a:latin typeface="Arial Rounded MT Bold"/>
                <a:ea typeface="宋体" pitchFamily="2" charset="-122"/>
              </a:rPr>
              <a:t>consists </a:t>
            </a:r>
            <a:r>
              <a:rPr lang="en-GB" altLang="pt-BR" dirty="0">
                <a:solidFill>
                  <a:schemeClr val="tx1"/>
                </a:solidFill>
                <a:latin typeface="Arial Rounded MT Bold"/>
                <a:ea typeface="宋体" pitchFamily="2" charset="-122"/>
              </a:rPr>
              <a:t>of </a:t>
            </a:r>
            <a:r>
              <a:rPr lang="en-GB" altLang="pt-BR" b="1" dirty="0">
                <a:solidFill>
                  <a:schemeClr val="tx1"/>
                </a:solidFill>
                <a:latin typeface="Arial Rounded MT Bold"/>
                <a:ea typeface="宋体" pitchFamily="2" charset="-122"/>
              </a:rPr>
              <a:t>number of functions</a:t>
            </a:r>
            <a:r>
              <a:rPr lang="en-GB" altLang="pt-BR" dirty="0">
                <a:solidFill>
                  <a:schemeClr val="tx1"/>
                </a:solidFill>
                <a:latin typeface="Arial Rounded MT Bold"/>
                <a:ea typeface="宋体" pitchFamily="2" charset="-122"/>
              </a:rPr>
              <a:t>, </a:t>
            </a:r>
            <a:r>
              <a:rPr lang="en-GB" altLang="pt-BR" dirty="0" smtClean="0">
                <a:solidFill>
                  <a:schemeClr val="tx1"/>
                </a:solidFill>
                <a:latin typeface="Arial Rounded MT Bold"/>
                <a:ea typeface="宋体" pitchFamily="2" charset="-122"/>
              </a:rPr>
              <a:t>depending on </a:t>
            </a:r>
            <a:r>
              <a:rPr lang="en-GB" altLang="pt-BR" b="1" dirty="0">
                <a:solidFill>
                  <a:schemeClr val="tx1"/>
                </a:solidFill>
                <a:latin typeface="Arial Rounded MT Bold"/>
                <a:ea typeface="宋体" pitchFamily="2" charset="-122"/>
              </a:rPr>
              <a:t>geometrical quantities </a:t>
            </a:r>
            <a:r>
              <a:rPr lang="en-GB" altLang="pt-BR" dirty="0">
                <a:solidFill>
                  <a:schemeClr val="tx1"/>
                </a:solidFill>
                <a:latin typeface="Arial Rounded MT Bold"/>
                <a:ea typeface="宋体" pitchFamily="2" charset="-122"/>
              </a:rPr>
              <a:t>and </a:t>
            </a:r>
            <a:r>
              <a:rPr lang="en-GB" altLang="pt-BR" dirty="0" smtClean="0">
                <a:solidFill>
                  <a:schemeClr val="tx1"/>
                </a:solidFill>
                <a:latin typeface="Arial Rounded MT Bold"/>
                <a:ea typeface="宋体" pitchFamily="2" charset="-122"/>
              </a:rPr>
              <a:t>variables such </a:t>
            </a:r>
            <a:r>
              <a:rPr lang="en-GB" altLang="pt-BR" dirty="0">
                <a:solidFill>
                  <a:schemeClr val="tx1"/>
                </a:solidFill>
                <a:latin typeface="Arial Rounded MT Bold"/>
                <a:ea typeface="宋体" pitchFamily="2" charset="-122"/>
              </a:rPr>
              <a:t>as atom coordination</a:t>
            </a:r>
          </a:p>
          <a:p>
            <a:pPr marL="272654" indent="-272654" algn="just">
              <a:lnSpc>
                <a:spcPct val="90000"/>
              </a:lnSpc>
              <a:spcBef>
                <a:spcPts val="375"/>
              </a:spcBef>
              <a:spcAft>
                <a:spcPts val="375"/>
              </a:spcAft>
              <a:buClr>
                <a:srgbClr val="C00000"/>
              </a:buClr>
              <a:buSzPct val="150000"/>
              <a:buFont typeface="Arial" panose="020B0604020202020204" pitchFamily="34" charset="0"/>
              <a:buChar char="•"/>
            </a:pPr>
            <a:endParaRPr lang="en-GB" altLang="pt-BR" dirty="0">
              <a:solidFill>
                <a:schemeClr val="tx1"/>
              </a:solidFill>
              <a:latin typeface="Arial Rounded MT Bold"/>
              <a:ea typeface="宋体" pitchFamily="2" charset="-122"/>
            </a:endParaRPr>
          </a:p>
          <a:p>
            <a:pPr marL="272654" indent="-272654" algn="just">
              <a:lnSpc>
                <a:spcPct val="90000"/>
              </a:lnSpc>
              <a:spcBef>
                <a:spcPts val="375"/>
              </a:spcBef>
              <a:spcAft>
                <a:spcPts val="375"/>
              </a:spcAft>
              <a:buClr>
                <a:srgbClr val="C00000"/>
              </a:buClr>
              <a:buSzPct val="150000"/>
              <a:buFont typeface="Arial" panose="020B0604020202020204" pitchFamily="34" charset="0"/>
              <a:buChar char="•"/>
            </a:pPr>
            <a:r>
              <a:rPr lang="en-GB" altLang="pt-BR" dirty="0" smtClean="0">
                <a:solidFill>
                  <a:schemeClr val="tx1"/>
                </a:solidFill>
                <a:latin typeface="Arial Rounded MT Bold"/>
                <a:ea typeface="宋体" pitchFamily="2" charset="-122"/>
              </a:rPr>
              <a:t>Finding </a:t>
            </a:r>
            <a:r>
              <a:rPr lang="en-GB" altLang="pt-BR" dirty="0">
                <a:solidFill>
                  <a:schemeClr val="tx1"/>
                </a:solidFill>
                <a:latin typeface="Arial Rounded MT Bold"/>
                <a:ea typeface="宋体" pitchFamily="2" charset="-122"/>
              </a:rPr>
              <a:t>an actual parameterizations for the </a:t>
            </a:r>
            <a:r>
              <a:rPr lang="en-GB" altLang="pt-BR" dirty="0" smtClean="0">
                <a:solidFill>
                  <a:schemeClr val="tx1"/>
                </a:solidFill>
                <a:latin typeface="Arial Rounded MT Bold"/>
                <a:ea typeface="宋体" pitchFamily="2" charset="-122"/>
              </a:rPr>
              <a:t>functions.</a:t>
            </a:r>
          </a:p>
          <a:p>
            <a:pPr algn="just">
              <a:lnSpc>
                <a:spcPct val="90000"/>
              </a:lnSpc>
              <a:spcBef>
                <a:spcPts val="375"/>
              </a:spcBef>
              <a:spcAft>
                <a:spcPts val="375"/>
              </a:spcAft>
              <a:buClr>
                <a:srgbClr val="C00000"/>
              </a:buClr>
              <a:buSzPct val="150000"/>
            </a:pPr>
            <a:r>
              <a:rPr lang="en-GB" altLang="pt-BR" dirty="0" smtClean="0">
                <a:solidFill>
                  <a:schemeClr val="tx1"/>
                </a:solidFill>
                <a:latin typeface="Arial Rounded MT Bold"/>
                <a:ea typeface="宋体" pitchFamily="2" charset="-122"/>
              </a:rPr>
              <a:t>Some </a:t>
            </a:r>
            <a:r>
              <a:rPr lang="en-GB" altLang="pt-BR" dirty="0">
                <a:solidFill>
                  <a:schemeClr val="tx1"/>
                </a:solidFill>
                <a:latin typeface="Arial Rounded MT Bold"/>
                <a:ea typeface="宋体" pitchFamily="2" charset="-122"/>
              </a:rPr>
              <a:t>of the studies </a:t>
            </a:r>
            <a:r>
              <a:rPr lang="en-GB" altLang="pt-BR" dirty="0" smtClean="0">
                <a:solidFill>
                  <a:schemeClr val="tx1"/>
                </a:solidFill>
                <a:latin typeface="Arial Rounded MT Bold"/>
                <a:ea typeface="宋体" pitchFamily="2" charset="-122"/>
              </a:rPr>
              <a:t>focus </a:t>
            </a:r>
            <a:r>
              <a:rPr lang="en-GB" altLang="pt-BR" dirty="0">
                <a:solidFill>
                  <a:schemeClr val="tx1"/>
                </a:solidFill>
                <a:latin typeface="Arial Rounded MT Bold"/>
                <a:ea typeface="宋体" pitchFamily="2" charset="-122"/>
              </a:rPr>
              <a:t>on a </a:t>
            </a:r>
            <a:r>
              <a:rPr lang="en-GB" altLang="pt-BR" b="1" dirty="0">
                <a:solidFill>
                  <a:schemeClr val="tx1"/>
                </a:solidFill>
                <a:latin typeface="Arial Rounded MT Bold"/>
                <a:ea typeface="宋体" pitchFamily="2" charset="-122"/>
              </a:rPr>
              <a:t>first principle description </a:t>
            </a:r>
            <a:r>
              <a:rPr lang="en-GB" altLang="pt-BR" dirty="0">
                <a:solidFill>
                  <a:schemeClr val="tx1"/>
                </a:solidFill>
                <a:latin typeface="Arial Rounded MT Bold"/>
                <a:ea typeface="宋体" pitchFamily="2" charset="-122"/>
              </a:rPr>
              <a:t>and determine an </a:t>
            </a:r>
            <a:r>
              <a:rPr lang="en-GB" altLang="pt-BR" dirty="0" smtClean="0">
                <a:solidFill>
                  <a:schemeClr val="tx1"/>
                </a:solidFill>
                <a:latin typeface="Arial Rounded MT Bold"/>
                <a:ea typeface="宋体" pitchFamily="2" charset="-122"/>
              </a:rPr>
              <a:t>expression </a:t>
            </a:r>
            <a:r>
              <a:rPr lang="en-GB" altLang="pt-BR" dirty="0">
                <a:solidFill>
                  <a:schemeClr val="tx1"/>
                </a:solidFill>
                <a:latin typeface="Arial Rounded MT Bold"/>
                <a:ea typeface="宋体" pitchFamily="2" charset="-122"/>
              </a:rPr>
              <a:t>for the energy as a function of nuclei </a:t>
            </a:r>
            <a:r>
              <a:rPr lang="en-GB" altLang="pt-BR" dirty="0" smtClean="0">
                <a:solidFill>
                  <a:schemeClr val="tx1"/>
                </a:solidFill>
                <a:latin typeface="Arial Rounded MT Bold"/>
                <a:ea typeface="宋体" pitchFamily="2" charset="-122"/>
              </a:rPr>
              <a:t>positions. Others try </a:t>
            </a:r>
            <a:r>
              <a:rPr lang="en-GB" altLang="pt-BR" dirty="0">
                <a:solidFill>
                  <a:schemeClr val="tx1"/>
                </a:solidFill>
                <a:latin typeface="Arial Rounded MT Bold"/>
                <a:ea typeface="宋体" pitchFamily="2" charset="-122"/>
              </a:rPr>
              <a:t>to fit the potential on to </a:t>
            </a:r>
            <a:r>
              <a:rPr lang="en-GB" altLang="pt-BR" b="1" dirty="0">
                <a:solidFill>
                  <a:schemeClr val="tx1"/>
                </a:solidFill>
                <a:latin typeface="Arial Rounded MT Bold"/>
                <a:ea typeface="宋体" pitchFamily="2" charset="-122"/>
              </a:rPr>
              <a:t>experimental data</a:t>
            </a:r>
            <a:r>
              <a:rPr lang="en-GB" altLang="pt-BR" dirty="0">
                <a:solidFill>
                  <a:schemeClr val="tx1"/>
                </a:solidFill>
                <a:latin typeface="Arial Rounded MT Bold"/>
                <a:ea typeface="宋体" pitchFamily="2" charset="-122"/>
              </a:rPr>
              <a:t>, and some used both.</a:t>
            </a:r>
          </a:p>
        </p:txBody>
      </p:sp>
    </p:spTree>
    <p:extLst>
      <p:ext uri="{BB962C8B-B14F-4D97-AF65-F5344CB8AC3E}">
        <p14:creationId xmlns:p14="http://schemas.microsoft.com/office/powerpoint/2010/main" val="84291054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485900" y="53560"/>
            <a:ext cx="6172200" cy="544103"/>
          </a:xfrm>
        </p:spPr>
        <p:txBody>
          <a:bodyPr>
            <a:normAutofit/>
          </a:bodyPr>
          <a:lstStyle/>
          <a:p>
            <a:pPr>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2800" kern="1200" cap="small" dirty="0">
                <a:solidFill>
                  <a:schemeClr val="tx1"/>
                </a:solidFill>
                <a:latin typeface="Times New Roman" panose="02020603050405020304" pitchFamily="18" charset="0"/>
                <a:ea typeface="+mn-ea"/>
                <a:cs typeface="Arial" panose="020B0604020202020204" pitchFamily="34" charset="0"/>
              </a:rPr>
              <a:t>Features</a:t>
            </a:r>
          </a:p>
        </p:txBody>
      </p:sp>
      <p:sp>
        <p:nvSpPr>
          <p:cNvPr id="4" name="CaixaDeTexto 3"/>
          <p:cNvSpPr txBox="1"/>
          <p:nvPr/>
        </p:nvSpPr>
        <p:spPr>
          <a:xfrm>
            <a:off x="249128" y="684120"/>
            <a:ext cx="8453534" cy="4051365"/>
          </a:xfrm>
          <a:prstGeom prst="rect">
            <a:avLst/>
          </a:prstGeom>
          <a:noFill/>
        </p:spPr>
        <p:txBody>
          <a:bodyPr wrap="square" rtlCol="0">
            <a:spAutoFit/>
          </a:bodyPr>
          <a:lstStyle/>
          <a:p>
            <a:pPr marL="272654" indent="-272654" algn="just">
              <a:lnSpc>
                <a:spcPct val="90000"/>
              </a:lnSpc>
              <a:spcBef>
                <a:spcPts val="375"/>
              </a:spcBef>
              <a:spcAft>
                <a:spcPts val="375"/>
              </a:spcAft>
              <a:buClr>
                <a:srgbClr val="C00000"/>
              </a:buClr>
              <a:buSzPct val="150000"/>
              <a:buFont typeface="Arial" panose="020B0604020202020204" pitchFamily="34" charset="0"/>
              <a:buChar char="•"/>
            </a:pPr>
            <a:r>
              <a:rPr lang="en-US" b="1" dirty="0">
                <a:latin typeface="Arial Rounded MT Bold"/>
                <a:ea typeface="宋体" pitchFamily="2" charset="-122"/>
                <a:cs typeface="Arial" panose="020B0604020202020204" pitchFamily="34" charset="0"/>
              </a:rPr>
              <a:t>Thermodynamic Hypothesis</a:t>
            </a:r>
            <a:r>
              <a:rPr lang="en-US" dirty="0">
                <a:latin typeface="Arial Rounded MT Bold"/>
                <a:ea typeface="宋体" pitchFamily="2" charset="-122"/>
                <a:cs typeface="Arial" panose="020B0604020202020204" pitchFamily="34" charset="0"/>
              </a:rPr>
              <a:t>: Assumes that many macromolecules are driven naturally to their folded native structure largely on the grounds of thermodynamics</a:t>
            </a:r>
          </a:p>
          <a:p>
            <a:pPr marL="272654" indent="-272654">
              <a:lnSpc>
                <a:spcPct val="90000"/>
              </a:lnSpc>
              <a:spcBef>
                <a:spcPts val="375"/>
              </a:spcBef>
              <a:spcAft>
                <a:spcPts val="375"/>
              </a:spcAft>
              <a:buClr>
                <a:srgbClr val="C00000"/>
              </a:buClr>
              <a:buSzPct val="150000"/>
              <a:buFont typeface="Arial" panose="020B0604020202020204" pitchFamily="34" charset="0"/>
              <a:buChar char="•"/>
            </a:pPr>
            <a:endParaRPr lang="en-US" dirty="0">
              <a:latin typeface="Arial Rounded MT Bold"/>
              <a:ea typeface="宋体" pitchFamily="2" charset="-122"/>
              <a:cs typeface="Arial" panose="020B0604020202020204" pitchFamily="34" charset="0"/>
            </a:endParaRPr>
          </a:p>
          <a:p>
            <a:pPr marL="272654" indent="-272654" algn="just">
              <a:lnSpc>
                <a:spcPct val="90000"/>
              </a:lnSpc>
              <a:spcBef>
                <a:spcPts val="375"/>
              </a:spcBef>
              <a:spcAft>
                <a:spcPts val="375"/>
              </a:spcAft>
              <a:buClr>
                <a:srgbClr val="C00000"/>
              </a:buClr>
              <a:buSzPct val="150000"/>
              <a:buFont typeface="Arial" panose="020B0604020202020204" pitchFamily="34" charset="0"/>
              <a:buChar char="•"/>
            </a:pPr>
            <a:r>
              <a:rPr lang="en-US" b="1" dirty="0">
                <a:latin typeface="Arial Rounded MT Bold"/>
                <a:ea typeface="宋体" pitchFamily="2" charset="-122"/>
                <a:cs typeface="Arial" panose="020B0604020202020204" pitchFamily="34" charset="0"/>
              </a:rPr>
              <a:t>Transferability</a:t>
            </a:r>
            <a:r>
              <a:rPr lang="en-US" dirty="0">
                <a:latin typeface="Arial Rounded MT Bold"/>
                <a:ea typeface="宋体" pitchFamily="2" charset="-122"/>
                <a:cs typeface="Arial" panose="020B0604020202020204" pitchFamily="34" charset="0"/>
              </a:rPr>
              <a:t>: Assumes that potentials can be developed to incorporate all experimental data for </a:t>
            </a:r>
            <a:r>
              <a:rPr lang="en-US" b="1" dirty="0">
                <a:solidFill>
                  <a:srgbClr val="0000FF"/>
                </a:solidFill>
                <a:latin typeface="Arial Rounded MT Bold"/>
                <a:ea typeface="宋体" pitchFamily="2" charset="-122"/>
                <a:cs typeface="Arial" panose="020B0604020202020204" pitchFamily="34" charset="0"/>
              </a:rPr>
              <a:t>representative structures </a:t>
            </a:r>
            <a:r>
              <a:rPr lang="en-US" dirty="0">
                <a:latin typeface="Arial Rounded MT Bold"/>
                <a:ea typeface="宋体" pitchFamily="2" charset="-122"/>
                <a:cs typeface="Arial" panose="020B0604020202020204" pitchFamily="34" charset="0"/>
              </a:rPr>
              <a:t>and applied successfully to the prediction of large biological molecules of the same </a:t>
            </a:r>
            <a:r>
              <a:rPr lang="en-US" dirty="0" err="1">
                <a:latin typeface="Arial Rounded MT Bold"/>
                <a:ea typeface="宋体" pitchFamily="2" charset="-122"/>
                <a:cs typeface="Arial" panose="020B0604020202020204" pitchFamily="34" charset="0"/>
              </a:rPr>
              <a:t>subchemical</a:t>
            </a:r>
            <a:r>
              <a:rPr lang="en-US" dirty="0">
                <a:latin typeface="Arial Rounded MT Bold"/>
                <a:ea typeface="宋体" pitchFamily="2" charset="-122"/>
                <a:cs typeface="Arial" panose="020B0604020202020204" pitchFamily="34" charset="0"/>
              </a:rPr>
              <a:t> groups</a:t>
            </a:r>
          </a:p>
          <a:p>
            <a:pPr marL="272654" indent="-272654">
              <a:lnSpc>
                <a:spcPct val="90000"/>
              </a:lnSpc>
              <a:spcBef>
                <a:spcPts val="375"/>
              </a:spcBef>
              <a:spcAft>
                <a:spcPts val="375"/>
              </a:spcAft>
              <a:buClr>
                <a:srgbClr val="C00000"/>
              </a:buClr>
              <a:buSzPct val="150000"/>
              <a:buFont typeface="Arial" panose="020B0604020202020204" pitchFamily="34" charset="0"/>
              <a:buChar char="•"/>
            </a:pPr>
            <a:endParaRPr lang="en-US" dirty="0">
              <a:latin typeface="Arial Rounded MT Bold"/>
              <a:ea typeface="宋体" pitchFamily="2" charset="-122"/>
              <a:cs typeface="Arial" panose="020B0604020202020204" pitchFamily="34" charset="0"/>
            </a:endParaRPr>
          </a:p>
          <a:p>
            <a:pPr marL="1483519" indent="-406004">
              <a:lnSpc>
                <a:spcPct val="90000"/>
              </a:lnSpc>
              <a:spcBef>
                <a:spcPts val="375"/>
              </a:spcBef>
              <a:spcAft>
                <a:spcPts val="375"/>
              </a:spcAft>
              <a:buClr>
                <a:srgbClr val="C00000"/>
              </a:buClr>
              <a:buSzPct val="150000"/>
              <a:buFont typeface="Wingdings" panose="05000000000000000000" pitchFamily="2" charset="2"/>
              <a:buChar char="ü"/>
            </a:pPr>
            <a:r>
              <a:rPr lang="en-US" dirty="0">
                <a:latin typeface="Arial Rounded MT Bold"/>
                <a:ea typeface="宋体" pitchFamily="2" charset="-122"/>
                <a:cs typeface="Arial" panose="020B0604020202020204" pitchFamily="34" charset="0"/>
              </a:rPr>
              <a:t>Functional variations in geometry</a:t>
            </a:r>
          </a:p>
          <a:p>
            <a:pPr marL="1483519" indent="-406004">
              <a:lnSpc>
                <a:spcPct val="90000"/>
              </a:lnSpc>
              <a:spcBef>
                <a:spcPts val="375"/>
              </a:spcBef>
              <a:spcAft>
                <a:spcPts val="375"/>
              </a:spcAft>
              <a:buClr>
                <a:srgbClr val="C00000"/>
              </a:buClr>
              <a:buSzPct val="150000"/>
              <a:buFont typeface="Wingdings" panose="05000000000000000000" pitchFamily="2" charset="2"/>
              <a:buChar char="ü"/>
            </a:pPr>
            <a:r>
              <a:rPr lang="en-US" dirty="0">
                <a:latin typeface="Arial Rounded MT Bold"/>
                <a:ea typeface="宋体" pitchFamily="2" charset="-122"/>
                <a:cs typeface="Arial" panose="020B0604020202020204" pitchFamily="34" charset="0"/>
              </a:rPr>
              <a:t>Proliferation of atom types</a:t>
            </a:r>
          </a:p>
          <a:p>
            <a:pPr marL="272654" indent="-272654">
              <a:lnSpc>
                <a:spcPct val="90000"/>
              </a:lnSpc>
              <a:spcBef>
                <a:spcPts val="375"/>
              </a:spcBef>
              <a:spcAft>
                <a:spcPts val="375"/>
              </a:spcAft>
              <a:buClr>
                <a:srgbClr val="C00000"/>
              </a:buClr>
              <a:buSzPct val="150000"/>
              <a:buFont typeface="Arial" panose="020B0604020202020204" pitchFamily="34" charset="0"/>
              <a:buChar char="•"/>
            </a:pPr>
            <a:endParaRPr lang="en-US" dirty="0">
              <a:latin typeface="Arial Rounded MT Bold"/>
              <a:ea typeface="宋体" pitchFamily="2" charset="-122"/>
              <a:cs typeface="Arial" panose="020B0604020202020204" pitchFamily="34" charset="0"/>
            </a:endParaRPr>
          </a:p>
          <a:p>
            <a:pPr marL="272654" indent="-272654" algn="just">
              <a:lnSpc>
                <a:spcPct val="90000"/>
              </a:lnSpc>
              <a:spcBef>
                <a:spcPts val="375"/>
              </a:spcBef>
              <a:spcAft>
                <a:spcPts val="375"/>
              </a:spcAft>
              <a:buClr>
                <a:srgbClr val="C00000"/>
              </a:buClr>
              <a:buSzPct val="150000"/>
              <a:buFont typeface="Arial" panose="020B0604020202020204" pitchFamily="34" charset="0"/>
              <a:buChar char="•"/>
            </a:pPr>
            <a:r>
              <a:rPr lang="en-US" b="1" dirty="0" err="1">
                <a:latin typeface="Arial Rounded MT Bold"/>
                <a:ea typeface="宋体" pitchFamily="2" charset="-122"/>
                <a:cs typeface="Arial" panose="020B0604020202020204" pitchFamily="34" charset="0"/>
              </a:rPr>
              <a:t>Additivity</a:t>
            </a:r>
            <a:r>
              <a:rPr lang="en-US" b="1" dirty="0">
                <a:latin typeface="Arial Rounded MT Bold"/>
                <a:ea typeface="宋体" pitchFamily="2" charset="-122"/>
                <a:cs typeface="Arial" panose="020B0604020202020204" pitchFamily="34" charset="0"/>
              </a:rPr>
              <a:t>: </a:t>
            </a:r>
            <a:r>
              <a:rPr lang="en-US" dirty="0">
                <a:latin typeface="Arial Rounded MT Bold"/>
                <a:ea typeface="宋体" pitchFamily="2" charset="-122"/>
                <a:cs typeface="Arial" panose="020B0604020202020204" pitchFamily="34" charset="0"/>
              </a:rPr>
              <a:t>Assumes that the effective molecular energy can be expressed as a </a:t>
            </a:r>
            <a:r>
              <a:rPr lang="en-US" b="1" dirty="0">
                <a:solidFill>
                  <a:srgbClr val="0000FF"/>
                </a:solidFill>
                <a:latin typeface="Arial Rounded MT Bold"/>
                <a:ea typeface="宋体" pitchFamily="2" charset="-122"/>
                <a:cs typeface="Arial" panose="020B0604020202020204" pitchFamily="34" charset="0"/>
              </a:rPr>
              <a:t>sum of potentials </a:t>
            </a:r>
            <a:r>
              <a:rPr lang="en-US" dirty="0">
                <a:latin typeface="Arial Rounded MT Bold"/>
                <a:ea typeface="宋体" pitchFamily="2" charset="-122"/>
                <a:cs typeface="Arial" panose="020B0604020202020204" pitchFamily="34" charset="0"/>
              </a:rPr>
              <a:t>derived from simple physical forces </a:t>
            </a:r>
          </a:p>
        </p:txBody>
      </p:sp>
      <p:grpSp>
        <p:nvGrpSpPr>
          <p:cNvPr id="5" name="Grupo 4"/>
          <p:cNvGrpSpPr/>
          <p:nvPr/>
        </p:nvGrpSpPr>
        <p:grpSpPr>
          <a:xfrm>
            <a:off x="5867417" y="3075806"/>
            <a:ext cx="1814283" cy="755530"/>
            <a:chOff x="1857356" y="2714620"/>
            <a:chExt cx="4500594" cy="2071702"/>
          </a:xfrm>
        </p:grpSpPr>
        <p:grpSp>
          <p:nvGrpSpPr>
            <p:cNvPr id="6" name="Grupo 5"/>
            <p:cNvGrpSpPr/>
            <p:nvPr/>
          </p:nvGrpSpPr>
          <p:grpSpPr>
            <a:xfrm>
              <a:off x="1857356" y="2714620"/>
              <a:ext cx="4500594" cy="2071702"/>
              <a:chOff x="1857356" y="2714620"/>
              <a:chExt cx="4500594" cy="2071702"/>
            </a:xfrm>
          </p:grpSpPr>
          <p:sp>
            <p:nvSpPr>
              <p:cNvPr id="9" name="Retângulo 8"/>
              <p:cNvSpPr/>
              <p:nvPr/>
            </p:nvSpPr>
            <p:spPr>
              <a:xfrm>
                <a:off x="1857356" y="2714620"/>
                <a:ext cx="4500594" cy="207170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1"/>
              <p:cNvPicPr>
                <a:picLocks noChangeAspect="1" noChangeArrowheads="1"/>
              </p:cNvPicPr>
              <p:nvPr/>
            </p:nvPicPr>
            <p:blipFill>
              <a:blip r:embed="rId3"/>
              <a:srcRect/>
              <a:stretch>
                <a:fillRect/>
              </a:stretch>
            </p:blipFill>
            <p:spPr bwMode="auto">
              <a:xfrm flipH="1">
                <a:off x="4429124" y="2786058"/>
                <a:ext cx="1886789" cy="1933875"/>
              </a:xfrm>
              <a:prstGeom prst="rect">
                <a:avLst/>
              </a:prstGeom>
              <a:noFill/>
              <a:ln w="9525">
                <a:noFill/>
                <a:miter lim="800000"/>
                <a:headEnd/>
                <a:tailEnd/>
              </a:ln>
              <a:effectLst/>
            </p:spPr>
          </p:pic>
          <p:pic>
            <p:nvPicPr>
              <p:cNvPr id="11" name="Picture 2"/>
              <p:cNvPicPr>
                <a:picLocks noChangeAspect="1" noChangeArrowheads="1"/>
              </p:cNvPicPr>
              <p:nvPr/>
            </p:nvPicPr>
            <p:blipFill>
              <a:blip r:embed="rId4"/>
              <a:srcRect/>
              <a:stretch>
                <a:fillRect/>
              </a:stretch>
            </p:blipFill>
            <p:spPr bwMode="auto">
              <a:xfrm flipH="1">
                <a:off x="1881569" y="2786059"/>
                <a:ext cx="1640339" cy="1928825"/>
              </a:xfrm>
              <a:prstGeom prst="rect">
                <a:avLst/>
              </a:prstGeom>
              <a:noFill/>
              <a:ln w="9525">
                <a:noFill/>
                <a:miter lim="800000"/>
                <a:headEnd/>
                <a:tailEnd/>
              </a:ln>
              <a:effectLst/>
            </p:spPr>
          </p:pic>
        </p:grpSp>
        <p:sp>
          <p:nvSpPr>
            <p:cNvPr id="7" name="Seta para a direita 6"/>
            <p:cNvSpPr/>
            <p:nvPr/>
          </p:nvSpPr>
          <p:spPr>
            <a:xfrm>
              <a:off x="3643306" y="3643314"/>
              <a:ext cx="571504" cy="285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Elipse 7"/>
            <p:cNvSpPr/>
            <p:nvPr/>
          </p:nvSpPr>
          <p:spPr>
            <a:xfrm>
              <a:off x="4357686" y="2786058"/>
              <a:ext cx="1928826" cy="1928826"/>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928648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tângulo 3"/>
          <p:cNvSpPr/>
          <p:nvPr/>
        </p:nvSpPr>
        <p:spPr>
          <a:xfrm>
            <a:off x="160337" y="115229"/>
            <a:ext cx="8742362" cy="4663841"/>
          </a:xfrm>
          <a:prstGeom prst="rect">
            <a:avLst/>
          </a:prstGeom>
        </p:spPr>
        <p:txBody>
          <a:bodyPr wrap="square">
            <a:spAutoFit/>
          </a:bodyPr>
          <a:lstStyle/>
          <a:p>
            <a:pPr algn="ctr" eaLnBrk="0" hangingPunct="0">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zh-CN" sz="2800" cap="small" dirty="0">
                <a:latin typeface="Times New Roman" panose="02020603050405020304" pitchFamily="18" charset="0"/>
                <a:cs typeface="Arial" panose="020B0604020202020204" pitchFamily="34" charset="0"/>
              </a:rPr>
              <a:t>Classical Force Fields</a:t>
            </a:r>
          </a:p>
          <a:p>
            <a:pPr algn="just"/>
            <a:endParaRPr lang="en-US" altLang="zh-CN" dirty="0">
              <a:latin typeface="+mj-lt"/>
              <a:ea typeface="宋体" pitchFamily="2" charset="-122"/>
              <a:cs typeface="+mj-cs"/>
            </a:endParaRPr>
          </a:p>
          <a:p>
            <a:pPr marL="272654" indent="-272654">
              <a:lnSpc>
                <a:spcPct val="90000"/>
              </a:lnSpc>
              <a:spcBef>
                <a:spcPts val="375"/>
              </a:spcBef>
              <a:spcAft>
                <a:spcPts val="375"/>
              </a:spcAft>
              <a:buClr>
                <a:srgbClr val="C00000"/>
              </a:buClr>
              <a:buSzPct val="150000"/>
              <a:buFont typeface="Arial" panose="020B0604020202020204" pitchFamily="34" charset="0"/>
              <a:buChar char="•"/>
            </a:pPr>
            <a:r>
              <a:rPr lang="en-US" altLang="zh-CN" dirty="0">
                <a:latin typeface="Arial Rounded MT Bold"/>
                <a:ea typeface="宋体" pitchFamily="2" charset="-122"/>
                <a:cs typeface="Arial" panose="020B0604020202020204" pitchFamily="34" charset="0"/>
              </a:rPr>
              <a:t>The molecule is considered to be a collection of atoms held together by simple elastic (harmonic) forces. i.e. consider a molecule as system of rigid balls connected via springs</a:t>
            </a:r>
          </a:p>
          <a:p>
            <a:pPr marL="272654" indent="-272654">
              <a:lnSpc>
                <a:spcPct val="90000"/>
              </a:lnSpc>
              <a:spcBef>
                <a:spcPts val="375"/>
              </a:spcBef>
              <a:spcAft>
                <a:spcPts val="375"/>
              </a:spcAft>
              <a:buClr>
                <a:srgbClr val="C00000"/>
              </a:buClr>
              <a:buSzPct val="150000"/>
              <a:buFont typeface="Arial" panose="020B0604020202020204" pitchFamily="34" charset="0"/>
              <a:buChar char="•"/>
            </a:pPr>
            <a:r>
              <a:rPr lang="en-US" altLang="zh-CN" dirty="0" smtClean="0">
                <a:latin typeface="Arial Rounded MT Bold"/>
                <a:ea typeface="宋体" pitchFamily="2" charset="-122"/>
                <a:cs typeface="Arial" panose="020B0604020202020204" pitchFamily="34" charset="0"/>
              </a:rPr>
              <a:t>The </a:t>
            </a:r>
            <a:r>
              <a:rPr lang="en-US" altLang="zh-CN" dirty="0">
                <a:latin typeface="Arial Rounded MT Bold"/>
                <a:ea typeface="宋体" pitchFamily="2" charset="-122"/>
                <a:cs typeface="Arial" panose="020B0604020202020204" pitchFamily="34" charset="0"/>
              </a:rPr>
              <a:t>forces are given by the gradients of the potential energy with respect to the internal coordinates of the molecule</a:t>
            </a:r>
          </a:p>
          <a:p>
            <a:pPr marL="272654" indent="-272654">
              <a:lnSpc>
                <a:spcPct val="90000"/>
              </a:lnSpc>
              <a:spcBef>
                <a:spcPts val="375"/>
              </a:spcBef>
              <a:spcAft>
                <a:spcPts val="375"/>
              </a:spcAft>
              <a:buClr>
                <a:srgbClr val="C00000"/>
              </a:buClr>
              <a:buSzPct val="150000"/>
              <a:buFont typeface="Arial" panose="020B0604020202020204" pitchFamily="34" charset="0"/>
              <a:buChar char="•"/>
            </a:pPr>
            <a:endParaRPr lang="en-US" altLang="zh-CN" dirty="0">
              <a:latin typeface="Arial Rounded MT Bold"/>
              <a:ea typeface="宋体" pitchFamily="2" charset="-122"/>
              <a:cs typeface="Arial" panose="020B0604020202020204" pitchFamily="34" charset="0"/>
            </a:endParaRPr>
          </a:p>
          <a:p>
            <a:pPr marL="272654" indent="-272654">
              <a:lnSpc>
                <a:spcPct val="90000"/>
              </a:lnSpc>
              <a:spcBef>
                <a:spcPts val="375"/>
              </a:spcBef>
              <a:spcAft>
                <a:spcPts val="375"/>
              </a:spcAft>
              <a:buClr>
                <a:srgbClr val="C00000"/>
              </a:buClr>
              <a:buSzPct val="150000"/>
              <a:buFont typeface="Arial" panose="020B0604020202020204" pitchFamily="34" charset="0"/>
              <a:buChar char="•"/>
            </a:pPr>
            <a:endParaRPr lang="en-US" altLang="zh-CN" dirty="0">
              <a:latin typeface="Arial Rounded MT Bold"/>
              <a:ea typeface="宋体" pitchFamily="2" charset="-122"/>
              <a:cs typeface="Arial" panose="020B0604020202020204" pitchFamily="34" charset="0"/>
            </a:endParaRPr>
          </a:p>
          <a:p>
            <a:pPr marL="272654" indent="-272654">
              <a:lnSpc>
                <a:spcPct val="90000"/>
              </a:lnSpc>
              <a:spcBef>
                <a:spcPts val="375"/>
              </a:spcBef>
              <a:spcAft>
                <a:spcPts val="375"/>
              </a:spcAft>
              <a:buClr>
                <a:srgbClr val="C00000"/>
              </a:buClr>
              <a:buSzPct val="150000"/>
              <a:buFont typeface="Arial" panose="020B0604020202020204" pitchFamily="34" charset="0"/>
              <a:buChar char="•"/>
            </a:pPr>
            <a:endParaRPr lang="en-US" altLang="zh-CN" dirty="0">
              <a:latin typeface="Arial Rounded MT Bold"/>
              <a:ea typeface="宋体" pitchFamily="2" charset="-122"/>
              <a:cs typeface="Arial" panose="020B0604020202020204" pitchFamily="34" charset="0"/>
            </a:endParaRPr>
          </a:p>
          <a:p>
            <a:pPr>
              <a:lnSpc>
                <a:spcPct val="90000"/>
              </a:lnSpc>
              <a:spcBef>
                <a:spcPts val="375"/>
              </a:spcBef>
              <a:spcAft>
                <a:spcPts val="375"/>
              </a:spcAft>
              <a:buClr>
                <a:srgbClr val="C00000"/>
              </a:buClr>
              <a:buSzPct val="150000"/>
            </a:pPr>
            <a:endParaRPr lang="en-US" altLang="zh-CN" dirty="0">
              <a:latin typeface="Arial Rounded MT Bold"/>
              <a:ea typeface="宋体" pitchFamily="2" charset="-122"/>
              <a:cs typeface="Arial" panose="020B0604020202020204" pitchFamily="34" charset="0"/>
            </a:endParaRPr>
          </a:p>
          <a:p>
            <a:pPr marL="272654" indent="-272654">
              <a:lnSpc>
                <a:spcPct val="90000"/>
              </a:lnSpc>
              <a:spcBef>
                <a:spcPts val="375"/>
              </a:spcBef>
              <a:spcAft>
                <a:spcPts val="375"/>
              </a:spcAft>
              <a:buClr>
                <a:srgbClr val="C00000"/>
              </a:buClr>
              <a:buSzPct val="150000"/>
              <a:buFont typeface="Arial" panose="020B0604020202020204" pitchFamily="34" charset="0"/>
              <a:buChar char="•"/>
            </a:pPr>
            <a:r>
              <a:rPr lang="en-US" altLang="zh-CN" dirty="0">
                <a:latin typeface="Arial Rounded MT Bold"/>
                <a:ea typeface="宋体" pitchFamily="2" charset="-122"/>
                <a:cs typeface="Arial" panose="020B0604020202020204" pitchFamily="34" charset="0"/>
              </a:rPr>
              <a:t>Molecular Mechanics depends strongly on concepts of bonding</a:t>
            </a:r>
          </a:p>
          <a:p>
            <a:pPr marL="266700" indent="406004">
              <a:lnSpc>
                <a:spcPct val="90000"/>
              </a:lnSpc>
              <a:spcBef>
                <a:spcPts val="375"/>
              </a:spcBef>
              <a:spcAft>
                <a:spcPts val="375"/>
              </a:spcAft>
              <a:buClr>
                <a:srgbClr val="C00000"/>
              </a:buClr>
              <a:buSzPct val="100000"/>
              <a:buFont typeface="Wingdings" panose="05000000000000000000" pitchFamily="2" charset="2"/>
              <a:buChar char="ü"/>
            </a:pPr>
            <a:r>
              <a:rPr lang="en-US" altLang="zh-CN" dirty="0">
                <a:latin typeface="Arial Rounded MT Bold"/>
                <a:ea typeface="宋体" pitchFamily="2" charset="-122"/>
                <a:cs typeface="Arial" panose="020B0604020202020204" pitchFamily="34" charset="0"/>
              </a:rPr>
              <a:t>Neglect the electronic degrees of freedom. (Born Oppenheimer approximation)</a:t>
            </a:r>
          </a:p>
          <a:p>
            <a:pPr marL="266700" indent="406004">
              <a:lnSpc>
                <a:spcPct val="90000"/>
              </a:lnSpc>
              <a:spcBef>
                <a:spcPts val="375"/>
              </a:spcBef>
              <a:spcAft>
                <a:spcPts val="375"/>
              </a:spcAft>
              <a:buClr>
                <a:srgbClr val="C00000"/>
              </a:buClr>
              <a:buSzPct val="100000"/>
              <a:buFont typeface="Wingdings" panose="05000000000000000000" pitchFamily="2" charset="2"/>
              <a:buChar char="ü"/>
            </a:pPr>
            <a:r>
              <a:rPr lang="en-US" altLang="zh-CN" dirty="0">
                <a:latin typeface="Arial Rounded MT Bold"/>
                <a:ea typeface="宋体" pitchFamily="2" charset="-122"/>
                <a:cs typeface="Arial" panose="020B0604020202020204" pitchFamily="34" charset="0"/>
              </a:rPr>
              <a:t>Follows the Newtonian laws</a:t>
            </a:r>
            <a:endParaRPr lang="en-US" dirty="0"/>
          </a:p>
        </p:txBody>
      </p:sp>
      <p:pic>
        <p:nvPicPr>
          <p:cNvPr id="4099" name="Picture 3"/>
          <p:cNvPicPr>
            <a:picLocks noChangeAspect="1" noChangeArrowheads="1"/>
          </p:cNvPicPr>
          <p:nvPr/>
        </p:nvPicPr>
        <p:blipFill>
          <a:blip r:embed="rId4"/>
          <a:srcRect/>
          <a:stretch>
            <a:fillRect/>
          </a:stretch>
        </p:blipFill>
        <p:spPr bwMode="auto">
          <a:xfrm>
            <a:off x="5662759" y="2211710"/>
            <a:ext cx="1893116" cy="1334355"/>
          </a:xfrm>
          <a:prstGeom prst="rect">
            <a:avLst/>
          </a:prstGeom>
          <a:noFill/>
          <a:ln w="9525">
            <a:noFill/>
            <a:miter lim="800000"/>
            <a:headEnd/>
            <a:tailEnd/>
          </a:ln>
          <a:effectLst/>
        </p:spPr>
      </p:pic>
      <p:graphicFrame>
        <p:nvGraphicFramePr>
          <p:cNvPr id="5" name="Object 4"/>
          <p:cNvGraphicFramePr>
            <a:graphicFrameLocks noGrp="1" noChangeAspect="1"/>
          </p:cNvGraphicFramePr>
          <p:nvPr>
            <p:ph sz="half" idx="4294967295"/>
            <p:extLst>
              <p:ext uri="{D42A27DB-BD31-4B8C-83A1-F6EECF244321}">
                <p14:modId xmlns:p14="http://schemas.microsoft.com/office/powerpoint/2010/main" val="2953512688"/>
              </p:ext>
            </p:extLst>
          </p:nvPr>
        </p:nvGraphicFramePr>
        <p:xfrm>
          <a:off x="1731169" y="2567707"/>
          <a:ext cx="2026629" cy="805712"/>
        </p:xfrm>
        <a:graphic>
          <a:graphicData uri="http://schemas.openxmlformats.org/presentationml/2006/ole">
            <mc:AlternateContent xmlns:mc="http://schemas.openxmlformats.org/markup-compatibility/2006">
              <mc:Choice xmlns:v="urn:schemas-microsoft-com:vml" Requires="v">
                <p:oleObj spid="_x0000_s47175" name="Equação" r:id="rId5" imgW="1054080" imgH="419040" progId="Equation.3">
                  <p:embed/>
                </p:oleObj>
              </mc:Choice>
              <mc:Fallback>
                <p:oleObj name="Equação" r:id="rId5" imgW="1054080" imgH="419040" progId="Equation.3">
                  <p:embed/>
                  <p:pic>
                    <p:nvPicPr>
                      <p:cNvPr id="0" name=""/>
                      <p:cNvPicPr>
                        <a:picLocks noChangeAspect="1" noChangeArrowheads="1"/>
                      </p:cNvPicPr>
                      <p:nvPr/>
                    </p:nvPicPr>
                    <p:blipFill>
                      <a:blip r:embed="rId6"/>
                      <a:srcRect/>
                      <a:stretch>
                        <a:fillRect/>
                      </a:stretch>
                    </p:blipFill>
                    <p:spPr bwMode="auto">
                      <a:xfrm>
                        <a:off x="1731169" y="2567707"/>
                        <a:ext cx="2026629" cy="805712"/>
                      </a:xfrm>
                      <a:prstGeom prst="rect">
                        <a:avLst/>
                      </a:prstGeom>
                      <a:noFill/>
                      <a:extLst/>
                    </p:spPr>
                  </p:pic>
                </p:oleObj>
              </mc:Fallback>
            </mc:AlternateContent>
          </a:graphicData>
        </a:graphic>
      </p:graphicFrame>
    </p:spTree>
    <p:extLst>
      <p:ext uri="{BB962C8B-B14F-4D97-AF65-F5344CB8AC3E}">
        <p14:creationId xmlns:p14="http://schemas.microsoft.com/office/powerpoint/2010/main" val="17459868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0354" name="Picture 2" descr="C:\home\grubi\powerpoint\31-biophysik_praktikum\31-02-kraftfeld.eps.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4646" y="0"/>
            <a:ext cx="5209354" cy="5152109"/>
          </a:xfrm>
          <a:prstGeom prst="rect">
            <a:avLst/>
          </a:prstGeom>
          <a:noFill/>
          <a:extLst>
            <a:ext uri="{909E8E84-426E-40DD-AFC4-6F175D3DCCD1}">
              <a14:hiddenFill xmlns:a14="http://schemas.microsoft.com/office/drawing/2010/main">
                <a:solidFill>
                  <a:srgbClr val="FFFFFF"/>
                </a:solidFill>
              </a14:hiddenFill>
            </a:ext>
          </a:extLst>
        </p:spPr>
      </p:pic>
      <p:sp>
        <p:nvSpPr>
          <p:cNvPr id="100355" name="Text Box 3"/>
          <p:cNvSpPr txBox="1">
            <a:spLocks noChangeArrowheads="1"/>
          </p:cNvSpPr>
          <p:nvPr/>
        </p:nvSpPr>
        <p:spPr bwMode="auto">
          <a:xfrm>
            <a:off x="971550" y="171450"/>
            <a:ext cx="252033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de-DE" altLang="pt-BR" sz="2800" cap="small" dirty="0" smtClean="0">
                <a:latin typeface="Times New Roman" panose="02020603050405020304" pitchFamily="18" charset="0"/>
                <a:cs typeface="Arial" panose="020B0604020202020204" pitchFamily="34" charset="0"/>
              </a:rPr>
              <a:t>Force Field</a:t>
            </a:r>
            <a:endParaRPr lang="de-DE" altLang="pt-BR" sz="2800" cap="small" dirty="0">
              <a:latin typeface="Times New Roman" panose="02020603050405020304" pitchFamily="18" charset="0"/>
              <a:cs typeface="Arial" panose="020B0604020202020204" pitchFamily="34" charset="0"/>
            </a:endParaRPr>
          </a:p>
        </p:txBody>
      </p:sp>
      <p:pic>
        <p:nvPicPr>
          <p:cNvPr id="4" name="Picture 10" descr="abt_bond"/>
          <p:cNvPicPr>
            <a:picLocks noGrp="1" noChangeAspect="1" noChangeArrowheads="1" noCrop="1"/>
          </p:cNvPicPr>
          <p:nvPr>
            <p:ph/>
          </p:nvPr>
        </p:nvPicPr>
        <p:blipFill>
          <a:blip r:embed="rId4">
            <a:extLst>
              <a:ext uri="{28A0092B-C50C-407E-A947-70E740481C1C}">
                <a14:useLocalDpi xmlns:a14="http://schemas.microsoft.com/office/drawing/2010/main" val="0"/>
              </a:ext>
            </a:extLst>
          </a:blip>
          <a:srcRect/>
          <a:stretch>
            <a:fillRect/>
          </a:stretch>
        </p:blipFill>
        <p:spPr>
          <a:xfrm>
            <a:off x="683568" y="1203598"/>
            <a:ext cx="2263775" cy="1697037"/>
          </a:xfrm>
        </p:spPr>
      </p:pic>
      <p:sp>
        <p:nvSpPr>
          <p:cNvPr id="5" name="Text Box 3"/>
          <p:cNvSpPr txBox="1">
            <a:spLocks noChangeArrowheads="1"/>
          </p:cNvSpPr>
          <p:nvPr/>
        </p:nvSpPr>
        <p:spPr bwMode="auto">
          <a:xfrm>
            <a:off x="203965" y="3409563"/>
            <a:ext cx="3287915" cy="7633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algn="just">
              <a:buClr>
                <a:srgbClr val="FF0000"/>
              </a:buClr>
              <a:buFont typeface="Times New Roman" panose="02020603050405020304" pitchFamily="18" charset="0"/>
              <a:buNone/>
            </a:pPr>
            <a:r>
              <a:rPr lang="en-GB" altLang="pt-BR" sz="1500" dirty="0">
                <a:solidFill>
                  <a:srgbClr val="FF0000"/>
                </a:solidFill>
                <a:latin typeface="Times New Roman" panose="02020603050405020304" pitchFamily="18" charset="0"/>
              </a:rPr>
              <a:t>It is always necessary to keep in mind that the potentials are designed for specific </a:t>
            </a:r>
            <a:r>
              <a:rPr lang="en-GB" altLang="pt-BR" sz="1500" dirty="0" smtClean="0">
                <a:solidFill>
                  <a:srgbClr val="FF0000"/>
                </a:solidFill>
                <a:latin typeface="Times New Roman" panose="02020603050405020304" pitchFamily="18" charset="0"/>
              </a:rPr>
              <a:t>applicability </a:t>
            </a:r>
            <a:r>
              <a:rPr lang="en-GB" altLang="pt-BR" sz="1500" dirty="0">
                <a:solidFill>
                  <a:srgbClr val="FF0000"/>
                </a:solidFill>
                <a:latin typeface="Times New Roman" panose="02020603050405020304" pitchFamily="18" charset="0"/>
              </a:rPr>
              <a:t>in mind. </a:t>
            </a:r>
          </a:p>
        </p:txBody>
      </p:sp>
    </p:spTree>
    <p:extLst>
      <p:ext uri="{BB962C8B-B14F-4D97-AF65-F5344CB8AC3E}">
        <p14:creationId xmlns:p14="http://schemas.microsoft.com/office/powerpoint/2010/main" val="261942911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1026"/>
          <p:cNvSpPr>
            <a:spLocks noGrp="1" noChangeArrowheads="1"/>
          </p:cNvSpPr>
          <p:nvPr>
            <p:ph type="title"/>
          </p:nvPr>
        </p:nvSpPr>
        <p:spPr>
          <a:xfrm>
            <a:off x="539552" y="141288"/>
            <a:ext cx="8001000" cy="647700"/>
          </a:xfrm>
        </p:spPr>
        <p:txBody>
          <a:bodyPr/>
          <a:lstStyle/>
          <a:p>
            <a:pPr>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pt-BR" sz="2800" kern="1200" cap="small" dirty="0">
                <a:solidFill>
                  <a:schemeClr val="tx1"/>
                </a:solidFill>
                <a:latin typeface="Times New Roman" panose="02020603050405020304" pitchFamily="18" charset="0"/>
                <a:ea typeface="+mn-ea"/>
                <a:cs typeface="Arial" panose="020B0604020202020204" pitchFamily="34" charset="0"/>
              </a:rPr>
              <a:t>Energy </a:t>
            </a:r>
            <a:r>
              <a:rPr lang="pt-BR" sz="2800" kern="1200" cap="small" dirty="0" err="1">
                <a:solidFill>
                  <a:schemeClr val="tx1"/>
                </a:solidFill>
                <a:latin typeface="Times New Roman" panose="02020603050405020304" pitchFamily="18" charset="0"/>
                <a:ea typeface="+mn-ea"/>
                <a:cs typeface="Arial" panose="020B0604020202020204" pitchFamily="34" charset="0"/>
              </a:rPr>
              <a:t>Minimization</a:t>
            </a:r>
            <a:endParaRPr lang="pt-BR" sz="2800" kern="1200" cap="small" dirty="0">
              <a:solidFill>
                <a:schemeClr val="tx1"/>
              </a:solidFill>
              <a:latin typeface="Times New Roman" panose="02020603050405020304" pitchFamily="18" charset="0"/>
              <a:ea typeface="+mn-ea"/>
              <a:cs typeface="Arial" panose="020B0604020202020204" pitchFamily="34" charset="0"/>
            </a:endParaRPr>
          </a:p>
        </p:txBody>
      </p:sp>
      <p:pic>
        <p:nvPicPr>
          <p:cNvPr id="11268" name="Picture 1030" descr="Hypersuperpicie_2"/>
          <p:cNvPicPr>
            <a:picLocks noGrp="1" noChangeAspect="1" noChangeArrowheads="1"/>
          </p:cNvPicPr>
          <p:nvPr>
            <p:ph sz="half" idx="2"/>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a:xfrm>
            <a:off x="0" y="2737218"/>
            <a:ext cx="4140200" cy="2313881"/>
          </a:xfrm>
        </p:spPr>
      </p:pic>
      <p:sp>
        <p:nvSpPr>
          <p:cNvPr id="11270" name="Text Box 1039"/>
          <p:cNvSpPr txBox="1">
            <a:spLocks noChangeArrowheads="1"/>
          </p:cNvSpPr>
          <p:nvPr/>
        </p:nvSpPr>
        <p:spPr bwMode="auto">
          <a:xfrm>
            <a:off x="-90969" y="2195512"/>
            <a:ext cx="44989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1600" b="1" dirty="0" smtClean="0">
                <a:cs typeface="Arial" pitchFamily="34" charset="0"/>
              </a:rPr>
              <a:t>Torsional Energy Hypersurface</a:t>
            </a:r>
            <a:endParaRPr lang="en-US" sz="1600" b="1" dirty="0">
              <a:cs typeface="Arial" pitchFamily="34" charset="0"/>
            </a:endParaRPr>
          </a:p>
        </p:txBody>
      </p:sp>
      <p:grpSp>
        <p:nvGrpSpPr>
          <p:cNvPr id="2" name="Grupo 1"/>
          <p:cNvGrpSpPr/>
          <p:nvPr/>
        </p:nvGrpSpPr>
        <p:grpSpPr>
          <a:xfrm>
            <a:off x="323850" y="896938"/>
            <a:ext cx="3743325" cy="1152525"/>
            <a:chOff x="323850" y="896938"/>
            <a:chExt cx="3743325" cy="1152525"/>
          </a:xfrm>
        </p:grpSpPr>
        <p:pic>
          <p:nvPicPr>
            <p:cNvPr id="11269" name="Picture 1037" descr="image0-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3850" y="896938"/>
              <a:ext cx="37433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AutoShape 1041"/>
            <p:cNvSpPr>
              <a:spLocks noChangeArrowheads="1"/>
            </p:cNvSpPr>
            <p:nvPr/>
          </p:nvSpPr>
          <p:spPr bwMode="auto">
            <a:xfrm>
              <a:off x="2339975" y="1330325"/>
              <a:ext cx="215900" cy="431800"/>
            </a:xfrm>
            <a:prstGeom prst="curvedLeftArrow">
              <a:avLst>
                <a:gd name="adj1" fmla="val 53333"/>
                <a:gd name="adj2" fmla="val 106667"/>
                <a:gd name="adj3" fmla="val 33333"/>
              </a:avLst>
            </a:prstGeom>
            <a:solidFill>
              <a:srgbClr val="0033CC"/>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pt-BR"/>
            </a:p>
          </p:txBody>
        </p:sp>
        <p:sp>
          <p:nvSpPr>
            <p:cNvPr id="11272" name="AutoShape 1042"/>
            <p:cNvSpPr>
              <a:spLocks noChangeArrowheads="1"/>
            </p:cNvSpPr>
            <p:nvPr/>
          </p:nvSpPr>
          <p:spPr bwMode="auto">
            <a:xfrm>
              <a:off x="1763713" y="1274763"/>
              <a:ext cx="215900" cy="433387"/>
            </a:xfrm>
            <a:prstGeom prst="curvedLeftArrow">
              <a:avLst>
                <a:gd name="adj1" fmla="val 53529"/>
                <a:gd name="adj2" fmla="val 107059"/>
                <a:gd name="adj3" fmla="val 33333"/>
              </a:avLst>
            </a:prstGeom>
            <a:solidFill>
              <a:srgbClr val="0033CC"/>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pt-BR"/>
            </a:p>
          </p:txBody>
        </p:sp>
      </p:grpSp>
      <p:sp>
        <p:nvSpPr>
          <p:cNvPr id="13" name="Text Box 4"/>
          <p:cNvSpPr txBox="1">
            <a:spLocks noChangeArrowheads="1"/>
          </p:cNvSpPr>
          <p:nvPr/>
        </p:nvSpPr>
        <p:spPr bwMode="auto">
          <a:xfrm>
            <a:off x="4390062" y="1708150"/>
            <a:ext cx="4403421" cy="3249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r>
              <a:rPr lang="en-US" altLang="pt-BR" b="1" dirty="0">
                <a:latin typeface="Arial Rounded MT Bold"/>
                <a:ea typeface="宋体" pitchFamily="2" charset="-122"/>
                <a:cs typeface="Arial" panose="020B0604020202020204" pitchFamily="34" charset="0"/>
              </a:rPr>
              <a:t>Minimization </a:t>
            </a:r>
            <a:r>
              <a:rPr lang="en-US" altLang="pt-BR" b="1" dirty="0" smtClean="0">
                <a:latin typeface="Arial Rounded MT Bold"/>
                <a:ea typeface="宋体" pitchFamily="2" charset="-122"/>
                <a:cs typeface="Arial" panose="020B0604020202020204" pitchFamily="34" charset="0"/>
              </a:rPr>
              <a:t>algorithms</a:t>
            </a:r>
            <a:endParaRPr lang="en-US" altLang="pt-BR" dirty="0" smtClean="0">
              <a:latin typeface="Times New Roman" panose="02020603050405020304" pitchFamily="18" charset="0"/>
            </a:endParaRPr>
          </a:p>
          <a:p>
            <a:pPr eaLnBrk="1" hangingPunct="1"/>
            <a:endParaRPr lang="en-US" altLang="pt-BR" dirty="0">
              <a:latin typeface="Times New Roman" panose="02020603050405020304" pitchFamily="18" charset="0"/>
            </a:endParaRPr>
          </a:p>
          <a:p>
            <a:pPr marL="272654" indent="-272654" algn="just" eaLnBrk="1" hangingPunct="1">
              <a:lnSpc>
                <a:spcPct val="90000"/>
              </a:lnSpc>
              <a:spcBef>
                <a:spcPts val="375"/>
              </a:spcBef>
              <a:spcAft>
                <a:spcPts val="375"/>
              </a:spcAft>
              <a:buClr>
                <a:srgbClr val="C00000"/>
              </a:buClr>
              <a:buSzPct val="150000"/>
              <a:buFont typeface="Arial" panose="020B0604020202020204" pitchFamily="34" charset="0"/>
              <a:buChar char="•"/>
            </a:pPr>
            <a:r>
              <a:rPr lang="en-US" altLang="pt-BR" dirty="0">
                <a:latin typeface="Times New Roman" panose="02020603050405020304" pitchFamily="18" charset="0"/>
              </a:rPr>
              <a:t> </a:t>
            </a:r>
            <a:r>
              <a:rPr lang="en-US" altLang="pt-BR" b="1" dirty="0">
                <a:latin typeface="Arial Rounded MT Bold"/>
                <a:ea typeface="宋体" pitchFamily="2" charset="-122"/>
                <a:cs typeface="Arial" panose="020B0604020202020204" pitchFamily="34" charset="0"/>
              </a:rPr>
              <a:t>S</a:t>
            </a:r>
            <a:r>
              <a:rPr lang="en-US" altLang="pt-BR" b="1" dirty="0" smtClean="0">
                <a:latin typeface="Arial Rounded MT Bold"/>
                <a:ea typeface="宋体" pitchFamily="2" charset="-122"/>
                <a:cs typeface="Arial" panose="020B0604020202020204" pitchFamily="34" charset="0"/>
              </a:rPr>
              <a:t>teepest </a:t>
            </a:r>
            <a:r>
              <a:rPr lang="en-US" altLang="pt-BR" b="1" dirty="0">
                <a:latin typeface="Arial Rounded MT Bold"/>
                <a:ea typeface="宋体" pitchFamily="2" charset="-122"/>
                <a:cs typeface="Arial" panose="020B0604020202020204" pitchFamily="34" charset="0"/>
              </a:rPr>
              <a:t>descent </a:t>
            </a:r>
            <a:r>
              <a:rPr lang="en-US" altLang="pt-BR" dirty="0">
                <a:latin typeface="Arial Rounded MT Bold"/>
                <a:ea typeface="宋体" pitchFamily="2" charset="-122"/>
                <a:cs typeface="Arial" panose="020B0604020202020204" pitchFamily="34" charset="0"/>
              </a:rPr>
              <a:t>(slowly converging – use for highly restrained systems</a:t>
            </a:r>
          </a:p>
          <a:p>
            <a:pPr marL="272654" indent="-272654" algn="just" eaLnBrk="1" hangingPunct="1">
              <a:lnSpc>
                <a:spcPct val="90000"/>
              </a:lnSpc>
              <a:spcBef>
                <a:spcPts val="375"/>
              </a:spcBef>
              <a:spcAft>
                <a:spcPts val="375"/>
              </a:spcAft>
              <a:buClr>
                <a:srgbClr val="C00000"/>
              </a:buClr>
              <a:buSzPct val="150000"/>
              <a:buFont typeface="Arial" panose="020B0604020202020204" pitchFamily="34" charset="0"/>
              <a:buChar char="•"/>
            </a:pPr>
            <a:r>
              <a:rPr lang="en-US" altLang="pt-BR" dirty="0">
                <a:latin typeface="Arial Rounded MT Bold"/>
                <a:ea typeface="宋体" pitchFamily="2" charset="-122"/>
                <a:cs typeface="Arial" panose="020B0604020202020204" pitchFamily="34" charset="0"/>
              </a:rPr>
              <a:t> </a:t>
            </a:r>
            <a:r>
              <a:rPr lang="en-US" altLang="pt-BR" b="1" dirty="0" smtClean="0">
                <a:latin typeface="Arial Rounded MT Bold"/>
                <a:ea typeface="宋体" pitchFamily="2" charset="-122"/>
                <a:cs typeface="Arial" panose="020B0604020202020204" pitchFamily="34" charset="0"/>
              </a:rPr>
              <a:t>Conjugate </a:t>
            </a:r>
            <a:r>
              <a:rPr lang="en-US" altLang="pt-BR" b="1" dirty="0">
                <a:latin typeface="Arial Rounded MT Bold"/>
                <a:ea typeface="宋体" pitchFamily="2" charset="-122"/>
                <a:cs typeface="Arial" panose="020B0604020202020204" pitchFamily="34" charset="0"/>
              </a:rPr>
              <a:t>gradient </a:t>
            </a:r>
            <a:r>
              <a:rPr lang="en-US" altLang="pt-BR" dirty="0">
                <a:latin typeface="Arial Rounded MT Bold"/>
                <a:ea typeface="宋体" pitchFamily="2" charset="-122"/>
                <a:cs typeface="Arial" panose="020B0604020202020204" pitchFamily="34" charset="0"/>
              </a:rPr>
              <a:t>(efficient, uses intelligent choices of search direction – use for large systems)</a:t>
            </a:r>
          </a:p>
          <a:p>
            <a:pPr marL="272654" indent="-272654" algn="just" eaLnBrk="1" hangingPunct="1">
              <a:lnSpc>
                <a:spcPct val="90000"/>
              </a:lnSpc>
              <a:spcBef>
                <a:spcPts val="375"/>
              </a:spcBef>
              <a:spcAft>
                <a:spcPts val="375"/>
              </a:spcAft>
              <a:buClr>
                <a:srgbClr val="C00000"/>
              </a:buClr>
              <a:buSzPct val="150000"/>
              <a:buFont typeface="Arial" panose="020B0604020202020204" pitchFamily="34" charset="0"/>
              <a:buChar char="•"/>
            </a:pPr>
            <a:r>
              <a:rPr lang="en-US" altLang="pt-BR" dirty="0">
                <a:latin typeface="Arial Rounded MT Bold"/>
                <a:ea typeface="宋体" pitchFamily="2" charset="-122"/>
                <a:cs typeface="Arial" panose="020B0604020202020204" pitchFamily="34" charset="0"/>
              </a:rPr>
              <a:t> </a:t>
            </a:r>
            <a:r>
              <a:rPr lang="en-US" altLang="pt-BR" b="1" dirty="0">
                <a:latin typeface="Arial Rounded MT Bold"/>
                <a:ea typeface="宋体" pitchFamily="2" charset="-122"/>
                <a:cs typeface="Arial" panose="020B0604020202020204" pitchFamily="34" charset="0"/>
              </a:rPr>
              <a:t>BFGS</a:t>
            </a:r>
            <a:r>
              <a:rPr lang="en-US" altLang="pt-BR" dirty="0">
                <a:latin typeface="Arial Rounded MT Bold"/>
                <a:ea typeface="宋体" pitchFamily="2" charset="-122"/>
                <a:cs typeface="Arial" panose="020B0604020202020204" pitchFamily="34" charset="0"/>
              </a:rPr>
              <a:t> (quasi-newton variable metric method)</a:t>
            </a:r>
          </a:p>
          <a:p>
            <a:pPr marL="272654" indent="-272654" algn="just" eaLnBrk="1" hangingPunct="1">
              <a:lnSpc>
                <a:spcPct val="90000"/>
              </a:lnSpc>
              <a:spcBef>
                <a:spcPts val="375"/>
              </a:spcBef>
              <a:spcAft>
                <a:spcPts val="375"/>
              </a:spcAft>
              <a:buClr>
                <a:srgbClr val="C00000"/>
              </a:buClr>
              <a:buSzPct val="150000"/>
              <a:buFont typeface="Arial" panose="020B0604020202020204" pitchFamily="34" charset="0"/>
              <a:buChar char="•"/>
            </a:pPr>
            <a:r>
              <a:rPr lang="en-US" altLang="pt-BR" dirty="0">
                <a:latin typeface="Arial Rounded MT Bold"/>
                <a:ea typeface="宋体" pitchFamily="2" charset="-122"/>
                <a:cs typeface="Arial" panose="020B0604020202020204" pitchFamily="34" charset="0"/>
              </a:rPr>
              <a:t> </a:t>
            </a:r>
            <a:r>
              <a:rPr lang="en-US" altLang="pt-BR" b="1" dirty="0">
                <a:latin typeface="Arial Rounded MT Bold"/>
                <a:ea typeface="宋体" pitchFamily="2" charset="-122"/>
                <a:cs typeface="Arial" panose="020B0604020202020204" pitchFamily="34" charset="0"/>
              </a:rPr>
              <a:t>Newton-Raphson</a:t>
            </a:r>
            <a:r>
              <a:rPr lang="en-US" altLang="pt-BR" dirty="0">
                <a:latin typeface="Arial Rounded MT Bold"/>
                <a:ea typeface="宋体" pitchFamily="2" charset="-122"/>
                <a:cs typeface="Arial" panose="020B0604020202020204" pitchFamily="34" charset="0"/>
              </a:rPr>
              <a:t> (calculates both slope of energy and rate of change)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57200" y="123478"/>
            <a:ext cx="8229600" cy="857250"/>
          </a:xfrm>
        </p:spPr>
        <p:txBody>
          <a:bodyPr/>
          <a:lstStyle/>
          <a:p>
            <a:pPr algn="l">
              <a:buClr>
                <a:srgbClr val="FF0000"/>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800" kern="1200" cap="small" dirty="0" smtClean="0">
                <a:solidFill>
                  <a:schemeClr val="tx1"/>
                </a:solidFill>
                <a:latin typeface="Times New Roman" panose="02020603050405020304" pitchFamily="18" charset="0"/>
                <a:ea typeface="+mn-ea"/>
                <a:cs typeface="Arial" panose="020B0604020202020204" pitchFamily="34" charset="0"/>
              </a:rPr>
              <a:t>Basic Questions</a:t>
            </a:r>
            <a:endParaRPr lang="en-US" sz="2800" kern="1200" cap="small" dirty="0">
              <a:solidFill>
                <a:schemeClr val="tx1"/>
              </a:solidFill>
              <a:latin typeface="Times New Roman" panose="02020603050405020304" pitchFamily="18" charset="0"/>
              <a:ea typeface="+mn-ea"/>
              <a:cs typeface="Arial" panose="020B0604020202020204" pitchFamily="34" charset="0"/>
            </a:endParaRPr>
          </a:p>
        </p:txBody>
      </p:sp>
      <p:sp>
        <p:nvSpPr>
          <p:cNvPr id="3" name="Espaço Reservado para Conteúdo 2"/>
          <p:cNvSpPr>
            <a:spLocks noGrp="1"/>
          </p:cNvSpPr>
          <p:nvPr>
            <p:ph idx="1"/>
          </p:nvPr>
        </p:nvSpPr>
        <p:spPr>
          <a:xfrm>
            <a:off x="179512" y="1203598"/>
            <a:ext cx="8229600" cy="3394075"/>
          </a:xfrm>
        </p:spPr>
        <p:txBody>
          <a:bodyPr/>
          <a:lstStyle/>
          <a:p>
            <a:pPr algn="just">
              <a:spcBef>
                <a:spcPct val="0"/>
              </a:spcBef>
              <a:spcAft>
                <a:spcPts val="1000"/>
              </a:spcAft>
              <a:buClr>
                <a:srgbClr val="CC3300"/>
              </a:buClr>
              <a:buSzPct val="150000"/>
              <a:buFont typeface="Arial" pitchFamily="34" charset="0"/>
              <a:buChar char="•"/>
              <a:defRPr/>
            </a:pPr>
            <a:r>
              <a:rPr lang="en-US" sz="1800" kern="1200" dirty="0" smtClean="0">
                <a:latin typeface="Arial Rounded MT Bold"/>
                <a:ea typeface="宋体" pitchFamily="2" charset="-122"/>
                <a:cs typeface="Arial" panose="020B0604020202020204" pitchFamily="34" charset="0"/>
              </a:rPr>
              <a:t>What is Molecular Dynamics?</a:t>
            </a:r>
          </a:p>
          <a:p>
            <a:pPr algn="just">
              <a:spcBef>
                <a:spcPct val="0"/>
              </a:spcBef>
              <a:spcAft>
                <a:spcPts val="1000"/>
              </a:spcAft>
              <a:buClr>
                <a:srgbClr val="CC3300"/>
              </a:buClr>
              <a:buSzPct val="150000"/>
              <a:buFont typeface="Arial" pitchFamily="34" charset="0"/>
              <a:buChar char="•"/>
              <a:defRPr/>
            </a:pPr>
            <a:r>
              <a:rPr lang="en-US" sz="1800" kern="1200" dirty="0" smtClean="0">
                <a:latin typeface="Arial Rounded MT Bold"/>
                <a:ea typeface="宋体" pitchFamily="2" charset="-122"/>
                <a:cs typeface="Arial" panose="020B0604020202020204" pitchFamily="34" charset="0"/>
              </a:rPr>
              <a:t>Why not Quantum mechanics?</a:t>
            </a:r>
          </a:p>
          <a:p>
            <a:pPr algn="just">
              <a:spcBef>
                <a:spcPct val="0"/>
              </a:spcBef>
              <a:spcAft>
                <a:spcPts val="1000"/>
              </a:spcAft>
              <a:buClr>
                <a:srgbClr val="CC3300"/>
              </a:buClr>
              <a:buSzPct val="150000"/>
              <a:buFont typeface="Arial" pitchFamily="34" charset="0"/>
              <a:buChar char="•"/>
              <a:defRPr/>
            </a:pPr>
            <a:r>
              <a:rPr lang="en-US" sz="1800" kern="1200" dirty="0" smtClean="0">
                <a:latin typeface="Arial Rounded MT Bold"/>
                <a:ea typeface="宋体" pitchFamily="2" charset="-122"/>
                <a:cs typeface="Arial" panose="020B0604020202020204" pitchFamily="34" charset="0"/>
              </a:rPr>
              <a:t>How did it get started?</a:t>
            </a:r>
          </a:p>
          <a:p>
            <a:pPr algn="just">
              <a:spcBef>
                <a:spcPct val="0"/>
              </a:spcBef>
              <a:spcAft>
                <a:spcPts val="1000"/>
              </a:spcAft>
              <a:buClr>
                <a:srgbClr val="CC3300"/>
              </a:buClr>
              <a:buSzPct val="150000"/>
              <a:buFont typeface="Arial" pitchFamily="34" charset="0"/>
              <a:buChar char="•"/>
              <a:defRPr/>
            </a:pPr>
            <a:r>
              <a:rPr lang="pt-BR" sz="1800" kern="1200" dirty="0" err="1" smtClean="0">
                <a:latin typeface="Arial Rounded MT Bold"/>
                <a:ea typeface="宋体" pitchFamily="2" charset="-122"/>
                <a:cs typeface="Arial" panose="020B0604020202020204" pitchFamily="34" charset="0"/>
              </a:rPr>
              <a:t>What</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can</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we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get</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from</a:t>
            </a:r>
            <a:r>
              <a:rPr lang="pt-BR" sz="1800" kern="1200" dirty="0" smtClean="0">
                <a:latin typeface="Arial Rounded MT Bold"/>
                <a:ea typeface="宋体" pitchFamily="2" charset="-122"/>
                <a:cs typeface="Arial" panose="020B0604020202020204" pitchFamily="34" charset="0"/>
              </a:rPr>
              <a:t> MD?</a:t>
            </a:r>
            <a:endParaRPr lang="en-US" sz="1800" kern="1200" dirty="0" smtClean="0">
              <a:latin typeface="Arial Rounded MT Bold"/>
              <a:ea typeface="宋体" pitchFamily="2" charset="-122"/>
              <a:cs typeface="Arial" panose="020B0604020202020204" pitchFamily="34" charset="0"/>
            </a:endParaRPr>
          </a:p>
          <a:p>
            <a:pPr algn="just">
              <a:spcBef>
                <a:spcPct val="0"/>
              </a:spcBef>
              <a:spcAft>
                <a:spcPts val="1000"/>
              </a:spcAft>
              <a:buClr>
                <a:srgbClr val="CC3300"/>
              </a:buClr>
              <a:buSzPct val="150000"/>
              <a:buFont typeface="Arial" pitchFamily="34" charset="0"/>
              <a:buChar char="•"/>
              <a:defRPr/>
            </a:pPr>
            <a:r>
              <a:rPr lang="en-US" sz="1800" kern="1200" dirty="0" smtClean="0">
                <a:latin typeface="Arial Rounded MT Bold"/>
                <a:ea typeface="宋体" pitchFamily="2" charset="-122"/>
                <a:cs typeface="Arial" panose="020B0604020202020204" pitchFamily="34" charset="0"/>
              </a:rPr>
              <a:t>How does it work?</a:t>
            </a:r>
          </a:p>
          <a:p>
            <a:pPr algn="just">
              <a:spcBef>
                <a:spcPct val="0"/>
              </a:spcBef>
              <a:spcAft>
                <a:spcPts val="1000"/>
              </a:spcAft>
              <a:buClr>
                <a:srgbClr val="CC3300"/>
              </a:buClr>
              <a:buSzPct val="150000"/>
              <a:buFont typeface="Arial" pitchFamily="34" charset="0"/>
              <a:buChar char="•"/>
              <a:defRPr/>
            </a:pPr>
            <a:r>
              <a:rPr lang="en-US" altLang="pt-BR" sz="1800" kern="1200" dirty="0" smtClean="0">
                <a:latin typeface="Arial Rounded MT Bold"/>
                <a:ea typeface="宋体" pitchFamily="2" charset="-122"/>
                <a:cs typeface="Arial" panose="020B0604020202020204" pitchFamily="34" charset="0"/>
              </a:rPr>
              <a:t>What information can we </a:t>
            </a:r>
            <a:r>
              <a:rPr lang="en-US" altLang="pt-BR" sz="1800" kern="1200" dirty="0">
                <a:latin typeface="Arial Rounded MT Bold"/>
                <a:ea typeface="宋体" pitchFamily="2" charset="-122"/>
                <a:cs typeface="Arial" panose="020B0604020202020204" pitchFamily="34" charset="0"/>
              </a:rPr>
              <a:t>extract from MD simulations?</a:t>
            </a:r>
          </a:p>
          <a:p>
            <a:pPr algn="just">
              <a:spcBef>
                <a:spcPct val="0"/>
              </a:spcBef>
              <a:spcAft>
                <a:spcPts val="1000"/>
              </a:spcAft>
              <a:buClr>
                <a:srgbClr val="CC3300"/>
              </a:buClr>
              <a:buSzPct val="150000"/>
              <a:buFont typeface="Arial" pitchFamily="34" charset="0"/>
              <a:buChar char="•"/>
              <a:defRPr/>
            </a:pPr>
            <a:r>
              <a:rPr lang="en-US" sz="1800" kern="1200" dirty="0">
                <a:latin typeface="Arial Rounded MT Bold"/>
                <a:ea typeface="宋体" pitchFamily="2" charset="-122"/>
                <a:cs typeface="Arial" panose="020B0604020202020204" pitchFamily="34" charset="0"/>
              </a:rPr>
              <a:t>What are its reaches and limitations?</a:t>
            </a:r>
          </a:p>
        </p:txBody>
      </p:sp>
      <p:pic>
        <p:nvPicPr>
          <p:cNvPr id="4" name="Imagem 3" descr="Figura1.jpg"/>
          <p:cNvPicPr>
            <a:picLocks noChangeAspect="1"/>
          </p:cNvPicPr>
          <p:nvPr/>
        </p:nvPicPr>
        <p:blipFill>
          <a:blip r:embed="rId2" cstate="print"/>
          <a:srcRect/>
          <a:stretch>
            <a:fillRect/>
          </a:stretch>
        </p:blipFill>
        <p:spPr bwMode="auto">
          <a:xfrm>
            <a:off x="6228184" y="267494"/>
            <a:ext cx="2592288" cy="3565362"/>
          </a:xfrm>
          <a:prstGeom prst="rect">
            <a:avLst/>
          </a:prstGeom>
          <a:noFill/>
          <a:ln w="9525">
            <a:noFill/>
            <a:miter lim="800000"/>
            <a:headEnd/>
            <a:tailEnd/>
          </a:ln>
        </p:spPr>
      </p:pic>
    </p:spTree>
    <p:extLst>
      <p:ext uri="{BB962C8B-B14F-4D97-AF65-F5344CB8AC3E}">
        <p14:creationId xmlns:p14="http://schemas.microsoft.com/office/powerpoint/2010/main" val="14449344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Text Box 25"/>
          <p:cNvSpPr txBox="1">
            <a:spLocks noChangeArrowheads="1"/>
          </p:cNvSpPr>
          <p:nvPr/>
        </p:nvSpPr>
        <p:spPr bwMode="auto">
          <a:xfrm>
            <a:off x="107950" y="3468688"/>
            <a:ext cx="1752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dirty="0">
                <a:cs typeface="Arial" pitchFamily="34" charset="0"/>
              </a:rPr>
              <a:t> </a:t>
            </a:r>
            <a:r>
              <a:rPr lang="en-US" dirty="0" smtClean="0">
                <a:cs typeface="Arial" pitchFamily="34" charset="0"/>
              </a:rPr>
              <a:t>Updated velocity: </a:t>
            </a:r>
            <a:endParaRPr lang="en-US" dirty="0">
              <a:cs typeface="Arial" pitchFamily="34" charset="0"/>
            </a:endParaRPr>
          </a:p>
        </p:txBody>
      </p:sp>
      <p:grpSp>
        <p:nvGrpSpPr>
          <p:cNvPr id="12291" name="Group 61"/>
          <p:cNvGrpSpPr>
            <a:grpSpLocks/>
          </p:cNvGrpSpPr>
          <p:nvPr/>
        </p:nvGrpSpPr>
        <p:grpSpPr bwMode="auto">
          <a:xfrm>
            <a:off x="1476375" y="4067177"/>
            <a:ext cx="7315200" cy="593831"/>
            <a:chOff x="816" y="2880"/>
            <a:chExt cx="4608" cy="499"/>
          </a:xfrm>
        </p:grpSpPr>
        <p:sp>
          <p:nvSpPr>
            <p:cNvPr id="12323" name="Line 47"/>
            <p:cNvSpPr>
              <a:spLocks noChangeShapeType="1"/>
            </p:cNvSpPr>
            <p:nvPr/>
          </p:nvSpPr>
          <p:spPr bwMode="auto">
            <a:xfrm>
              <a:off x="960" y="2880"/>
              <a:ext cx="0" cy="144"/>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pt-BR"/>
            </a:p>
          </p:txBody>
        </p:sp>
        <p:sp>
          <p:nvSpPr>
            <p:cNvPr id="12324" name="Line 48"/>
            <p:cNvSpPr>
              <a:spLocks noChangeShapeType="1"/>
            </p:cNvSpPr>
            <p:nvPr/>
          </p:nvSpPr>
          <p:spPr bwMode="auto">
            <a:xfrm>
              <a:off x="960" y="3024"/>
              <a:ext cx="1776"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pt-BR"/>
            </a:p>
          </p:txBody>
        </p:sp>
        <p:sp>
          <p:nvSpPr>
            <p:cNvPr id="12325" name="Line 49"/>
            <p:cNvSpPr>
              <a:spLocks noChangeShapeType="1"/>
            </p:cNvSpPr>
            <p:nvPr/>
          </p:nvSpPr>
          <p:spPr bwMode="auto">
            <a:xfrm>
              <a:off x="2736" y="2880"/>
              <a:ext cx="0" cy="144"/>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pt-BR"/>
            </a:p>
          </p:txBody>
        </p:sp>
        <p:sp>
          <p:nvSpPr>
            <p:cNvPr id="12326" name="Line 50"/>
            <p:cNvSpPr>
              <a:spLocks noChangeShapeType="1"/>
            </p:cNvSpPr>
            <p:nvPr/>
          </p:nvSpPr>
          <p:spPr bwMode="auto">
            <a:xfrm>
              <a:off x="1824" y="3024"/>
              <a:ext cx="0" cy="96"/>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pt-BR"/>
            </a:p>
          </p:txBody>
        </p:sp>
        <p:sp>
          <p:nvSpPr>
            <p:cNvPr id="12327" name="Text Box 51"/>
            <p:cNvSpPr txBox="1">
              <a:spLocks noChangeArrowheads="1"/>
            </p:cNvSpPr>
            <p:nvPr/>
          </p:nvSpPr>
          <p:spPr bwMode="auto">
            <a:xfrm>
              <a:off x="816" y="3120"/>
              <a:ext cx="2160"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pt-BR" sz="1400" i="1" dirty="0" err="1" smtClean="0">
                  <a:cs typeface="Arial" pitchFamily="34" charset="0"/>
                </a:rPr>
                <a:t>First</a:t>
              </a:r>
              <a:r>
                <a:rPr lang="pt-BR" sz="1400" i="1" dirty="0" smtClean="0">
                  <a:cs typeface="Arial" pitchFamily="34" charset="0"/>
                </a:rPr>
                <a:t> </a:t>
              </a:r>
              <a:r>
                <a:rPr lang="pt-BR" sz="1400" i="1" dirty="0" err="1" smtClean="0">
                  <a:cs typeface="Arial" pitchFamily="34" charset="0"/>
                </a:rPr>
                <a:t>half</a:t>
              </a:r>
              <a:r>
                <a:rPr lang="pt-BR" sz="1400" i="1" dirty="0" smtClean="0">
                  <a:cs typeface="Arial" pitchFamily="34" charset="0"/>
                </a:rPr>
                <a:t> </a:t>
              </a:r>
              <a:r>
                <a:rPr lang="pt-BR" sz="1400" i="1" dirty="0" err="1" smtClean="0">
                  <a:cs typeface="Arial" pitchFamily="34" charset="0"/>
                </a:rPr>
                <a:t>of</a:t>
              </a:r>
              <a:r>
                <a:rPr lang="pt-BR" sz="1400" i="1" dirty="0" smtClean="0">
                  <a:cs typeface="Arial" pitchFamily="34" charset="0"/>
                </a:rPr>
                <a:t> </a:t>
              </a:r>
              <a:r>
                <a:rPr lang="pt-BR" sz="1400" i="1" dirty="0" err="1" smtClean="0">
                  <a:cs typeface="Arial" pitchFamily="34" charset="0"/>
                </a:rPr>
                <a:t>the</a:t>
              </a:r>
              <a:r>
                <a:rPr lang="pt-BR" sz="1400" i="1" dirty="0" smtClean="0">
                  <a:cs typeface="Arial" pitchFamily="34" charset="0"/>
                </a:rPr>
                <a:t> </a:t>
              </a:r>
              <a:r>
                <a:rPr lang="pt-BR" sz="1400" i="1" dirty="0" err="1" smtClean="0">
                  <a:cs typeface="Arial" pitchFamily="34" charset="0"/>
                </a:rPr>
                <a:t>integration</a:t>
              </a:r>
              <a:r>
                <a:rPr lang="pt-BR" sz="1400" i="1" dirty="0" smtClean="0">
                  <a:cs typeface="Arial" pitchFamily="34" charset="0"/>
                </a:rPr>
                <a:t> time</a:t>
              </a:r>
              <a:endParaRPr lang="pt-BR" sz="1400" i="1" dirty="0">
                <a:cs typeface="Arial" pitchFamily="34" charset="0"/>
              </a:endParaRPr>
            </a:p>
          </p:txBody>
        </p:sp>
        <p:sp>
          <p:nvSpPr>
            <p:cNvPr id="12328" name="Text Box 52"/>
            <p:cNvSpPr txBox="1">
              <a:spLocks noChangeArrowheads="1"/>
            </p:cNvSpPr>
            <p:nvPr/>
          </p:nvSpPr>
          <p:spPr bwMode="auto">
            <a:xfrm>
              <a:off x="3168" y="3120"/>
              <a:ext cx="2160"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pt-BR" sz="1400" i="1" dirty="0" err="1" smtClean="0">
                  <a:cs typeface="Arial" pitchFamily="34" charset="0"/>
                </a:rPr>
                <a:t>Second</a:t>
              </a:r>
              <a:r>
                <a:rPr lang="pt-BR" sz="1400" i="1" dirty="0" smtClean="0">
                  <a:cs typeface="Arial" pitchFamily="34" charset="0"/>
                </a:rPr>
                <a:t> </a:t>
              </a:r>
              <a:r>
                <a:rPr lang="pt-BR" sz="1400" i="1" dirty="0" err="1" smtClean="0">
                  <a:cs typeface="Arial" pitchFamily="34" charset="0"/>
                </a:rPr>
                <a:t>half</a:t>
              </a:r>
              <a:r>
                <a:rPr lang="pt-BR" sz="1400" i="1" dirty="0" smtClean="0">
                  <a:cs typeface="Arial" pitchFamily="34" charset="0"/>
                </a:rPr>
                <a:t> </a:t>
              </a:r>
              <a:r>
                <a:rPr lang="pt-BR" sz="1400" i="1" dirty="0" err="1" smtClean="0">
                  <a:cs typeface="Arial" pitchFamily="34" charset="0"/>
                </a:rPr>
                <a:t>of</a:t>
              </a:r>
              <a:r>
                <a:rPr lang="pt-BR" sz="1400" i="1" dirty="0" smtClean="0">
                  <a:cs typeface="Arial" pitchFamily="34" charset="0"/>
                </a:rPr>
                <a:t> </a:t>
              </a:r>
              <a:r>
                <a:rPr lang="pt-BR" sz="1400" i="1" dirty="0" err="1" smtClean="0">
                  <a:cs typeface="Arial" pitchFamily="34" charset="0"/>
                </a:rPr>
                <a:t>the</a:t>
              </a:r>
              <a:r>
                <a:rPr lang="pt-BR" sz="1400" i="1" dirty="0" smtClean="0">
                  <a:cs typeface="Arial" pitchFamily="34" charset="0"/>
                </a:rPr>
                <a:t> </a:t>
              </a:r>
              <a:r>
                <a:rPr lang="pt-BR" sz="1400" i="1" dirty="0" err="1" smtClean="0">
                  <a:cs typeface="Arial" pitchFamily="34" charset="0"/>
                </a:rPr>
                <a:t>integration</a:t>
              </a:r>
              <a:r>
                <a:rPr lang="pt-BR" sz="1400" i="1" dirty="0" smtClean="0">
                  <a:cs typeface="Arial" pitchFamily="34" charset="0"/>
                </a:rPr>
                <a:t> time</a:t>
              </a:r>
              <a:endParaRPr lang="pt-BR" sz="1400" i="1" dirty="0">
                <a:cs typeface="Arial" pitchFamily="34" charset="0"/>
              </a:endParaRPr>
            </a:p>
          </p:txBody>
        </p:sp>
        <p:sp>
          <p:nvSpPr>
            <p:cNvPr id="12329" name="Line 53"/>
            <p:cNvSpPr>
              <a:spLocks noChangeShapeType="1"/>
            </p:cNvSpPr>
            <p:nvPr/>
          </p:nvSpPr>
          <p:spPr bwMode="auto">
            <a:xfrm>
              <a:off x="3072" y="2880"/>
              <a:ext cx="0" cy="144"/>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pt-BR"/>
            </a:p>
          </p:txBody>
        </p:sp>
        <p:sp>
          <p:nvSpPr>
            <p:cNvPr id="12330" name="Line 54"/>
            <p:cNvSpPr>
              <a:spLocks noChangeShapeType="1"/>
            </p:cNvSpPr>
            <p:nvPr/>
          </p:nvSpPr>
          <p:spPr bwMode="auto">
            <a:xfrm>
              <a:off x="5424" y="2880"/>
              <a:ext cx="0" cy="144"/>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pt-BR"/>
            </a:p>
          </p:txBody>
        </p:sp>
        <p:sp>
          <p:nvSpPr>
            <p:cNvPr id="12331" name="Line 55"/>
            <p:cNvSpPr>
              <a:spLocks noChangeShapeType="1"/>
            </p:cNvSpPr>
            <p:nvPr/>
          </p:nvSpPr>
          <p:spPr bwMode="auto">
            <a:xfrm>
              <a:off x="3072" y="3024"/>
              <a:ext cx="2352"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pt-BR"/>
            </a:p>
          </p:txBody>
        </p:sp>
        <p:sp>
          <p:nvSpPr>
            <p:cNvPr id="12332" name="Line 56"/>
            <p:cNvSpPr>
              <a:spLocks noChangeShapeType="1"/>
            </p:cNvSpPr>
            <p:nvPr/>
          </p:nvSpPr>
          <p:spPr bwMode="auto">
            <a:xfrm>
              <a:off x="4320" y="3024"/>
              <a:ext cx="0" cy="96"/>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pt-BR"/>
            </a:p>
          </p:txBody>
        </p:sp>
      </p:grpSp>
      <p:grpSp>
        <p:nvGrpSpPr>
          <p:cNvPr id="12292" name="Group 63"/>
          <p:cNvGrpSpPr>
            <a:grpSpLocks/>
          </p:cNvGrpSpPr>
          <p:nvPr/>
        </p:nvGrpSpPr>
        <p:grpSpPr bwMode="auto">
          <a:xfrm>
            <a:off x="6248400" y="1276350"/>
            <a:ext cx="2667000" cy="1793875"/>
            <a:chOff x="3936" y="864"/>
            <a:chExt cx="1680" cy="1507"/>
          </a:xfrm>
        </p:grpSpPr>
        <p:sp>
          <p:nvSpPr>
            <p:cNvPr id="12301" name="Rectangle 59"/>
            <p:cNvSpPr>
              <a:spLocks noChangeArrowheads="1"/>
            </p:cNvSpPr>
            <p:nvPr/>
          </p:nvSpPr>
          <p:spPr bwMode="auto">
            <a:xfrm>
              <a:off x="3936" y="960"/>
              <a:ext cx="1680" cy="1392"/>
            </a:xfrm>
            <a:prstGeom prst="rect">
              <a:avLst/>
            </a:prstGeom>
            <a:solidFill>
              <a:schemeClr val="bg1"/>
            </a:solidFill>
            <a:ln w="9525">
              <a:solidFill>
                <a:schemeClr val="tx1"/>
              </a:solidFill>
              <a:miter lim="800000"/>
              <a:headEnd/>
              <a:tailEnd/>
            </a:ln>
          </p:spPr>
          <p:txBody>
            <a:bodyPr wrap="none" anchor="ctr"/>
            <a:lstStyle/>
            <a:p>
              <a:endParaRPr lang="pt-BR"/>
            </a:p>
          </p:txBody>
        </p:sp>
        <p:grpSp>
          <p:nvGrpSpPr>
            <p:cNvPr id="12302" name="Group 6"/>
            <p:cNvGrpSpPr>
              <a:grpSpLocks/>
            </p:cNvGrpSpPr>
            <p:nvPr/>
          </p:nvGrpSpPr>
          <p:grpSpPr bwMode="auto">
            <a:xfrm>
              <a:off x="4320" y="1920"/>
              <a:ext cx="240" cy="259"/>
              <a:chOff x="3840" y="1536"/>
              <a:chExt cx="240" cy="259"/>
            </a:xfrm>
          </p:grpSpPr>
          <p:sp>
            <p:nvSpPr>
              <p:cNvPr id="12321" name="Oval 7"/>
              <p:cNvSpPr>
                <a:spLocks noChangeArrowheads="1"/>
              </p:cNvSpPr>
              <p:nvPr/>
            </p:nvSpPr>
            <p:spPr bwMode="auto">
              <a:xfrm>
                <a:off x="3840" y="1536"/>
                <a:ext cx="240" cy="24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pt-BR"/>
              </a:p>
            </p:txBody>
          </p:sp>
          <p:sp>
            <p:nvSpPr>
              <p:cNvPr id="12322" name="Text Box 8"/>
              <p:cNvSpPr txBox="1">
                <a:spLocks noChangeArrowheads="1"/>
              </p:cNvSpPr>
              <p:nvPr/>
            </p:nvSpPr>
            <p:spPr bwMode="auto">
              <a:xfrm>
                <a:off x="3888" y="1536"/>
                <a:ext cx="144"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400" b="1" i="1">
                    <a:cs typeface="Arial" pitchFamily="34" charset="0"/>
                  </a:rPr>
                  <a:t>i</a:t>
                </a:r>
                <a:endParaRPr lang="en-US" sz="1400" b="1">
                  <a:cs typeface="Arial" pitchFamily="34" charset="0"/>
                </a:endParaRPr>
              </a:p>
            </p:txBody>
          </p:sp>
        </p:grpSp>
        <p:sp>
          <p:nvSpPr>
            <p:cNvPr id="12303" name="Line 9"/>
            <p:cNvSpPr>
              <a:spLocks noChangeShapeType="1"/>
            </p:cNvSpPr>
            <p:nvPr/>
          </p:nvSpPr>
          <p:spPr bwMode="auto">
            <a:xfrm>
              <a:off x="4560" y="2016"/>
              <a:ext cx="48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pt-BR"/>
            </a:p>
          </p:txBody>
        </p:sp>
        <p:sp>
          <p:nvSpPr>
            <p:cNvPr id="12304" name="Oval 10"/>
            <p:cNvSpPr>
              <a:spLocks noChangeArrowheads="1"/>
            </p:cNvSpPr>
            <p:nvPr/>
          </p:nvSpPr>
          <p:spPr bwMode="auto">
            <a:xfrm>
              <a:off x="4320" y="1392"/>
              <a:ext cx="240" cy="240"/>
            </a:xfrm>
            <a:prstGeom prst="ellipse">
              <a:avLst/>
            </a:prstGeom>
            <a:solidFill>
              <a:srgbClr val="FF9900"/>
            </a:solidFill>
            <a:ln w="9525">
              <a:solidFill>
                <a:schemeClr val="tx1"/>
              </a:solidFill>
              <a:round/>
              <a:headEnd/>
              <a:tailEnd/>
            </a:ln>
          </p:spPr>
          <p:txBody>
            <a:bodyPr wrap="none" anchor="ctr"/>
            <a:lstStyle/>
            <a:p>
              <a:endParaRPr lang="pt-BR"/>
            </a:p>
          </p:txBody>
        </p:sp>
        <p:sp>
          <p:nvSpPr>
            <p:cNvPr id="12305" name="Text Box 13"/>
            <p:cNvSpPr txBox="1">
              <a:spLocks noChangeArrowheads="1"/>
            </p:cNvSpPr>
            <p:nvPr/>
          </p:nvSpPr>
          <p:spPr bwMode="auto">
            <a:xfrm>
              <a:off x="4128" y="1680"/>
              <a:ext cx="288"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b="1" i="1">
                  <a:cs typeface="Arial" pitchFamily="34" charset="0"/>
                </a:rPr>
                <a:t>F</a:t>
              </a:r>
              <a:r>
                <a:rPr lang="en-US" sz="1600" b="1" i="1" baseline="-25000">
                  <a:cs typeface="Arial" pitchFamily="34" charset="0"/>
                </a:rPr>
                <a:t>ij</a:t>
              </a:r>
              <a:endParaRPr lang="en-US" sz="1600" b="1" i="1">
                <a:cs typeface="Arial" pitchFamily="34" charset="0"/>
              </a:endParaRPr>
            </a:p>
          </p:txBody>
        </p:sp>
        <p:sp>
          <p:nvSpPr>
            <p:cNvPr id="12306" name="Line 14"/>
            <p:cNvSpPr>
              <a:spLocks noChangeShapeType="1"/>
            </p:cNvSpPr>
            <p:nvPr/>
          </p:nvSpPr>
          <p:spPr bwMode="auto">
            <a:xfrm flipV="1">
              <a:off x="4416" y="1776"/>
              <a:ext cx="0" cy="14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pt-BR"/>
            </a:p>
          </p:txBody>
        </p:sp>
        <p:sp>
          <p:nvSpPr>
            <p:cNvPr id="12307" name="Text Box 17"/>
            <p:cNvSpPr txBox="1">
              <a:spLocks noChangeArrowheads="1"/>
            </p:cNvSpPr>
            <p:nvPr/>
          </p:nvSpPr>
          <p:spPr bwMode="auto">
            <a:xfrm>
              <a:off x="4656" y="1968"/>
              <a:ext cx="288"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b="1" i="1">
                  <a:cs typeface="Arial" pitchFamily="34" charset="0"/>
                </a:rPr>
                <a:t>v</a:t>
              </a:r>
              <a:r>
                <a:rPr lang="en-US" sz="1600" b="1" i="1" baseline="-25000">
                  <a:cs typeface="Arial" pitchFamily="34" charset="0"/>
                </a:rPr>
                <a:t>i</a:t>
              </a:r>
              <a:endParaRPr lang="en-US" sz="1600" b="1" i="1">
                <a:cs typeface="Arial" pitchFamily="34" charset="0"/>
              </a:endParaRPr>
            </a:p>
          </p:txBody>
        </p:sp>
        <p:grpSp>
          <p:nvGrpSpPr>
            <p:cNvPr id="12308" name="Group 18"/>
            <p:cNvGrpSpPr>
              <a:grpSpLocks/>
            </p:cNvGrpSpPr>
            <p:nvPr/>
          </p:nvGrpSpPr>
          <p:grpSpPr bwMode="auto">
            <a:xfrm>
              <a:off x="5088" y="1536"/>
              <a:ext cx="240" cy="259"/>
              <a:chOff x="3840" y="1536"/>
              <a:chExt cx="240" cy="259"/>
            </a:xfrm>
          </p:grpSpPr>
          <p:sp>
            <p:nvSpPr>
              <p:cNvPr id="12319" name="Oval 19"/>
              <p:cNvSpPr>
                <a:spLocks noChangeArrowheads="1"/>
              </p:cNvSpPr>
              <p:nvPr/>
            </p:nvSpPr>
            <p:spPr bwMode="auto">
              <a:xfrm>
                <a:off x="3840" y="1536"/>
                <a:ext cx="240" cy="24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pt-BR"/>
              </a:p>
            </p:txBody>
          </p:sp>
          <p:sp>
            <p:nvSpPr>
              <p:cNvPr id="12320" name="Text Box 20"/>
              <p:cNvSpPr txBox="1">
                <a:spLocks noChangeArrowheads="1"/>
              </p:cNvSpPr>
              <p:nvPr/>
            </p:nvSpPr>
            <p:spPr bwMode="auto">
              <a:xfrm>
                <a:off x="3888" y="1536"/>
                <a:ext cx="144"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400" b="1" i="1">
                    <a:cs typeface="Arial" pitchFamily="34" charset="0"/>
                  </a:rPr>
                  <a:t>i</a:t>
                </a:r>
                <a:endParaRPr lang="en-US" sz="1400" b="1">
                  <a:cs typeface="Arial" pitchFamily="34" charset="0"/>
                </a:endParaRPr>
              </a:p>
            </p:txBody>
          </p:sp>
        </p:grpSp>
        <p:grpSp>
          <p:nvGrpSpPr>
            <p:cNvPr id="12309" name="Group 21"/>
            <p:cNvGrpSpPr>
              <a:grpSpLocks/>
            </p:cNvGrpSpPr>
            <p:nvPr/>
          </p:nvGrpSpPr>
          <p:grpSpPr bwMode="auto">
            <a:xfrm>
              <a:off x="4560" y="864"/>
              <a:ext cx="558" cy="1152"/>
              <a:chOff x="4560" y="864"/>
              <a:chExt cx="558" cy="1152"/>
            </a:xfrm>
          </p:grpSpPr>
          <p:sp>
            <p:nvSpPr>
              <p:cNvPr id="12317" name="Arc 22"/>
              <p:cNvSpPr>
                <a:spLocks/>
              </p:cNvSpPr>
              <p:nvPr/>
            </p:nvSpPr>
            <p:spPr bwMode="auto">
              <a:xfrm flipV="1">
                <a:off x="4560" y="864"/>
                <a:ext cx="558" cy="1152"/>
              </a:xfrm>
              <a:custGeom>
                <a:avLst/>
                <a:gdLst>
                  <a:gd name="T0" fmla="*/ 0 w 13771"/>
                  <a:gd name="T1" fmla="*/ 0 h 21600"/>
                  <a:gd name="T2" fmla="*/ 0 w 13771"/>
                  <a:gd name="T3" fmla="*/ 0 h 21600"/>
                  <a:gd name="T4" fmla="*/ 0 w 13771"/>
                  <a:gd name="T5" fmla="*/ 0 h 21600"/>
                  <a:gd name="T6" fmla="*/ 0 60000 65536"/>
                  <a:gd name="T7" fmla="*/ 0 60000 65536"/>
                  <a:gd name="T8" fmla="*/ 0 60000 65536"/>
                </a:gdLst>
                <a:ahLst/>
                <a:cxnLst>
                  <a:cxn ang="T6">
                    <a:pos x="T0" y="T1"/>
                  </a:cxn>
                  <a:cxn ang="T7">
                    <a:pos x="T2" y="T3"/>
                  </a:cxn>
                  <a:cxn ang="T8">
                    <a:pos x="T4" y="T5"/>
                  </a:cxn>
                </a:cxnLst>
                <a:rect l="0" t="0" r="r" b="b"/>
                <a:pathLst>
                  <a:path w="13771" h="21600" fill="none" extrusionOk="0">
                    <a:moveTo>
                      <a:pt x="-1" y="0"/>
                    </a:moveTo>
                    <a:cubicBezTo>
                      <a:pt x="5027" y="0"/>
                      <a:pt x="9897" y="1753"/>
                      <a:pt x="13770" y="4959"/>
                    </a:cubicBezTo>
                  </a:path>
                  <a:path w="13771" h="21600" stroke="0" extrusionOk="0">
                    <a:moveTo>
                      <a:pt x="-1" y="0"/>
                    </a:moveTo>
                    <a:cubicBezTo>
                      <a:pt x="5027" y="0"/>
                      <a:pt x="9897" y="1753"/>
                      <a:pt x="13770" y="4959"/>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pt-BR"/>
              </a:p>
            </p:txBody>
          </p:sp>
          <p:sp>
            <p:nvSpPr>
              <p:cNvPr id="12318" name="Line 23"/>
              <p:cNvSpPr>
                <a:spLocks noChangeShapeType="1"/>
              </p:cNvSpPr>
              <p:nvPr/>
            </p:nvSpPr>
            <p:spPr bwMode="auto">
              <a:xfrm flipV="1">
                <a:off x="4800" y="1920"/>
                <a:ext cx="96" cy="4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pt-BR"/>
              </a:p>
            </p:txBody>
          </p:sp>
        </p:grpSp>
        <p:sp>
          <p:nvSpPr>
            <p:cNvPr id="12310" name="Text Box 24"/>
            <p:cNvSpPr txBox="1">
              <a:spLocks noChangeArrowheads="1"/>
            </p:cNvSpPr>
            <p:nvPr/>
          </p:nvSpPr>
          <p:spPr bwMode="auto">
            <a:xfrm>
              <a:off x="4320" y="2112"/>
              <a:ext cx="288"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400" i="1">
                  <a:cs typeface="Arial" pitchFamily="34" charset="0"/>
                </a:rPr>
                <a:t>(t)</a:t>
              </a:r>
            </a:p>
          </p:txBody>
        </p:sp>
        <p:sp>
          <p:nvSpPr>
            <p:cNvPr id="12311" name="Line 28"/>
            <p:cNvSpPr>
              <a:spLocks noChangeShapeType="1"/>
            </p:cNvSpPr>
            <p:nvPr/>
          </p:nvSpPr>
          <p:spPr bwMode="auto">
            <a:xfrm flipH="1" flipV="1">
              <a:off x="4944" y="1584"/>
              <a:ext cx="144" cy="4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pt-BR"/>
            </a:p>
          </p:txBody>
        </p:sp>
        <p:sp>
          <p:nvSpPr>
            <p:cNvPr id="12312" name="Text Box 29"/>
            <p:cNvSpPr txBox="1">
              <a:spLocks noChangeArrowheads="1"/>
            </p:cNvSpPr>
            <p:nvPr/>
          </p:nvSpPr>
          <p:spPr bwMode="auto">
            <a:xfrm>
              <a:off x="4752" y="1392"/>
              <a:ext cx="288"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b="1" i="1">
                  <a:cs typeface="Arial" pitchFamily="34" charset="0"/>
                </a:rPr>
                <a:t>F</a:t>
              </a:r>
              <a:r>
                <a:rPr lang="en-US" sz="1600" b="1" i="1" baseline="-25000">
                  <a:cs typeface="Arial" pitchFamily="34" charset="0"/>
                </a:rPr>
                <a:t>ij</a:t>
              </a:r>
              <a:endParaRPr lang="en-US" sz="1600" b="1" i="1">
                <a:cs typeface="Arial" pitchFamily="34" charset="0"/>
              </a:endParaRPr>
            </a:p>
          </p:txBody>
        </p:sp>
        <p:sp>
          <p:nvSpPr>
            <p:cNvPr id="12313" name="Line 31"/>
            <p:cNvSpPr>
              <a:spLocks noChangeShapeType="1"/>
            </p:cNvSpPr>
            <p:nvPr/>
          </p:nvSpPr>
          <p:spPr bwMode="auto">
            <a:xfrm flipV="1">
              <a:off x="5280" y="1344"/>
              <a:ext cx="240" cy="24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pt-BR"/>
            </a:p>
          </p:txBody>
        </p:sp>
        <p:sp>
          <p:nvSpPr>
            <p:cNvPr id="12314" name="Text Box 32"/>
            <p:cNvSpPr txBox="1">
              <a:spLocks noChangeArrowheads="1"/>
            </p:cNvSpPr>
            <p:nvPr/>
          </p:nvSpPr>
          <p:spPr bwMode="auto">
            <a:xfrm>
              <a:off x="5232" y="1248"/>
              <a:ext cx="288"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b="1" i="1">
                  <a:cs typeface="Arial" pitchFamily="34" charset="0"/>
                </a:rPr>
                <a:t>v</a:t>
              </a:r>
              <a:r>
                <a:rPr lang="en-US" sz="1600" b="1" i="1" baseline="-25000">
                  <a:cs typeface="Arial" pitchFamily="34" charset="0"/>
                </a:rPr>
                <a:t>i</a:t>
              </a:r>
              <a:endParaRPr lang="en-US" sz="1600" b="1" i="1">
                <a:cs typeface="Arial" pitchFamily="34" charset="0"/>
              </a:endParaRPr>
            </a:p>
          </p:txBody>
        </p:sp>
        <p:sp>
          <p:nvSpPr>
            <p:cNvPr id="12315" name="Text Box 33"/>
            <p:cNvSpPr txBox="1">
              <a:spLocks noChangeArrowheads="1"/>
            </p:cNvSpPr>
            <p:nvPr/>
          </p:nvSpPr>
          <p:spPr bwMode="auto">
            <a:xfrm>
              <a:off x="4992" y="1728"/>
              <a:ext cx="480"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400" i="1">
                  <a:cs typeface="Arial" pitchFamily="34" charset="0"/>
                </a:rPr>
                <a:t>(t + </a:t>
              </a:r>
              <a:r>
                <a:rPr lang="en-US" sz="1400" i="1">
                  <a:latin typeface="Symbol" pitchFamily="18" charset="2"/>
                  <a:cs typeface="Arial" pitchFamily="34" charset="0"/>
                </a:rPr>
                <a:t>D</a:t>
              </a:r>
              <a:r>
                <a:rPr lang="en-US" sz="1400" i="1">
                  <a:cs typeface="Arial" pitchFamily="34" charset="0"/>
                </a:rPr>
                <a:t>t)</a:t>
              </a:r>
            </a:p>
          </p:txBody>
        </p:sp>
        <p:sp>
          <p:nvSpPr>
            <p:cNvPr id="12316" name="Text Box 62"/>
            <p:cNvSpPr txBox="1">
              <a:spLocks noChangeArrowheads="1"/>
            </p:cNvSpPr>
            <p:nvPr/>
          </p:nvSpPr>
          <p:spPr bwMode="auto">
            <a:xfrm>
              <a:off x="4368" y="1440"/>
              <a:ext cx="192"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400" b="1" i="1">
                  <a:cs typeface="Arial" pitchFamily="34" charset="0"/>
                </a:rPr>
                <a:t>j</a:t>
              </a:r>
            </a:p>
          </p:txBody>
        </p:sp>
      </p:grpSp>
      <p:sp>
        <p:nvSpPr>
          <p:cNvPr id="12293" name="Text Box 15"/>
          <p:cNvSpPr txBox="1">
            <a:spLocks noChangeArrowheads="1"/>
          </p:cNvSpPr>
          <p:nvPr/>
        </p:nvSpPr>
        <p:spPr bwMode="auto">
          <a:xfrm>
            <a:off x="107950" y="2262188"/>
            <a:ext cx="1600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dirty="0">
                <a:cs typeface="Arial" pitchFamily="34" charset="0"/>
              </a:rPr>
              <a:t> </a:t>
            </a:r>
            <a:r>
              <a:rPr lang="en-US" dirty="0" smtClean="0">
                <a:cs typeface="Arial" pitchFamily="34" charset="0"/>
              </a:rPr>
              <a:t>Updated position:</a:t>
            </a:r>
            <a:endParaRPr lang="en-US" dirty="0">
              <a:cs typeface="Arial" pitchFamily="34" charset="0"/>
            </a:endParaRPr>
          </a:p>
        </p:txBody>
      </p:sp>
      <p:sp>
        <p:nvSpPr>
          <p:cNvPr id="12294" name="Text Box 3"/>
          <p:cNvSpPr txBox="1">
            <a:spLocks noChangeArrowheads="1"/>
          </p:cNvSpPr>
          <p:nvPr/>
        </p:nvSpPr>
        <p:spPr bwMode="auto">
          <a:xfrm>
            <a:off x="107950" y="1539875"/>
            <a:ext cx="3352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pt-BR" dirty="0">
                <a:cs typeface="Arial" pitchFamily="34" charset="0"/>
              </a:rPr>
              <a:t> </a:t>
            </a:r>
            <a:r>
              <a:rPr lang="pt-BR" dirty="0" err="1" smtClean="0">
                <a:cs typeface="Arial" pitchFamily="34" charset="0"/>
              </a:rPr>
              <a:t>Newton´s</a:t>
            </a:r>
            <a:r>
              <a:rPr lang="pt-BR" dirty="0" smtClean="0">
                <a:cs typeface="Arial" pitchFamily="34" charset="0"/>
              </a:rPr>
              <a:t> Law:</a:t>
            </a:r>
            <a:endParaRPr lang="pt-BR" dirty="0">
              <a:cs typeface="Arial" pitchFamily="34" charset="0"/>
            </a:endParaRPr>
          </a:p>
        </p:txBody>
      </p:sp>
      <p:sp>
        <p:nvSpPr>
          <p:cNvPr id="88" name="Rectangle 53"/>
          <p:cNvSpPr>
            <a:spLocks noChangeArrowheads="1"/>
          </p:cNvSpPr>
          <p:nvPr/>
        </p:nvSpPr>
        <p:spPr bwMode="auto">
          <a:xfrm>
            <a:off x="684213" y="142875"/>
            <a:ext cx="7772400" cy="628650"/>
          </a:xfrm>
          <a:prstGeom prst="rect">
            <a:avLst/>
          </a:prstGeom>
          <a:noFill/>
          <a:ln w="9525">
            <a:noFill/>
            <a:miter lim="800000"/>
            <a:headEnd/>
            <a:tailEnd/>
          </a:ln>
          <a:effectLst/>
        </p:spPr>
        <p:txBody>
          <a:bodyPr anchor="ctr"/>
          <a:lstStyle/>
          <a:p>
            <a:pPr algn="ctr" eaLnBrk="0" hangingPunct="0">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pt-BR" altLang="zh-CN" sz="2800" cap="small" dirty="0" err="1">
                <a:latin typeface="Times New Roman" panose="02020603050405020304" pitchFamily="18" charset="0"/>
                <a:cs typeface="Arial" panose="020B0604020202020204" pitchFamily="34" charset="0"/>
              </a:rPr>
              <a:t>Classical</a:t>
            </a:r>
            <a:r>
              <a:rPr lang="pt-BR" altLang="zh-CN" sz="2800" cap="small" dirty="0">
                <a:latin typeface="Times New Roman" panose="02020603050405020304" pitchFamily="18" charset="0"/>
                <a:cs typeface="Arial" panose="020B0604020202020204" pitchFamily="34" charset="0"/>
              </a:rPr>
              <a:t> Molecular Dynamics</a:t>
            </a:r>
          </a:p>
        </p:txBody>
      </p:sp>
      <p:graphicFrame>
        <p:nvGraphicFramePr>
          <p:cNvPr id="12296" name="Objeto 1"/>
          <p:cNvGraphicFramePr>
            <a:graphicFrameLocks noChangeAspect="1"/>
          </p:cNvGraphicFramePr>
          <p:nvPr>
            <p:extLst>
              <p:ext uri="{D42A27DB-BD31-4B8C-83A1-F6EECF244321}">
                <p14:modId xmlns:p14="http://schemas.microsoft.com/office/powerpoint/2010/main" val="69677034"/>
              </p:ext>
            </p:extLst>
          </p:nvPr>
        </p:nvGraphicFramePr>
        <p:xfrm>
          <a:off x="2101047" y="1382713"/>
          <a:ext cx="1387475" cy="684212"/>
        </p:xfrm>
        <a:graphic>
          <a:graphicData uri="http://schemas.openxmlformats.org/presentationml/2006/ole">
            <mc:AlternateContent xmlns:mc="http://schemas.openxmlformats.org/markup-compatibility/2006">
              <mc:Choice xmlns:v="urn:schemas-microsoft-com:vml" Requires="v">
                <p:oleObj spid="_x0000_s12948" name="Equação" r:id="rId4" imgW="977476" imgH="482391" progId="Equation.3">
                  <p:embed/>
                </p:oleObj>
              </mc:Choice>
              <mc:Fallback>
                <p:oleObj name="Equação" r:id="rId4" imgW="977476" imgH="482391" progId="Equation.3">
                  <p:embed/>
                  <p:pic>
                    <p:nvPicPr>
                      <p:cNvPr id="0" name="Objeto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1047" y="1382713"/>
                        <a:ext cx="138747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297" name="Objeto 2"/>
          <p:cNvGraphicFramePr>
            <a:graphicFrameLocks noChangeAspect="1"/>
          </p:cNvGraphicFramePr>
          <p:nvPr/>
        </p:nvGraphicFramePr>
        <p:xfrm>
          <a:off x="1508125" y="3462338"/>
          <a:ext cx="3136900" cy="757237"/>
        </p:xfrm>
        <a:graphic>
          <a:graphicData uri="http://schemas.openxmlformats.org/presentationml/2006/ole">
            <mc:AlternateContent xmlns:mc="http://schemas.openxmlformats.org/markup-compatibility/2006">
              <mc:Choice xmlns:v="urn:schemas-microsoft-com:vml" Requires="v">
                <p:oleObj spid="_x0000_s12949" name="Equação" r:id="rId6" imgW="1892300" imgH="457200" progId="Equation.3">
                  <p:embed/>
                </p:oleObj>
              </mc:Choice>
              <mc:Fallback>
                <p:oleObj name="Equação" r:id="rId6" imgW="1892300" imgH="457200" progId="Equation.3">
                  <p:embed/>
                  <p:pic>
                    <p:nvPicPr>
                      <p:cNvPr id="0" name="Objeto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08125" y="3462338"/>
                        <a:ext cx="31369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298" name="Objeto 3"/>
          <p:cNvGraphicFramePr>
            <a:graphicFrameLocks noChangeAspect="1"/>
          </p:cNvGraphicFramePr>
          <p:nvPr/>
        </p:nvGraphicFramePr>
        <p:xfrm>
          <a:off x="5026025" y="3489325"/>
          <a:ext cx="4025900" cy="730250"/>
        </p:xfrm>
        <a:graphic>
          <a:graphicData uri="http://schemas.openxmlformats.org/presentationml/2006/ole">
            <mc:AlternateContent xmlns:mc="http://schemas.openxmlformats.org/markup-compatibility/2006">
              <mc:Choice xmlns:v="urn:schemas-microsoft-com:vml" Requires="v">
                <p:oleObj spid="_x0000_s12950" name="Equação" r:id="rId8" imgW="2451100" imgH="444500" progId="Equation.3">
                  <p:embed/>
                </p:oleObj>
              </mc:Choice>
              <mc:Fallback>
                <p:oleObj name="Equação" r:id="rId8" imgW="2451100" imgH="444500" progId="Equation.3">
                  <p:embed/>
                  <p:pic>
                    <p:nvPicPr>
                      <p:cNvPr id="0" name="Objeto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26025" y="3489325"/>
                        <a:ext cx="40259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299" name="Objeto 4"/>
          <p:cNvGraphicFramePr>
            <a:graphicFrameLocks noChangeAspect="1"/>
          </p:cNvGraphicFramePr>
          <p:nvPr/>
        </p:nvGraphicFramePr>
        <p:xfrm>
          <a:off x="1905000" y="2239963"/>
          <a:ext cx="3768725" cy="692150"/>
        </p:xfrm>
        <a:graphic>
          <a:graphicData uri="http://schemas.openxmlformats.org/presentationml/2006/ole">
            <mc:AlternateContent xmlns:mc="http://schemas.openxmlformats.org/markup-compatibility/2006">
              <mc:Choice xmlns:v="urn:schemas-microsoft-com:vml" Requires="v">
                <p:oleObj spid="_x0000_s12951" name="Equação" r:id="rId10" imgW="2489200" imgH="457200" progId="Equation.3">
                  <p:embed/>
                </p:oleObj>
              </mc:Choice>
              <mc:Fallback>
                <p:oleObj name="Equação" r:id="rId10" imgW="2489200" imgH="457200" progId="Equation.3">
                  <p:embed/>
                  <p:pic>
                    <p:nvPicPr>
                      <p:cNvPr id="0" name="Objeto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05000" y="2239963"/>
                        <a:ext cx="376872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300" name="Objeto 5"/>
          <p:cNvGraphicFramePr>
            <a:graphicFrameLocks noChangeAspect="1"/>
          </p:cNvGraphicFramePr>
          <p:nvPr>
            <p:extLst>
              <p:ext uri="{D42A27DB-BD31-4B8C-83A1-F6EECF244321}">
                <p14:modId xmlns:p14="http://schemas.microsoft.com/office/powerpoint/2010/main" val="2906698971"/>
              </p:ext>
            </p:extLst>
          </p:nvPr>
        </p:nvGraphicFramePr>
        <p:xfrm>
          <a:off x="4049713" y="1381125"/>
          <a:ext cx="1277937" cy="685800"/>
        </p:xfrm>
        <a:graphic>
          <a:graphicData uri="http://schemas.openxmlformats.org/presentationml/2006/ole">
            <mc:AlternateContent xmlns:mc="http://schemas.openxmlformats.org/markup-compatibility/2006">
              <mc:Choice xmlns:v="urn:schemas-microsoft-com:vml" Requires="v">
                <p:oleObj spid="_x0000_s12952" name="Equação" r:id="rId12" imgW="876300" imgH="469900" progId="Equation.3">
                  <p:embed/>
                </p:oleObj>
              </mc:Choice>
              <mc:Fallback>
                <p:oleObj name="Equação" r:id="rId12" imgW="876300" imgH="469900" progId="Equation.3">
                  <p:embed/>
                  <p:pic>
                    <p:nvPicPr>
                      <p:cNvPr id="0" name="Objeto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049713" y="1381125"/>
                        <a:ext cx="1277937"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Imagem 3" descr="time-scale.bmp"/>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3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pic>
        <p:nvPicPr>
          <p:cNvPr id="459778" name="Picture 2" descr="C:\home\grubi\powerpoint\00-FloodingMethods\00-09-landscape.eps.tif"/>
          <p:cNvPicPr>
            <a:picLocks noChangeAspect="1" noChangeArrowheads="1"/>
          </p:cNvPicPr>
          <p:nvPr/>
        </p:nvPicPr>
        <p:blipFill>
          <a:blip r:embed="rId3">
            <a:extLst>
              <a:ext uri="{28A0092B-C50C-407E-A947-70E740481C1C}">
                <a14:useLocalDpi xmlns:a14="http://schemas.microsoft.com/office/drawing/2010/main" val="0"/>
              </a:ext>
            </a:extLst>
          </a:blip>
          <a:srcRect l="1575" t="1932" r="4724" b="2415"/>
          <a:stretch>
            <a:fillRect/>
          </a:stretch>
        </p:blipFill>
        <p:spPr bwMode="auto">
          <a:xfrm>
            <a:off x="1948284" y="827396"/>
            <a:ext cx="4870847" cy="4052888"/>
          </a:xfrm>
          <a:prstGeom prst="rect">
            <a:avLst/>
          </a:prstGeom>
          <a:noFill/>
          <a:ln w="1905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459779" name="Text Box 3"/>
          <p:cNvSpPr txBox="1">
            <a:spLocks noChangeArrowheads="1"/>
          </p:cNvSpPr>
          <p:nvPr/>
        </p:nvSpPr>
        <p:spPr bwMode="auto">
          <a:xfrm>
            <a:off x="323528" y="181065"/>
            <a:ext cx="849927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altLang="pt-BR" dirty="0">
                <a:latin typeface="Arial Rounded MT Bold"/>
                <a:ea typeface="宋体" pitchFamily="2" charset="-122"/>
                <a:cs typeface="Arial" panose="020B0604020202020204" pitchFamily="34" charset="0"/>
              </a:rPr>
              <a:t>Proteins jump between many, hierarchically </a:t>
            </a:r>
            <a:r>
              <a:rPr lang="de-DE" altLang="pt-BR" dirty="0" smtClean="0">
                <a:latin typeface="Arial Rounded MT Bold"/>
                <a:ea typeface="宋体" pitchFamily="2" charset="-122"/>
                <a:cs typeface="Arial" panose="020B0604020202020204" pitchFamily="34" charset="0"/>
              </a:rPr>
              <a:t>ordered “conformational </a:t>
            </a:r>
            <a:r>
              <a:rPr lang="de-DE" altLang="pt-BR" dirty="0">
                <a:latin typeface="Arial Rounded MT Bold"/>
                <a:ea typeface="宋体" pitchFamily="2" charset="-122"/>
                <a:cs typeface="Arial" panose="020B0604020202020204" pitchFamily="34" charset="0"/>
              </a:rPr>
              <a:t>substates“</a:t>
            </a:r>
            <a:endParaRPr lang="en-US" altLang="pt-BR" dirty="0">
              <a:latin typeface="Arial Rounded MT Bold"/>
              <a:ea typeface="宋体" pitchFamily="2" charset="-122"/>
              <a:cs typeface="Arial" panose="020B0604020202020204" pitchFamily="34" charset="0"/>
            </a:endParaRPr>
          </a:p>
        </p:txBody>
      </p:sp>
      <p:sp>
        <p:nvSpPr>
          <p:cNvPr id="459780" name="Text Box 4"/>
          <p:cNvSpPr txBox="1">
            <a:spLocks noChangeArrowheads="1"/>
          </p:cNvSpPr>
          <p:nvPr/>
        </p:nvSpPr>
        <p:spPr bwMode="auto">
          <a:xfrm>
            <a:off x="5076056" y="4880284"/>
            <a:ext cx="348615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altLang="pt-BR" sz="1200" dirty="0">
                <a:solidFill>
                  <a:srgbClr val="99CCFF"/>
                </a:solidFill>
              </a:rPr>
              <a:t>H. Frauenfelder et al., </a:t>
            </a:r>
            <a:r>
              <a:rPr lang="de-DE" altLang="pt-BR" sz="1200" i="1" dirty="0">
                <a:solidFill>
                  <a:srgbClr val="99CCFF"/>
                </a:solidFill>
              </a:rPr>
              <a:t>Science</a:t>
            </a:r>
            <a:r>
              <a:rPr lang="de-DE" altLang="pt-BR" sz="1200" dirty="0">
                <a:solidFill>
                  <a:srgbClr val="99CCFF"/>
                </a:solidFill>
              </a:rPr>
              <a:t> </a:t>
            </a:r>
            <a:r>
              <a:rPr lang="de-DE" altLang="pt-BR" sz="1200" b="1" u="sng" dirty="0">
                <a:solidFill>
                  <a:srgbClr val="99CCFF"/>
                </a:solidFill>
              </a:rPr>
              <a:t>229</a:t>
            </a:r>
            <a:r>
              <a:rPr lang="de-DE" altLang="pt-BR" sz="1200" dirty="0">
                <a:solidFill>
                  <a:srgbClr val="99CCFF"/>
                </a:solidFill>
              </a:rPr>
              <a:t>  (1985) 337</a:t>
            </a:r>
            <a:endParaRPr lang="en-US" altLang="pt-BR" sz="1200" dirty="0">
              <a:solidFill>
                <a:srgbClr val="99CCFF"/>
              </a:solidFill>
            </a:endParaRPr>
          </a:p>
        </p:txBody>
      </p:sp>
    </p:spTree>
    <p:extLst>
      <p:ext uri="{BB962C8B-B14F-4D97-AF65-F5344CB8AC3E}">
        <p14:creationId xmlns:p14="http://schemas.microsoft.com/office/powerpoint/2010/main" val="392956676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6514" name="Rectangle 2"/>
          <p:cNvSpPr>
            <a:spLocks noGrp="1" noRot="1" noChangeArrowheads="1"/>
          </p:cNvSpPr>
          <p:nvPr>
            <p:ph type="title"/>
          </p:nvPr>
        </p:nvSpPr>
        <p:spPr>
          <a:xfrm>
            <a:off x="457200" y="50800"/>
            <a:ext cx="8224838" cy="854075"/>
          </a:xfrm>
        </p:spPr>
        <p:txBody>
          <a:bodyPr/>
          <a:lstStyle/>
          <a:p>
            <a:pPr>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pt-BR" altLang="zh-CN" sz="2800" kern="1200" cap="small" dirty="0" err="1">
                <a:solidFill>
                  <a:schemeClr val="tx1"/>
                </a:solidFill>
                <a:latin typeface="Times New Roman" panose="02020603050405020304" pitchFamily="18" charset="0"/>
                <a:ea typeface="+mn-ea"/>
                <a:cs typeface="Arial" panose="020B0604020202020204" pitchFamily="34" charset="0"/>
              </a:rPr>
              <a:t>Integration</a:t>
            </a:r>
            <a:r>
              <a:rPr lang="pt-BR" altLang="zh-CN" sz="2800" kern="1200" cap="small" dirty="0">
                <a:solidFill>
                  <a:schemeClr val="tx1"/>
                </a:solidFill>
                <a:latin typeface="Times New Roman" panose="02020603050405020304" pitchFamily="18" charset="0"/>
                <a:ea typeface="+mn-ea"/>
                <a:cs typeface="Arial" panose="020B0604020202020204" pitchFamily="34" charset="0"/>
              </a:rPr>
              <a:t> Time</a:t>
            </a:r>
          </a:p>
        </p:txBody>
      </p:sp>
      <p:sp>
        <p:nvSpPr>
          <p:cNvPr id="576515" name="Rectangle 3"/>
          <p:cNvSpPr>
            <a:spLocks noGrp="1" noChangeArrowheads="1"/>
          </p:cNvSpPr>
          <p:nvPr>
            <p:ph type="body" sz="half" idx="1"/>
          </p:nvPr>
        </p:nvSpPr>
        <p:spPr>
          <a:xfrm>
            <a:off x="457200" y="1006475"/>
            <a:ext cx="7924800" cy="2592388"/>
          </a:xfrm>
        </p:spPr>
        <p:txBody>
          <a:bodyPr/>
          <a:lstStyle/>
          <a:p>
            <a:pPr marL="419100" indent="-382588" eaLnBrk="1" hangingPunct="1">
              <a:lnSpc>
                <a:spcPct val="90000"/>
              </a:lnSpc>
              <a:buClr>
                <a:srgbClr val="C00000"/>
              </a:buClr>
              <a:buSzPct val="150000"/>
            </a:pPr>
            <a:r>
              <a:rPr lang="en-US" altLang="zh-CN" sz="1600" dirty="0" smtClean="0">
                <a:ea typeface="宋体" pitchFamily="2" charset="-122"/>
                <a:cs typeface="Arial" pitchFamily="34" charset="0"/>
              </a:rPr>
              <a:t>Very small:  exhaustive sampling of the conformational space  – </a:t>
            </a:r>
            <a:r>
              <a:rPr lang="en-US" altLang="zh-CN" sz="1600" dirty="0" smtClean="0">
                <a:ea typeface="宋体" pitchFamily="2" charset="-122"/>
                <a:cs typeface="Arial" pitchFamily="34" charset="0"/>
              </a:rPr>
              <a:t>extremely </a:t>
            </a:r>
            <a:r>
              <a:rPr lang="en-US" altLang="zh-CN" sz="1600" dirty="0" smtClean="0">
                <a:ea typeface="宋体" pitchFamily="2" charset="-122"/>
                <a:cs typeface="Arial" pitchFamily="34" charset="0"/>
              </a:rPr>
              <a:t>slow simulation</a:t>
            </a:r>
          </a:p>
          <a:p>
            <a:pPr marL="419100" indent="-382588" eaLnBrk="1" hangingPunct="1">
              <a:lnSpc>
                <a:spcPct val="90000"/>
              </a:lnSpc>
              <a:buClr>
                <a:srgbClr val="C00000"/>
              </a:buClr>
              <a:buSzPct val="150000"/>
            </a:pPr>
            <a:endParaRPr lang="en-US" altLang="zh-CN" sz="1600" dirty="0" smtClean="0">
              <a:ea typeface="宋体" pitchFamily="2" charset="-122"/>
              <a:cs typeface="Arial" pitchFamily="34" charset="0"/>
            </a:endParaRPr>
          </a:p>
          <a:p>
            <a:pPr marL="419100" indent="-382588" eaLnBrk="1" hangingPunct="1">
              <a:lnSpc>
                <a:spcPct val="90000"/>
              </a:lnSpc>
              <a:buClr>
                <a:srgbClr val="C00000"/>
              </a:buClr>
              <a:buSzPct val="150000"/>
            </a:pPr>
            <a:r>
              <a:rPr lang="en-US" altLang="zh-CN" sz="1600" dirty="0" smtClean="0">
                <a:ea typeface="宋体" pitchFamily="2" charset="-122"/>
                <a:cs typeface="Arial" pitchFamily="34" charset="0"/>
              </a:rPr>
              <a:t>Large: instability</a:t>
            </a:r>
          </a:p>
          <a:p>
            <a:pPr marL="419100" indent="-382588" eaLnBrk="1" hangingPunct="1">
              <a:lnSpc>
                <a:spcPct val="90000"/>
              </a:lnSpc>
              <a:buClr>
                <a:srgbClr val="C00000"/>
              </a:buClr>
              <a:buSzPct val="150000"/>
            </a:pPr>
            <a:endParaRPr lang="pt-BR" altLang="zh-CN" sz="1600" dirty="0" smtClean="0">
              <a:ea typeface="宋体" pitchFamily="2" charset="-122"/>
              <a:cs typeface="Arial" pitchFamily="34" charset="0"/>
            </a:endParaRPr>
          </a:p>
          <a:p>
            <a:pPr marL="419100" indent="-382588" eaLnBrk="1" hangingPunct="1">
              <a:lnSpc>
                <a:spcPct val="90000"/>
              </a:lnSpc>
              <a:buClr>
                <a:srgbClr val="C00000"/>
              </a:buClr>
              <a:buSzPct val="150000"/>
            </a:pPr>
            <a:endParaRPr lang="pt-BR" altLang="zh-CN" sz="1600" dirty="0">
              <a:ea typeface="宋体" pitchFamily="2" charset="-122"/>
              <a:cs typeface="Arial" pitchFamily="34" charset="0"/>
            </a:endParaRPr>
          </a:p>
          <a:p>
            <a:pPr marL="419100" indent="-382588" eaLnBrk="1" hangingPunct="1">
              <a:lnSpc>
                <a:spcPct val="90000"/>
              </a:lnSpc>
              <a:buClr>
                <a:srgbClr val="C00000"/>
              </a:buClr>
              <a:buSzPct val="150000"/>
            </a:pPr>
            <a:endParaRPr lang="en-US" altLang="zh-CN" sz="1600" dirty="0" smtClean="0">
              <a:ea typeface="宋体" pitchFamily="2" charset="-122"/>
              <a:cs typeface="Arial" pitchFamily="34" charset="0"/>
            </a:endParaRPr>
          </a:p>
          <a:p>
            <a:pPr marL="36512" indent="0" eaLnBrk="1" hangingPunct="1">
              <a:lnSpc>
                <a:spcPct val="90000"/>
              </a:lnSpc>
              <a:buClr>
                <a:srgbClr val="C00000"/>
              </a:buClr>
              <a:buSzPct val="150000"/>
              <a:buNone/>
            </a:pPr>
            <a:r>
              <a:rPr lang="en-US" altLang="zh-CN" sz="1600" dirty="0" smtClean="0">
                <a:ea typeface="宋体" pitchFamily="2" charset="-122"/>
                <a:cs typeface="Arial" pitchFamily="34" charset="0"/>
              </a:rPr>
              <a:t>Suggested times</a:t>
            </a:r>
          </a:p>
          <a:p>
            <a:pPr marL="419100" indent="-382588" eaLnBrk="1" hangingPunct="1">
              <a:lnSpc>
                <a:spcPct val="90000"/>
              </a:lnSpc>
              <a:buClr>
                <a:srgbClr val="C00000"/>
              </a:buClr>
              <a:buSzPct val="150000"/>
            </a:pPr>
            <a:endParaRPr lang="en-US" altLang="zh-CN" sz="1600" dirty="0" smtClean="0">
              <a:ea typeface="宋体" pitchFamily="2" charset="-122"/>
              <a:cs typeface="Arial" pitchFamily="34" charset="0"/>
            </a:endParaRPr>
          </a:p>
          <a:p>
            <a:pPr marL="361950" lvl="1" indent="0" eaLnBrk="1" hangingPunct="1">
              <a:lnSpc>
                <a:spcPct val="90000"/>
              </a:lnSpc>
              <a:buClr>
                <a:srgbClr val="C00000"/>
              </a:buClr>
              <a:buSzPct val="150000"/>
              <a:buFontTx/>
              <a:buAutoNum type="alphaLcPeriod"/>
            </a:pPr>
            <a:endParaRPr lang="en-US" altLang="zh-CN" sz="1600" dirty="0" smtClean="0">
              <a:ea typeface="宋体" pitchFamily="2" charset="-122"/>
              <a:cs typeface="Arial" pitchFamily="34" charset="0"/>
            </a:endParaRPr>
          </a:p>
          <a:p>
            <a:pPr marL="361950" lvl="1" indent="0" eaLnBrk="1" hangingPunct="1">
              <a:lnSpc>
                <a:spcPct val="90000"/>
              </a:lnSpc>
              <a:buClr>
                <a:srgbClr val="C00000"/>
              </a:buClr>
              <a:buFontTx/>
              <a:buAutoNum type="alphaLcPeriod"/>
            </a:pPr>
            <a:r>
              <a:rPr lang="en-US" altLang="zh-CN" sz="1600" dirty="0" smtClean="0">
                <a:ea typeface="宋体" pitchFamily="2" charset="-122"/>
                <a:cs typeface="Arial" pitchFamily="34" charset="0"/>
              </a:rPr>
              <a:t>Flexible molecules and rigid bonds, 2fs – (SHAKE, LINCS, RATTLE)</a:t>
            </a:r>
          </a:p>
          <a:p>
            <a:pPr marL="361950" lvl="1" indent="0" eaLnBrk="1" hangingPunct="1">
              <a:lnSpc>
                <a:spcPct val="90000"/>
              </a:lnSpc>
              <a:buClr>
                <a:srgbClr val="C00000"/>
              </a:buClr>
              <a:buFontTx/>
              <a:buAutoNum type="alphaLcPeriod"/>
            </a:pPr>
            <a:endParaRPr lang="en-US" altLang="zh-CN" sz="1600" dirty="0" smtClean="0">
              <a:ea typeface="宋体" pitchFamily="2" charset="-122"/>
              <a:cs typeface="Arial" pitchFamily="34" charset="0"/>
            </a:endParaRPr>
          </a:p>
          <a:p>
            <a:pPr marL="361950" lvl="1" indent="0" eaLnBrk="1" hangingPunct="1">
              <a:lnSpc>
                <a:spcPct val="90000"/>
              </a:lnSpc>
              <a:buClr>
                <a:srgbClr val="C00000"/>
              </a:buClr>
              <a:buFontTx/>
              <a:buAutoNum type="alphaLcPeriod"/>
            </a:pPr>
            <a:r>
              <a:rPr lang="en-US" altLang="zh-CN" sz="1600" dirty="0" smtClean="0">
                <a:ea typeface="宋体" pitchFamily="2" charset="-122"/>
                <a:cs typeface="Arial" pitchFamily="34" charset="0"/>
              </a:rPr>
              <a:t>Flexible molecules and  bonds involving H-atoms rigid, 1 fs </a:t>
            </a:r>
          </a:p>
        </p:txBody>
      </p:sp>
      <p:graphicFrame>
        <p:nvGraphicFramePr>
          <p:cNvPr id="14340" name="Object 4"/>
          <p:cNvGraphicFramePr>
            <a:graphicFrameLocks noGrp="1" noChangeAspect="1"/>
          </p:cNvGraphicFramePr>
          <p:nvPr>
            <p:ph sz="half" idx="2"/>
          </p:nvPr>
        </p:nvGraphicFramePr>
        <p:xfrm>
          <a:off x="3708400" y="1590675"/>
          <a:ext cx="4549775" cy="981075"/>
        </p:xfrm>
        <a:graphic>
          <a:graphicData uri="http://schemas.openxmlformats.org/presentationml/2006/ole">
            <mc:AlternateContent xmlns:mc="http://schemas.openxmlformats.org/markup-compatibility/2006">
              <mc:Choice xmlns:v="urn:schemas-microsoft-com:vml" Requires="v">
                <p:oleObj spid="_x0000_s14463" name="Bitmap Image" r:id="rId3" imgW="8849960" imgH="2542857" progId="Paint.Picture">
                  <p:embed/>
                </p:oleObj>
              </mc:Choice>
              <mc:Fallback>
                <p:oleObj name="Bitmap Image" r:id="rId3" imgW="8849960" imgH="2542857"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8400" y="1590675"/>
                        <a:ext cx="4549775" cy="98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2"/>
          <a:stretch>
            <a:fillRect/>
          </a:stretch>
        </p:blipFill>
        <p:spPr>
          <a:xfrm>
            <a:off x="1331640" y="66787"/>
            <a:ext cx="6444208" cy="5076713"/>
          </a:xfrm>
          <a:prstGeom prst="rect">
            <a:avLst/>
          </a:prstGeom>
        </p:spPr>
      </p:pic>
    </p:spTree>
    <p:extLst>
      <p:ext uri="{BB962C8B-B14F-4D97-AF65-F5344CB8AC3E}">
        <p14:creationId xmlns:p14="http://schemas.microsoft.com/office/powerpoint/2010/main" val="42595009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p:cNvPicPr>
            <a:picLocks noChangeAspect="1"/>
          </p:cNvPicPr>
          <p:nvPr/>
        </p:nvPicPr>
        <p:blipFill>
          <a:blip r:embed="rId2"/>
          <a:stretch>
            <a:fillRect/>
          </a:stretch>
        </p:blipFill>
        <p:spPr>
          <a:xfrm>
            <a:off x="1115616" y="0"/>
            <a:ext cx="6825953" cy="5143500"/>
          </a:xfrm>
          <a:prstGeom prst="rect">
            <a:avLst/>
          </a:prstGeom>
        </p:spPr>
      </p:pic>
    </p:spTree>
    <p:extLst>
      <p:ext uri="{BB962C8B-B14F-4D97-AF65-F5344CB8AC3E}">
        <p14:creationId xmlns:p14="http://schemas.microsoft.com/office/powerpoint/2010/main" val="21440597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3" name="Text Box 1"/>
          <p:cNvSpPr txBox="1">
            <a:spLocks noChangeArrowheads="1"/>
          </p:cNvSpPr>
          <p:nvPr/>
        </p:nvSpPr>
        <p:spPr bwMode="auto">
          <a:xfrm>
            <a:off x="208796" y="400050"/>
            <a:ext cx="5124030" cy="5017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algn="ctr" eaLnBrk="0" hangingPunct="0">
              <a:buClr>
                <a:srgbClr val="FF0000"/>
              </a:buClr>
              <a:buSzPct val="150000"/>
              <a:buFont typeface="Times New Roman" panose="02020603050405020304" pitchFamily="18" charset="0"/>
              <a:buNone/>
              <a:defRPr/>
            </a:pPr>
            <a:r>
              <a:rPr lang="en-GB" altLang="pt-BR" sz="2800" cap="small" dirty="0">
                <a:solidFill>
                  <a:schemeClr val="tx1"/>
                </a:solidFill>
                <a:latin typeface="Times New Roman" panose="02020603050405020304" pitchFamily="18" charset="0"/>
              </a:rPr>
              <a:t>Periodic boundary conditions </a:t>
            </a:r>
          </a:p>
        </p:txBody>
      </p:sp>
      <p:sp>
        <p:nvSpPr>
          <p:cNvPr id="18434" name="Text Box 2"/>
          <p:cNvSpPr txBox="1">
            <a:spLocks noChangeArrowheads="1"/>
          </p:cNvSpPr>
          <p:nvPr/>
        </p:nvSpPr>
        <p:spPr bwMode="auto">
          <a:xfrm>
            <a:off x="208796" y="1131590"/>
            <a:ext cx="8496944" cy="3687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solidFill>
                  <a:srgbClr val="000000"/>
                </a:solidFill>
                <a:latin typeface="Arial" panose="020B0604020202020204" pitchFamily="34" charset="0"/>
                <a:cs typeface="Arial" panose="020B0604020202020204" pitchFamily="34" charset="0"/>
              </a:defRPr>
            </a:lvl9pPr>
          </a:lstStyle>
          <a:p>
            <a:pPr algn="just">
              <a:buClr>
                <a:srgbClr val="3366FF"/>
              </a:buClr>
              <a:buFont typeface="Times New Roman" panose="02020603050405020304" pitchFamily="18" charset="0"/>
              <a:buNone/>
            </a:pPr>
            <a:r>
              <a:rPr lang="en-GB" altLang="pt-BR" sz="1500" dirty="0">
                <a:solidFill>
                  <a:srgbClr val="FF0000"/>
                </a:solidFill>
                <a:latin typeface="Times New Roman" panose="02020603050405020304" pitchFamily="18" charset="0"/>
              </a:rPr>
              <a:t>		</a:t>
            </a:r>
            <a:r>
              <a:rPr lang="en-GB" altLang="pt-BR" dirty="0">
                <a:solidFill>
                  <a:srgbClr val="FF0000"/>
                </a:solidFill>
                <a:latin typeface="Arial Rounded MT Bold"/>
                <a:ea typeface="宋体" pitchFamily="2" charset="-122"/>
              </a:rPr>
              <a:t>How about the atoms at the boundaries? </a:t>
            </a:r>
          </a:p>
          <a:p>
            <a:pPr algn="just">
              <a:buFont typeface="Times New Roman" panose="02020603050405020304" pitchFamily="18" charset="0"/>
              <a:buNone/>
            </a:pPr>
            <a:endParaRPr lang="en-GB" altLang="pt-BR" dirty="0">
              <a:solidFill>
                <a:schemeClr val="tx1"/>
              </a:solidFill>
              <a:latin typeface="Arial Rounded MT Bold"/>
              <a:ea typeface="宋体" pitchFamily="2" charset="-122"/>
            </a:endParaRPr>
          </a:p>
          <a:p>
            <a:pPr marL="419100" indent="-382588" algn="just">
              <a:lnSpc>
                <a:spcPct val="90000"/>
              </a:lnSpc>
              <a:spcBef>
                <a:spcPct val="20000"/>
              </a:spcBef>
              <a:buClr>
                <a:srgbClr val="C00000"/>
              </a:buClr>
              <a:buSzPct val="150000"/>
              <a:buFont typeface="Times New Roman" panose="02020603050405020304" pitchFamily="18" charset="0"/>
              <a:buChar char="•"/>
            </a:pPr>
            <a:r>
              <a:rPr lang="en-GB" altLang="pt-BR" dirty="0">
                <a:solidFill>
                  <a:schemeClr val="tx1"/>
                </a:solidFill>
                <a:latin typeface="Arial Rounded MT Bold"/>
                <a:ea typeface="宋体" pitchFamily="2" charset="-122"/>
              </a:rPr>
              <a:t>It is always the case that how large the system we simulate, the number of atoms in a simulation is negligible compared to the number of atoms in a real piece of matter </a:t>
            </a:r>
            <a:r>
              <a:rPr lang="en-GB" altLang="pt-BR" dirty="0" smtClean="0">
                <a:solidFill>
                  <a:schemeClr val="tx1"/>
                </a:solidFill>
                <a:latin typeface="Arial Rounded MT Bold"/>
                <a:ea typeface="宋体" pitchFamily="2" charset="-122"/>
              </a:rPr>
              <a:t>(~10</a:t>
            </a:r>
            <a:r>
              <a:rPr lang="en-GB" altLang="pt-BR" baseline="30000" dirty="0" smtClean="0">
                <a:solidFill>
                  <a:schemeClr val="tx1"/>
                </a:solidFill>
                <a:latin typeface="Arial Rounded MT Bold"/>
                <a:ea typeface="宋体" pitchFamily="2" charset="-122"/>
              </a:rPr>
              <a:t>23</a:t>
            </a:r>
            <a:r>
              <a:rPr lang="en-GB" altLang="pt-BR" dirty="0">
                <a:solidFill>
                  <a:schemeClr val="tx1"/>
                </a:solidFill>
                <a:latin typeface="Arial Rounded MT Bold"/>
                <a:ea typeface="宋体" pitchFamily="2" charset="-122"/>
              </a:rPr>
              <a:t>)</a:t>
            </a:r>
            <a:r>
              <a:rPr lang="ar-SA" altLang="pt-BR" dirty="0">
                <a:solidFill>
                  <a:schemeClr val="tx1"/>
                </a:solidFill>
                <a:latin typeface="Arial Rounded MT Bold"/>
                <a:ea typeface="宋体" pitchFamily="2" charset="-122"/>
              </a:rPr>
              <a:t>‏</a:t>
            </a:r>
            <a:endParaRPr lang="en-GB" altLang="pt-BR" dirty="0">
              <a:solidFill>
                <a:schemeClr val="tx1"/>
              </a:solidFill>
              <a:latin typeface="Arial Rounded MT Bold"/>
              <a:ea typeface="宋体" pitchFamily="2" charset="-122"/>
            </a:endParaRPr>
          </a:p>
          <a:p>
            <a:pPr marL="419100" indent="-382588" algn="just">
              <a:lnSpc>
                <a:spcPct val="90000"/>
              </a:lnSpc>
              <a:spcBef>
                <a:spcPct val="20000"/>
              </a:spcBef>
              <a:buClr>
                <a:srgbClr val="C00000"/>
              </a:buClr>
              <a:buSzPct val="150000"/>
              <a:buFont typeface="Times New Roman" panose="02020603050405020304" pitchFamily="18" charset="0"/>
              <a:buChar char="•"/>
            </a:pPr>
            <a:endParaRPr lang="en-GB" altLang="pt-BR" dirty="0">
              <a:solidFill>
                <a:schemeClr val="tx1"/>
              </a:solidFill>
              <a:latin typeface="Arial Rounded MT Bold"/>
              <a:ea typeface="宋体" pitchFamily="2" charset="-122"/>
            </a:endParaRPr>
          </a:p>
          <a:p>
            <a:pPr marL="419100" indent="-382588" algn="just">
              <a:lnSpc>
                <a:spcPct val="90000"/>
              </a:lnSpc>
              <a:spcBef>
                <a:spcPct val="20000"/>
              </a:spcBef>
              <a:buClr>
                <a:srgbClr val="C00000"/>
              </a:buClr>
              <a:buSzPct val="150000"/>
              <a:buFont typeface="Times New Roman" panose="02020603050405020304" pitchFamily="18" charset="0"/>
              <a:buChar char="•"/>
            </a:pPr>
            <a:r>
              <a:rPr lang="en-GB" altLang="pt-BR" dirty="0">
                <a:solidFill>
                  <a:schemeClr val="tx1"/>
                </a:solidFill>
                <a:latin typeface="Arial Rounded MT Bold"/>
                <a:ea typeface="宋体" pitchFamily="2" charset="-122"/>
              </a:rPr>
              <a:t>The ratio of the surface atoms to the all atoms will be larger that causes the surface effects</a:t>
            </a:r>
            <a:r>
              <a:rPr lang="en-GB" altLang="pt-BR" dirty="0" smtClean="0">
                <a:solidFill>
                  <a:schemeClr val="tx1"/>
                </a:solidFill>
                <a:latin typeface="Arial Rounded MT Bold"/>
                <a:ea typeface="宋体" pitchFamily="2" charset="-122"/>
              </a:rPr>
              <a:t>.</a:t>
            </a:r>
          </a:p>
          <a:p>
            <a:pPr marL="722376" lvl="1" indent="-274320" fontAlgn="auto">
              <a:lnSpc>
                <a:spcPct val="90000"/>
              </a:lnSpc>
              <a:spcBef>
                <a:spcPct val="20000"/>
              </a:spcBef>
              <a:spcAft>
                <a:spcPts val="0"/>
              </a:spcAft>
              <a:buClr>
                <a:schemeClr val="accent1"/>
              </a:buClr>
              <a:buSzPct val="90000"/>
              <a:buFont typeface="Wingdings 2"/>
              <a:buChar char=""/>
              <a:defRPr/>
            </a:pPr>
            <a:r>
              <a:rPr lang="pt-BR" sz="1600" i="1" dirty="0" smtClean="0"/>
              <a:t>1000 </a:t>
            </a:r>
            <a:r>
              <a:rPr lang="pt-BR" sz="1600" i="1" dirty="0" err="1" smtClean="0"/>
              <a:t>atoms</a:t>
            </a:r>
            <a:r>
              <a:rPr lang="pt-BR" sz="1600" i="1" dirty="0" smtClean="0"/>
              <a:t> in </a:t>
            </a:r>
            <a:r>
              <a:rPr lang="pt-BR" sz="1600" i="1" dirty="0" err="1" smtClean="0"/>
              <a:t>the</a:t>
            </a:r>
            <a:r>
              <a:rPr lang="pt-BR" sz="1600" i="1" dirty="0" smtClean="0"/>
              <a:t> </a:t>
            </a:r>
            <a:r>
              <a:rPr lang="pt-BR" sz="1600" i="1" dirty="0" err="1" smtClean="0"/>
              <a:t>cubic</a:t>
            </a:r>
            <a:r>
              <a:rPr lang="pt-BR" sz="1600" i="1" dirty="0" smtClean="0"/>
              <a:t> box, 49</a:t>
            </a:r>
            <a:r>
              <a:rPr lang="pt-BR" sz="1600" i="1" dirty="0"/>
              <a:t>% </a:t>
            </a:r>
            <a:r>
              <a:rPr lang="pt-BR" sz="1600" i="1" dirty="0" smtClean="0"/>
              <a:t>are </a:t>
            </a:r>
            <a:r>
              <a:rPr lang="pt-BR" sz="1600" i="1" dirty="0" err="1" smtClean="0"/>
              <a:t>on</a:t>
            </a:r>
            <a:r>
              <a:rPr lang="pt-BR" sz="1600" i="1" dirty="0" smtClean="0"/>
              <a:t> </a:t>
            </a:r>
            <a:r>
              <a:rPr lang="pt-BR" sz="1600" i="1" dirty="0" err="1" smtClean="0"/>
              <a:t>the</a:t>
            </a:r>
            <a:r>
              <a:rPr lang="pt-BR" sz="1600" i="1" dirty="0" smtClean="0"/>
              <a:t> </a:t>
            </a:r>
            <a:r>
              <a:rPr lang="pt-BR" sz="1600" i="1" dirty="0" err="1" smtClean="0"/>
              <a:t>surface</a:t>
            </a:r>
            <a:endParaRPr lang="pt-BR" sz="1600" i="1" dirty="0"/>
          </a:p>
          <a:p>
            <a:pPr marL="722376" lvl="1" indent="-274320">
              <a:lnSpc>
                <a:spcPct val="90000"/>
              </a:lnSpc>
              <a:spcBef>
                <a:spcPct val="20000"/>
              </a:spcBef>
              <a:buClr>
                <a:schemeClr val="accent1"/>
              </a:buClr>
              <a:buSzPct val="90000"/>
              <a:buFont typeface="Wingdings 2"/>
              <a:buChar char=""/>
              <a:defRPr/>
            </a:pPr>
            <a:r>
              <a:rPr lang="pt-BR" sz="1600" i="1" dirty="0">
                <a:latin typeface="Arial" charset="0"/>
              </a:rPr>
              <a:t>1.000.000 </a:t>
            </a:r>
            <a:r>
              <a:rPr lang="pt-BR" sz="1600" i="1" dirty="0" err="1" smtClean="0">
                <a:latin typeface="Arial" charset="0"/>
              </a:rPr>
              <a:t>atoms</a:t>
            </a:r>
            <a:r>
              <a:rPr lang="pt-BR" sz="1600" i="1" dirty="0" smtClean="0">
                <a:latin typeface="Arial" charset="0"/>
              </a:rPr>
              <a:t> in </a:t>
            </a:r>
            <a:r>
              <a:rPr lang="pt-BR" sz="1600" i="1" dirty="0" err="1" smtClean="0">
                <a:latin typeface="Arial" charset="0"/>
              </a:rPr>
              <a:t>the</a:t>
            </a:r>
            <a:r>
              <a:rPr lang="pt-BR" sz="1600" i="1" dirty="0" smtClean="0">
                <a:latin typeface="Arial" charset="0"/>
              </a:rPr>
              <a:t> </a:t>
            </a:r>
            <a:r>
              <a:rPr lang="pt-BR" sz="1600" i="1" dirty="0" err="1" smtClean="0">
                <a:latin typeface="Arial" charset="0"/>
              </a:rPr>
              <a:t>cubic</a:t>
            </a:r>
            <a:r>
              <a:rPr lang="pt-BR" sz="1600" i="1" dirty="0" smtClean="0">
                <a:latin typeface="Arial" charset="0"/>
              </a:rPr>
              <a:t> box, </a:t>
            </a:r>
            <a:r>
              <a:rPr lang="pt-BR" sz="1600" i="1" dirty="0"/>
              <a:t>6% </a:t>
            </a:r>
            <a:r>
              <a:rPr lang="pt-BR" sz="1600" i="1" dirty="0" err="1" smtClean="0"/>
              <a:t>on</a:t>
            </a:r>
            <a:r>
              <a:rPr lang="pt-BR" sz="1600" i="1" dirty="0" smtClean="0"/>
              <a:t> </a:t>
            </a:r>
            <a:r>
              <a:rPr lang="pt-BR" sz="1600" i="1" dirty="0" err="1" smtClean="0"/>
              <a:t>the</a:t>
            </a:r>
            <a:r>
              <a:rPr lang="pt-BR" sz="1600" i="1" dirty="0" smtClean="0"/>
              <a:t> </a:t>
            </a:r>
            <a:r>
              <a:rPr lang="pt-BR" sz="1600" i="1" dirty="0" err="1" smtClean="0"/>
              <a:t>surface</a:t>
            </a:r>
            <a:endParaRPr lang="pt-BR" sz="1600" i="1" dirty="0"/>
          </a:p>
          <a:p>
            <a:pPr marL="36512" algn="just">
              <a:lnSpc>
                <a:spcPct val="90000"/>
              </a:lnSpc>
              <a:spcBef>
                <a:spcPct val="20000"/>
              </a:spcBef>
              <a:buClr>
                <a:srgbClr val="C00000"/>
              </a:buClr>
              <a:buSzPct val="150000"/>
            </a:pPr>
            <a:endParaRPr lang="en-GB" altLang="pt-BR" dirty="0">
              <a:solidFill>
                <a:schemeClr val="tx1"/>
              </a:solidFill>
              <a:latin typeface="Arial Rounded MT Bold"/>
              <a:ea typeface="宋体" pitchFamily="2" charset="-122"/>
            </a:endParaRPr>
          </a:p>
          <a:p>
            <a:pPr marL="419100" indent="-382588" algn="just">
              <a:lnSpc>
                <a:spcPct val="90000"/>
              </a:lnSpc>
              <a:spcBef>
                <a:spcPct val="20000"/>
              </a:spcBef>
              <a:buClr>
                <a:srgbClr val="C00000"/>
              </a:buClr>
              <a:buSzPct val="150000"/>
              <a:buChar char="•"/>
            </a:pPr>
            <a:r>
              <a:rPr lang="en-GB" altLang="pt-BR" dirty="0">
                <a:solidFill>
                  <a:schemeClr val="tx1"/>
                </a:solidFill>
                <a:latin typeface="Arial Rounded MT Bold"/>
                <a:ea typeface="宋体" pitchFamily="2" charset="-122"/>
              </a:rPr>
              <a:t>The particles are put in a box, and the box is replicated to infinity by translation in all three Cartesian directions, filling the whole space. </a:t>
            </a:r>
          </a:p>
        </p:txBody>
      </p:sp>
    </p:spTree>
    <p:extLst>
      <p:ext uri="{BB962C8B-B14F-4D97-AF65-F5344CB8AC3E}">
        <p14:creationId xmlns:p14="http://schemas.microsoft.com/office/powerpoint/2010/main" val="307940723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p:cNvPicPr>
            <a:picLocks noChangeAspect="1"/>
          </p:cNvPicPr>
          <p:nvPr/>
        </p:nvPicPr>
        <p:blipFill>
          <a:blip r:embed="rId2"/>
          <a:stretch>
            <a:fillRect/>
          </a:stretch>
        </p:blipFill>
        <p:spPr>
          <a:xfrm>
            <a:off x="188356" y="0"/>
            <a:ext cx="8128060" cy="4948014"/>
          </a:xfrm>
          <a:prstGeom prst="rect">
            <a:avLst/>
          </a:prstGeom>
        </p:spPr>
      </p:pic>
      <p:sp>
        <p:nvSpPr>
          <p:cNvPr id="5" name="Retângulo 4"/>
          <p:cNvSpPr/>
          <p:nvPr/>
        </p:nvSpPr>
        <p:spPr>
          <a:xfrm>
            <a:off x="4860032" y="915566"/>
            <a:ext cx="3447540" cy="3384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4" descr="peri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174638"/>
            <a:ext cx="3465513" cy="259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93645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33091" y="991822"/>
            <a:ext cx="9110909" cy="36964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marL="342900" indent="-342900" algn="just">
              <a:lnSpc>
                <a:spcPct val="90000"/>
              </a:lnSpc>
              <a:spcAft>
                <a:spcPts val="1000"/>
              </a:spcAft>
              <a:buClr>
                <a:srgbClr val="CC3300"/>
              </a:buClr>
              <a:buSzPct val="15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altLang="pt-BR" b="1" dirty="0">
                <a:solidFill>
                  <a:schemeClr val="tx1"/>
                </a:solidFill>
                <a:latin typeface="Arial Rounded MT Bold"/>
                <a:ea typeface="宋体" pitchFamily="2" charset="-122"/>
              </a:rPr>
              <a:t>Total Energy</a:t>
            </a:r>
            <a:r>
              <a:rPr lang="en-GB" altLang="pt-BR" dirty="0">
                <a:solidFill>
                  <a:schemeClr val="tx1"/>
                </a:solidFill>
                <a:latin typeface="Arial Rounded MT Bold"/>
                <a:ea typeface="宋体" pitchFamily="2" charset="-122"/>
              </a:rPr>
              <a:t>: It is a conserved quantity in the simulations. There could be fluctuations in the energy (caused by the errors in time integration), and can be reduced by reducing the time step</a:t>
            </a:r>
            <a:r>
              <a:rPr lang="en-GB" altLang="pt-BR" dirty="0" smtClean="0">
                <a:solidFill>
                  <a:schemeClr val="tx1"/>
                </a:solidFill>
                <a:latin typeface="Arial Rounded MT Bold"/>
                <a:ea typeface="宋体" pitchFamily="2" charset="-122"/>
              </a:rPr>
              <a:t>.</a:t>
            </a:r>
          </a:p>
          <a:p>
            <a:pPr marL="342900" indent="-342900" algn="just">
              <a:lnSpc>
                <a:spcPct val="90000"/>
              </a:lnSpc>
              <a:spcAft>
                <a:spcPts val="1000"/>
              </a:spcAft>
              <a:buClr>
                <a:srgbClr val="CC3300"/>
              </a:buClr>
              <a:buSzPct val="15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endParaRPr lang="en-GB" altLang="pt-BR" dirty="0">
              <a:solidFill>
                <a:schemeClr val="tx1"/>
              </a:solidFill>
              <a:latin typeface="Arial Rounded MT Bold"/>
              <a:ea typeface="宋体" pitchFamily="2" charset="-122"/>
            </a:endParaRPr>
          </a:p>
          <a:p>
            <a:pPr marL="342900" indent="-342900" algn="just">
              <a:lnSpc>
                <a:spcPct val="90000"/>
              </a:lnSpc>
              <a:spcAft>
                <a:spcPts val="0"/>
              </a:spcAft>
              <a:buClr>
                <a:srgbClr val="CC3300"/>
              </a:buClr>
              <a:buSzPct val="15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pt-BR" b="1" dirty="0">
                <a:solidFill>
                  <a:schemeClr val="tx1"/>
                </a:solidFill>
                <a:latin typeface="Arial Rounded MT Bold"/>
                <a:ea typeface="宋体" pitchFamily="2" charset="-122"/>
              </a:rPr>
              <a:t>The Caloric Curve</a:t>
            </a:r>
            <a:r>
              <a:rPr lang="en-GB" altLang="pt-BR" dirty="0">
                <a:solidFill>
                  <a:schemeClr val="tx1"/>
                </a:solidFill>
                <a:latin typeface="Arial Rounded MT Bold"/>
                <a:ea typeface="宋体" pitchFamily="2" charset="-122"/>
              </a:rPr>
              <a:t>: Using the total energy and </a:t>
            </a:r>
            <a:r>
              <a:rPr lang="en-GB" altLang="pt-BR" dirty="0" smtClean="0">
                <a:solidFill>
                  <a:schemeClr val="tx1"/>
                </a:solidFill>
                <a:latin typeface="Arial Rounded MT Bold"/>
                <a:ea typeface="宋体" pitchFamily="2" charset="-122"/>
              </a:rPr>
              <a:t>the</a:t>
            </a:r>
          </a:p>
          <a:p>
            <a:pPr algn="just">
              <a:lnSpc>
                <a:spcPct val="90000"/>
              </a:lnSpc>
              <a:spcAft>
                <a:spcPts val="0"/>
              </a:spcAft>
              <a:buClr>
                <a:srgbClr val="CC3300"/>
              </a:buClr>
              <a:buSzPct val="15000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pt-BR" dirty="0" smtClean="0">
                <a:solidFill>
                  <a:schemeClr val="tx1"/>
                </a:solidFill>
                <a:latin typeface="Arial Rounded MT Bold"/>
                <a:ea typeface="宋体" pitchFamily="2" charset="-122"/>
              </a:rPr>
              <a:t>	     temperature </a:t>
            </a:r>
            <a:r>
              <a:rPr lang="en-GB" altLang="pt-BR" dirty="0">
                <a:solidFill>
                  <a:schemeClr val="tx1"/>
                </a:solidFill>
                <a:latin typeface="Arial Rounded MT Bold"/>
                <a:ea typeface="宋体" pitchFamily="2" charset="-122"/>
              </a:rPr>
              <a:t>in different runs for different states, we </a:t>
            </a:r>
            <a:r>
              <a:rPr lang="en-GB" altLang="pt-BR" dirty="0" smtClean="0">
                <a:solidFill>
                  <a:schemeClr val="tx1"/>
                </a:solidFill>
                <a:latin typeface="Arial Rounded MT Bold"/>
                <a:ea typeface="宋体" pitchFamily="2" charset="-122"/>
              </a:rPr>
              <a:t>can</a:t>
            </a:r>
          </a:p>
          <a:p>
            <a:pPr algn="just">
              <a:lnSpc>
                <a:spcPct val="90000"/>
              </a:lnSpc>
              <a:spcAft>
                <a:spcPts val="0"/>
              </a:spcAft>
              <a:buClr>
                <a:srgbClr val="CC3300"/>
              </a:buClr>
              <a:buSzPct val="15000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pt-BR" dirty="0" smtClean="0">
                <a:solidFill>
                  <a:schemeClr val="tx1"/>
                </a:solidFill>
                <a:latin typeface="Arial Rounded MT Bold"/>
                <a:ea typeface="宋体" pitchFamily="2" charset="-122"/>
              </a:rPr>
              <a:t>     construct </a:t>
            </a:r>
            <a:r>
              <a:rPr lang="en-GB" altLang="pt-BR" dirty="0">
                <a:solidFill>
                  <a:schemeClr val="tx1"/>
                </a:solidFill>
                <a:latin typeface="Arial Rounded MT Bold"/>
                <a:ea typeface="宋体" pitchFamily="2" charset="-122"/>
              </a:rPr>
              <a:t>the caloric curve. It helps to monitor any </a:t>
            </a:r>
            <a:r>
              <a:rPr lang="en-GB" altLang="pt-BR" dirty="0" smtClean="0">
                <a:solidFill>
                  <a:schemeClr val="tx1"/>
                </a:solidFill>
                <a:latin typeface="Arial Rounded MT Bold"/>
                <a:ea typeface="宋体" pitchFamily="2" charset="-122"/>
              </a:rPr>
              <a:t>phase</a:t>
            </a:r>
          </a:p>
          <a:p>
            <a:pPr algn="just">
              <a:lnSpc>
                <a:spcPct val="90000"/>
              </a:lnSpc>
              <a:spcAft>
                <a:spcPts val="0"/>
              </a:spcAft>
              <a:buClr>
                <a:srgbClr val="CC3300"/>
              </a:buClr>
              <a:buSzPct val="15000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pt-BR" dirty="0" smtClean="0">
                <a:solidFill>
                  <a:schemeClr val="tx1"/>
                </a:solidFill>
                <a:latin typeface="Arial Rounded MT Bold"/>
                <a:ea typeface="宋体" pitchFamily="2" charset="-122"/>
              </a:rPr>
              <a:t>     transitions </a:t>
            </a:r>
            <a:r>
              <a:rPr lang="en-GB" altLang="pt-BR" dirty="0">
                <a:solidFill>
                  <a:schemeClr val="tx1"/>
                </a:solidFill>
                <a:latin typeface="Arial Rounded MT Bold"/>
                <a:ea typeface="宋体" pitchFamily="2" charset="-122"/>
              </a:rPr>
              <a:t>which imply a jump of </a:t>
            </a:r>
            <a:r>
              <a:rPr lang="en-GB" altLang="pt-BR" dirty="0" smtClean="0">
                <a:solidFill>
                  <a:schemeClr val="tx1"/>
                </a:solidFill>
                <a:latin typeface="Arial Rounded MT Bold"/>
                <a:ea typeface="宋体" pitchFamily="2" charset="-122"/>
              </a:rPr>
              <a:t>E(T) if </a:t>
            </a:r>
            <a:r>
              <a:rPr lang="en-GB" altLang="pt-BR" dirty="0">
                <a:solidFill>
                  <a:schemeClr val="tx1"/>
                </a:solidFill>
                <a:latin typeface="Arial Rounded MT Bold"/>
                <a:ea typeface="宋体" pitchFamily="2" charset="-122"/>
              </a:rPr>
              <a:t>it is first </a:t>
            </a:r>
            <a:r>
              <a:rPr lang="en-GB" altLang="pt-BR" dirty="0" smtClean="0">
                <a:solidFill>
                  <a:schemeClr val="tx1"/>
                </a:solidFill>
                <a:latin typeface="Arial Rounded MT Bold"/>
                <a:ea typeface="宋体" pitchFamily="2" charset="-122"/>
              </a:rPr>
              <a:t>order</a:t>
            </a:r>
          </a:p>
          <a:p>
            <a:pPr algn="just">
              <a:lnSpc>
                <a:spcPct val="90000"/>
              </a:lnSpc>
              <a:spcAft>
                <a:spcPts val="0"/>
              </a:spcAft>
              <a:buClr>
                <a:srgbClr val="CC3300"/>
              </a:buClr>
              <a:buSzPct val="15000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endParaRPr lang="en-GB" altLang="pt-BR" dirty="0" smtClean="0">
              <a:solidFill>
                <a:schemeClr val="tx1"/>
              </a:solidFill>
              <a:latin typeface="Arial Rounded MT Bold"/>
              <a:ea typeface="宋体" pitchFamily="2" charset="-122"/>
            </a:endParaRPr>
          </a:p>
          <a:p>
            <a:pPr algn="just">
              <a:lnSpc>
                <a:spcPct val="90000"/>
              </a:lnSpc>
              <a:spcAft>
                <a:spcPts val="1000"/>
              </a:spcAft>
              <a:buClr>
                <a:srgbClr val="CC3300"/>
              </a:buClr>
              <a:buSzPct val="15000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endParaRPr lang="en-GB" altLang="pt-BR" dirty="0">
              <a:solidFill>
                <a:schemeClr val="tx1"/>
              </a:solidFill>
              <a:latin typeface="Arial Rounded MT Bold"/>
              <a:ea typeface="宋体" pitchFamily="2" charset="-122"/>
            </a:endParaRPr>
          </a:p>
          <a:p>
            <a:pPr marL="342900" indent="-342900" algn="just">
              <a:lnSpc>
                <a:spcPct val="90000"/>
              </a:lnSpc>
              <a:spcAft>
                <a:spcPts val="1000"/>
              </a:spcAft>
              <a:buClr>
                <a:srgbClr val="CC3300"/>
              </a:buClr>
              <a:buSzPct val="15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pt-BR" b="1" dirty="0">
                <a:solidFill>
                  <a:schemeClr val="tx1"/>
                </a:solidFill>
                <a:latin typeface="Arial Rounded MT Bold"/>
                <a:ea typeface="宋体" pitchFamily="2" charset="-122"/>
              </a:rPr>
              <a:t>Mean Square Displacement</a:t>
            </a:r>
            <a:r>
              <a:rPr lang="en-GB" altLang="pt-BR" dirty="0">
                <a:solidFill>
                  <a:schemeClr val="tx1"/>
                </a:solidFill>
                <a:latin typeface="Arial Rounded MT Bold"/>
                <a:ea typeface="宋体" pitchFamily="2" charset="-122"/>
              </a:rPr>
              <a:t>:  Mean square displacement is calculated using the equation below. It contains information about the atomic diffusivity. Using the slope of MSD vs time one can extract the diffusion coefficient.</a:t>
            </a:r>
          </a:p>
        </p:txBody>
      </p:sp>
      <p:graphicFrame>
        <p:nvGraphicFramePr>
          <p:cNvPr id="23555" name="Object 3"/>
          <p:cNvGraphicFramePr>
            <a:graphicFrameLocks noChangeAspect="1"/>
          </p:cNvGraphicFramePr>
          <p:nvPr/>
        </p:nvGraphicFramePr>
        <p:xfrm>
          <a:off x="4529138" y="2490788"/>
          <a:ext cx="85725" cy="161925"/>
        </p:xfrm>
        <a:graphic>
          <a:graphicData uri="http://schemas.openxmlformats.org/presentationml/2006/ole">
            <mc:AlternateContent xmlns:mc="http://schemas.openxmlformats.org/markup-compatibility/2006">
              <mc:Choice xmlns:v="urn:schemas-microsoft-com:vml" Requires="v">
                <p:oleObj spid="_x0000_s40026" r:id="rId4" imgW="73080" imgH="169200" progId="">
                  <p:embed/>
                </p:oleObj>
              </mc:Choice>
              <mc:Fallback>
                <p:oleObj r:id="rId4" imgW="73080" imgH="16920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9138" y="2490788"/>
                        <a:ext cx="85725" cy="161925"/>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1"/>
          <p:cNvSpPr txBox="1">
            <a:spLocks noChangeArrowheads="1"/>
          </p:cNvSpPr>
          <p:nvPr/>
        </p:nvSpPr>
        <p:spPr bwMode="auto">
          <a:xfrm>
            <a:off x="372451" y="59162"/>
            <a:ext cx="8313373" cy="9326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algn="ctr" eaLnBrk="0" hangingPunct="0">
              <a:buClr>
                <a:srgbClr val="FF0000"/>
              </a:buClr>
              <a:buSzPct val="150000"/>
              <a:buFont typeface="Times New Roman" panose="02020603050405020304" pitchFamily="18" charset="0"/>
              <a:buNone/>
              <a:defRPr/>
            </a:pPr>
            <a:r>
              <a:rPr lang="en-GB" altLang="pt-BR" sz="2800" cap="small" dirty="0">
                <a:solidFill>
                  <a:schemeClr val="tx1"/>
                </a:solidFill>
                <a:latin typeface="Times New Roman" panose="02020603050405020304" pitchFamily="18" charset="0"/>
              </a:rPr>
              <a:t>What information can we extract from MD simulations?</a:t>
            </a:r>
          </a:p>
        </p:txBody>
      </p:sp>
      <p:pic>
        <p:nvPicPr>
          <p:cNvPr id="2" name="Imagem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00192" y="1614215"/>
            <a:ext cx="2673467" cy="2139702"/>
          </a:xfrm>
          <a:prstGeom prst="rect">
            <a:avLst/>
          </a:prstGeom>
        </p:spPr>
      </p:pic>
    </p:spTree>
    <p:extLst>
      <p:ext uri="{BB962C8B-B14F-4D97-AF65-F5344CB8AC3E}">
        <p14:creationId xmlns:p14="http://schemas.microsoft.com/office/powerpoint/2010/main" val="58676290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3" name="Text Box 1"/>
          <p:cNvSpPr txBox="1">
            <a:spLocks noChangeArrowheads="1"/>
          </p:cNvSpPr>
          <p:nvPr/>
        </p:nvSpPr>
        <p:spPr bwMode="auto">
          <a:xfrm>
            <a:off x="372451" y="0"/>
            <a:ext cx="8313373" cy="9326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algn="ctr" eaLnBrk="0" hangingPunct="0">
              <a:buClr>
                <a:srgbClr val="FF0000"/>
              </a:buClr>
              <a:buSzPct val="150000"/>
              <a:buFont typeface="Times New Roman" panose="02020603050405020304" pitchFamily="18" charset="0"/>
              <a:buNone/>
              <a:defRPr/>
            </a:pPr>
            <a:r>
              <a:rPr lang="en-GB" altLang="pt-BR" sz="2800" cap="small" dirty="0">
                <a:solidFill>
                  <a:schemeClr val="tx1"/>
                </a:solidFill>
                <a:latin typeface="Times New Roman" panose="02020603050405020304" pitchFamily="18" charset="0"/>
              </a:rPr>
              <a:t>What information can we extract from MD simulations?</a:t>
            </a:r>
          </a:p>
        </p:txBody>
      </p:sp>
      <mc:AlternateContent xmlns:mc="http://schemas.openxmlformats.org/markup-compatibility/2006">
        <mc:Choice xmlns:a14="http://schemas.microsoft.com/office/drawing/2010/main" Requires="a14">
          <p:sp>
            <p:nvSpPr>
              <p:cNvPr id="23554" name="Text Box 2"/>
              <p:cNvSpPr txBox="1">
                <a:spLocks noChangeArrowheads="1"/>
              </p:cNvSpPr>
              <p:nvPr/>
            </p:nvSpPr>
            <p:spPr bwMode="auto">
              <a:xfrm>
                <a:off x="107504" y="915566"/>
                <a:ext cx="8989603" cy="4153413"/>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marL="36512">
                  <a:lnSpc>
                    <a:spcPct val="90000"/>
                  </a:lnSpc>
                  <a:spcBef>
                    <a:spcPct val="20000"/>
                  </a:spcBef>
                  <a:buClr>
                    <a:srgbClr val="C00000"/>
                  </a:buClr>
                  <a:buSzPct val="15000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altLang="pt-BR" sz="1600" dirty="0" smtClean="0">
                    <a:solidFill>
                      <a:schemeClr val="tx1"/>
                    </a:solidFill>
                    <a:latin typeface="+mn-lt"/>
                    <a:ea typeface="宋体" pitchFamily="2" charset="-122"/>
                  </a:rPr>
                  <a:t>.</a:t>
                </a:r>
                <a:endParaRPr lang="en-GB" altLang="pt-BR" sz="1600" dirty="0">
                  <a:solidFill>
                    <a:schemeClr val="tx1"/>
                  </a:solidFill>
                  <a:latin typeface="+mn-lt"/>
                  <a:ea typeface="宋体" pitchFamily="2" charset="-122"/>
                </a:endParaRPr>
              </a:p>
              <a:p>
                <a:pPr marL="419100" indent="-382588">
                  <a:lnSpc>
                    <a:spcPct val="90000"/>
                  </a:lnSpc>
                  <a:spcBef>
                    <a:spcPct val="20000"/>
                  </a:spcBef>
                  <a:buClr>
                    <a:srgbClr val="C00000"/>
                  </a:buClr>
                  <a:buSzPct val="150000"/>
                  <a:buFont typeface="Times New Roman" panose="02020603050405020304"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pt-BR" b="1" dirty="0">
                    <a:solidFill>
                      <a:schemeClr val="tx1"/>
                    </a:solidFill>
                    <a:latin typeface="Arial Rounded MT Bold"/>
                    <a:ea typeface="宋体" pitchFamily="2" charset="-122"/>
                  </a:rPr>
                  <a:t>Melting Temperature</a:t>
                </a:r>
                <a:r>
                  <a:rPr lang="en-GB" altLang="pt-BR" dirty="0">
                    <a:solidFill>
                      <a:schemeClr val="tx1"/>
                    </a:solidFill>
                    <a:latin typeface="Arial Rounded MT Bold"/>
                    <a:ea typeface="宋体" pitchFamily="2" charset="-122"/>
                  </a:rPr>
                  <a:t>: To estimate the location </a:t>
                </a:r>
                <a:r>
                  <a:rPr lang="en-GB" altLang="pt-BR" dirty="0" smtClean="0">
                    <a:solidFill>
                      <a:schemeClr val="tx1"/>
                    </a:solidFill>
                    <a:latin typeface="Arial Rounded MT Bold"/>
                    <a:ea typeface="宋体" pitchFamily="2" charset="-122"/>
                  </a:rPr>
                  <a:t>of melting</a:t>
                </a:r>
              </a:p>
              <a:p>
                <a:pPr marL="36512">
                  <a:lnSpc>
                    <a:spcPct val="90000"/>
                  </a:lnSpc>
                  <a:spcBef>
                    <a:spcPct val="20000"/>
                  </a:spcBef>
                  <a:buClr>
                    <a:srgbClr val="C00000"/>
                  </a:buClr>
                  <a:buSzPct val="15000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pt-BR" dirty="0" smtClean="0">
                    <a:solidFill>
                      <a:schemeClr val="tx1"/>
                    </a:solidFill>
                    <a:latin typeface="Arial Rounded MT Bold"/>
                    <a:ea typeface="宋体" pitchFamily="2" charset="-122"/>
                  </a:rPr>
                  <a:t>temperature</a:t>
                </a:r>
                <a:r>
                  <a:rPr lang="en-GB" altLang="pt-BR" dirty="0">
                    <a:solidFill>
                      <a:schemeClr val="tx1"/>
                    </a:solidFill>
                    <a:latin typeface="Arial Rounded MT Bold"/>
                    <a:ea typeface="宋体" pitchFamily="2" charset="-122"/>
                  </a:rPr>
                  <a:t>, one </a:t>
                </a:r>
                <a:r>
                  <a:rPr lang="en-GB" altLang="pt-BR" dirty="0" smtClean="0">
                    <a:solidFill>
                      <a:schemeClr val="tx1"/>
                    </a:solidFill>
                    <a:latin typeface="Arial Rounded MT Bold"/>
                    <a:ea typeface="宋体" pitchFamily="2" charset="-122"/>
                  </a:rPr>
                  <a:t>can set </a:t>
                </a:r>
                <a:r>
                  <a:rPr lang="en-GB" altLang="pt-BR" dirty="0">
                    <a:solidFill>
                      <a:schemeClr val="tx1"/>
                    </a:solidFill>
                    <a:latin typeface="Arial Rounded MT Bold"/>
                    <a:ea typeface="宋体" pitchFamily="2" charset="-122"/>
                  </a:rPr>
                  <a:t>up a sample </a:t>
                </a:r>
                <a:r>
                  <a:rPr lang="en-GB" altLang="pt-BR" dirty="0" smtClean="0">
                    <a:solidFill>
                      <a:schemeClr val="tx1"/>
                    </a:solidFill>
                    <a:latin typeface="Arial Rounded MT Bold"/>
                    <a:ea typeface="宋体" pitchFamily="2" charset="-122"/>
                  </a:rPr>
                  <a:t>consisting of </a:t>
                </a:r>
                <a:r>
                  <a:rPr lang="en-GB" altLang="pt-BR" dirty="0">
                    <a:solidFill>
                      <a:schemeClr val="tx1"/>
                    </a:solidFill>
                    <a:latin typeface="Arial Rounded MT Bold"/>
                    <a:ea typeface="宋体" pitchFamily="2" charset="-122"/>
                  </a:rPr>
                  <a:t>%</a:t>
                </a:r>
                <a:r>
                  <a:rPr lang="en-GB" altLang="pt-BR" dirty="0" smtClean="0">
                    <a:solidFill>
                      <a:schemeClr val="tx1"/>
                    </a:solidFill>
                    <a:latin typeface="Arial Rounded MT Bold"/>
                    <a:ea typeface="宋体" pitchFamily="2" charset="-122"/>
                  </a:rPr>
                  <a:t>50</a:t>
                </a:r>
              </a:p>
              <a:p>
                <a:pPr marL="36512">
                  <a:lnSpc>
                    <a:spcPct val="90000"/>
                  </a:lnSpc>
                  <a:spcBef>
                    <a:spcPct val="20000"/>
                  </a:spcBef>
                  <a:buClr>
                    <a:srgbClr val="C00000"/>
                  </a:buClr>
                  <a:buSzPct val="15000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pt-BR" dirty="0">
                    <a:solidFill>
                      <a:schemeClr val="tx1"/>
                    </a:solidFill>
                    <a:latin typeface="Arial Rounded MT Bold"/>
                    <a:ea typeface="宋体" pitchFamily="2" charset="-122"/>
                  </a:rPr>
                  <a:t>b</a:t>
                </a:r>
                <a:r>
                  <a:rPr lang="en-GB" altLang="pt-BR" dirty="0" smtClean="0">
                    <a:solidFill>
                      <a:schemeClr val="tx1"/>
                    </a:solidFill>
                    <a:latin typeface="Arial Rounded MT Bold"/>
                    <a:ea typeface="宋体" pitchFamily="2" charset="-122"/>
                  </a:rPr>
                  <a:t>elonging </a:t>
                </a:r>
                <a:r>
                  <a:rPr lang="en-GB" altLang="pt-BR" dirty="0" smtClean="0">
                    <a:solidFill>
                      <a:schemeClr val="tx1"/>
                    </a:solidFill>
                    <a:latin typeface="Arial Rounded MT Bold"/>
                    <a:ea typeface="宋体" pitchFamily="2" charset="-122"/>
                  </a:rPr>
                  <a:t>to one state and </a:t>
                </a:r>
                <a:r>
                  <a:rPr lang="en-GB" altLang="pt-BR" dirty="0">
                    <a:solidFill>
                      <a:schemeClr val="tx1"/>
                    </a:solidFill>
                    <a:latin typeface="Arial Rounded MT Bold"/>
                    <a:ea typeface="宋体" pitchFamily="2" charset="-122"/>
                  </a:rPr>
                  <a:t>%50 </a:t>
                </a:r>
                <a:r>
                  <a:rPr lang="en-GB" altLang="pt-BR" dirty="0" smtClean="0">
                    <a:solidFill>
                      <a:schemeClr val="tx1"/>
                    </a:solidFill>
                    <a:latin typeface="Arial Rounded MT Bold"/>
                    <a:ea typeface="宋体" pitchFamily="2" charset="-122"/>
                  </a:rPr>
                  <a:t>to the other. </a:t>
                </a:r>
              </a:p>
              <a:p>
                <a:pPr marL="36512">
                  <a:lnSpc>
                    <a:spcPct val="90000"/>
                  </a:lnSpc>
                  <a:spcBef>
                    <a:spcPct val="20000"/>
                  </a:spcBef>
                  <a:buClr>
                    <a:srgbClr val="C00000"/>
                  </a:buClr>
                  <a:buSzPct val="15000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pt-BR" dirty="0" smtClean="0">
                    <a:solidFill>
                      <a:schemeClr val="tx1"/>
                    </a:solidFill>
                    <a:latin typeface="Arial Rounded MT Bold"/>
                    <a:ea typeface="宋体" pitchFamily="2" charset="-122"/>
                  </a:rPr>
                  <a:t>Established </a:t>
                </a:r>
                <a:r>
                  <a:rPr lang="en-GB" altLang="pt-BR" dirty="0">
                    <a:solidFill>
                      <a:schemeClr val="tx1"/>
                    </a:solidFill>
                    <a:latin typeface="Arial Rounded MT Bold"/>
                    <a:ea typeface="宋体" pitchFamily="2" charset="-122"/>
                  </a:rPr>
                  <a:t>equilibrium state </a:t>
                </a:r>
                <a:r>
                  <a:rPr lang="en-GB" altLang="pt-BR" dirty="0" smtClean="0">
                    <a:solidFill>
                      <a:schemeClr val="tx1"/>
                    </a:solidFill>
                    <a:latin typeface="Arial Rounded MT Bold"/>
                    <a:ea typeface="宋体" pitchFamily="2" charset="-122"/>
                  </a:rPr>
                  <a:t>where both coexist at a</a:t>
                </a:r>
              </a:p>
              <a:p>
                <a:pPr marL="36512">
                  <a:lnSpc>
                    <a:spcPct val="90000"/>
                  </a:lnSpc>
                  <a:spcBef>
                    <a:spcPct val="20000"/>
                  </a:spcBef>
                  <a:buClr>
                    <a:srgbClr val="C00000"/>
                  </a:buClr>
                  <a:buSzPct val="15000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pt-BR" dirty="0" smtClean="0">
                    <a:solidFill>
                      <a:schemeClr val="tx1"/>
                    </a:solidFill>
                    <a:latin typeface="Arial Rounded MT Bold"/>
                    <a:ea typeface="宋体" pitchFamily="2" charset="-122"/>
                  </a:rPr>
                  <a:t>temperature Tm</a:t>
                </a:r>
                <a:r>
                  <a:rPr lang="en-GB" altLang="pt-BR" dirty="0">
                    <a:solidFill>
                      <a:schemeClr val="tx1"/>
                    </a:solidFill>
                    <a:latin typeface="Arial Rounded MT Bold"/>
                    <a:ea typeface="宋体" pitchFamily="2" charset="-122"/>
                  </a:rPr>
                  <a:t>.</a:t>
                </a:r>
              </a:p>
              <a:p>
                <a:pPr marL="419100" indent="-382588">
                  <a:lnSpc>
                    <a:spcPct val="90000"/>
                  </a:lnSpc>
                  <a:spcBef>
                    <a:spcPct val="20000"/>
                  </a:spcBef>
                  <a:buClr>
                    <a:srgbClr val="C00000"/>
                  </a:buClr>
                  <a:buSzPct val="150000"/>
                  <a:buFont typeface="Times New Roman" panose="02020603050405020304"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endParaRPr lang="en-GB" altLang="pt-BR" sz="1600" dirty="0">
                  <a:solidFill>
                    <a:schemeClr val="tx1"/>
                  </a:solidFill>
                  <a:latin typeface="+mn-lt"/>
                  <a:ea typeface="宋体" pitchFamily="2" charset="-122"/>
                </a:endParaRPr>
              </a:p>
              <a:p>
                <a:pPr marL="419100" indent="-382588">
                  <a:lnSpc>
                    <a:spcPct val="90000"/>
                  </a:lnSpc>
                  <a:spcBef>
                    <a:spcPct val="20000"/>
                  </a:spcBef>
                  <a:buClr>
                    <a:srgbClr val="C00000"/>
                  </a:buClr>
                  <a:buSzPct val="150000"/>
                  <a:buFont typeface="Times New Roman" panose="02020603050405020304"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pt-BR" b="1" dirty="0">
                    <a:solidFill>
                      <a:schemeClr val="tx1"/>
                    </a:solidFill>
                    <a:latin typeface="Arial Rounded MT Bold"/>
                    <a:ea typeface="宋体" pitchFamily="2" charset="-122"/>
                  </a:rPr>
                  <a:t>Dynamical Analysis</a:t>
                </a:r>
                <a:r>
                  <a:rPr lang="en-GB" altLang="pt-BR" dirty="0">
                    <a:solidFill>
                      <a:schemeClr val="tx1"/>
                    </a:solidFill>
                    <a:latin typeface="Arial Rounded MT Bold"/>
                    <a:ea typeface="宋体" pitchFamily="2" charset="-122"/>
                  </a:rPr>
                  <a:t>: In MD simulation, information on the dynamics of a system is present. The way to extract </a:t>
                </a:r>
                <a:r>
                  <a:rPr lang="en-GB" altLang="pt-BR" dirty="0" smtClean="0">
                    <a:solidFill>
                      <a:schemeClr val="tx1"/>
                    </a:solidFill>
                    <a:latin typeface="Arial Rounded MT Bold"/>
                    <a:ea typeface="宋体" pitchFamily="2" charset="-122"/>
                  </a:rPr>
                  <a:t>it is </a:t>
                </a:r>
                <a:r>
                  <a:rPr lang="en-GB" altLang="pt-BR" dirty="0">
                    <a:solidFill>
                      <a:schemeClr val="tx1"/>
                    </a:solidFill>
                    <a:latin typeface="Arial Rounded MT Bold"/>
                    <a:ea typeface="宋体" pitchFamily="2" charset="-122"/>
                  </a:rPr>
                  <a:t>to construct </a:t>
                </a:r>
                <a:r>
                  <a:rPr lang="en-GB" altLang="pt-BR" dirty="0" smtClean="0">
                    <a:solidFill>
                      <a:schemeClr val="tx1"/>
                    </a:solidFill>
                    <a:latin typeface="Arial Rounded MT Bold"/>
                    <a:ea typeface="宋体" pitchFamily="2" charset="-122"/>
                  </a:rPr>
                  <a:t>a so called dynamic </a:t>
                </a:r>
                <a:r>
                  <a:rPr lang="en-GB" altLang="pt-BR" dirty="0">
                    <a:solidFill>
                      <a:schemeClr val="tx1"/>
                    </a:solidFill>
                    <a:latin typeface="Arial Rounded MT Bold"/>
                    <a:ea typeface="宋体" pitchFamily="2" charset="-122"/>
                  </a:rPr>
                  <a:t>structure factor. </a:t>
                </a:r>
                <a:endParaRPr lang="en-GB" altLang="pt-BR" dirty="0" smtClean="0">
                  <a:solidFill>
                    <a:schemeClr val="tx1"/>
                  </a:solidFill>
                  <a:latin typeface="Arial Rounded MT Bold"/>
                  <a:ea typeface="宋体" pitchFamily="2" charset="-122"/>
                </a:endParaRPr>
              </a:p>
              <a:p>
                <a:pPr marL="419100" indent="-382588">
                  <a:lnSpc>
                    <a:spcPct val="90000"/>
                  </a:lnSpc>
                  <a:spcBef>
                    <a:spcPct val="20000"/>
                  </a:spcBef>
                  <a:buClr>
                    <a:srgbClr val="C00000"/>
                  </a:buClr>
                  <a:buSzPct val="150000"/>
                  <a:buFont typeface="Times New Roman" panose="02020603050405020304"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endParaRPr lang="en-GB" altLang="pt-BR" dirty="0">
                  <a:solidFill>
                    <a:schemeClr val="tx1"/>
                  </a:solidFill>
                  <a:latin typeface="Arial Rounded MT Bold"/>
                  <a:ea typeface="宋体" pitchFamily="2" charset="-122"/>
                </a:endParaRPr>
              </a:p>
              <a:p>
                <a:pPr marL="36512">
                  <a:lnSpc>
                    <a:spcPct val="90000"/>
                  </a:lnSpc>
                  <a:spcBef>
                    <a:spcPct val="20000"/>
                  </a:spcBef>
                  <a:buClr>
                    <a:srgbClr val="C00000"/>
                  </a:buClr>
                  <a:buSzPct val="15000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14:m>
                  <m:oMathPara xmlns:m="http://schemas.openxmlformats.org/officeDocument/2006/math">
                    <m:oMathParaPr>
                      <m:jc m:val="centerGroup"/>
                    </m:oMathParaPr>
                    <m:oMath xmlns:m="http://schemas.openxmlformats.org/officeDocument/2006/math">
                      <m:r>
                        <a:rPr lang="pt-BR" altLang="pt-BR">
                          <a:solidFill>
                            <a:schemeClr val="tx1"/>
                          </a:solidFill>
                          <a:latin typeface="Cambria Math" panose="02040503050406030204" pitchFamily="18" charset="0"/>
                          <a:ea typeface="宋体" pitchFamily="2" charset="-122"/>
                        </a:rPr>
                        <m:t>𝑆</m:t>
                      </m:r>
                      <m:d>
                        <m:dPr>
                          <m:ctrlPr>
                            <a:rPr lang="pt-BR" altLang="pt-BR" i="1">
                              <a:solidFill>
                                <a:schemeClr val="tx1"/>
                              </a:solidFill>
                              <a:latin typeface="Cambria Math" panose="02040503050406030204" pitchFamily="18" charset="0"/>
                              <a:ea typeface="宋体" pitchFamily="2" charset="-122"/>
                            </a:rPr>
                          </m:ctrlPr>
                        </m:dPr>
                        <m:e>
                          <m:r>
                            <a:rPr lang="pt-BR" altLang="pt-BR">
                              <a:solidFill>
                                <a:schemeClr val="tx1"/>
                              </a:solidFill>
                              <a:latin typeface="Cambria Math" panose="02040503050406030204" pitchFamily="18" charset="0"/>
                              <a:ea typeface="宋体" pitchFamily="2" charset="-122"/>
                            </a:rPr>
                            <m:t>𝑘</m:t>
                          </m:r>
                          <m:r>
                            <a:rPr lang="pt-BR" altLang="pt-BR">
                              <a:solidFill>
                                <a:schemeClr val="tx1"/>
                              </a:solidFill>
                              <a:latin typeface="Cambria Math" panose="02040503050406030204" pitchFamily="18" charset="0"/>
                              <a:ea typeface="宋体" pitchFamily="2" charset="-122"/>
                            </a:rPr>
                            <m:t>,</m:t>
                          </m:r>
                          <m:r>
                            <m:rPr>
                              <m:sty m:val="p"/>
                            </m:rPr>
                            <a:rPr lang="pt-BR" altLang="pt-BR">
                              <a:solidFill>
                                <a:schemeClr val="tx1"/>
                              </a:solidFill>
                              <a:latin typeface="Cambria Math" panose="02040503050406030204" pitchFamily="18" charset="0"/>
                              <a:ea typeface="宋体" pitchFamily="2" charset="-122"/>
                            </a:rPr>
                            <m:t>ω</m:t>
                          </m:r>
                          <m:r>
                            <a:rPr lang="pt-BR" altLang="pt-BR" b="0" i="1" smtClean="0">
                              <a:solidFill>
                                <a:schemeClr val="tx1"/>
                              </a:solidFill>
                              <a:latin typeface="Cambria Math" panose="02040503050406030204" pitchFamily="18" charset="0"/>
                              <a:ea typeface="宋体" pitchFamily="2" charset="-122"/>
                            </a:rPr>
                            <m:t> </m:t>
                          </m:r>
                        </m:e>
                      </m:d>
                      <m:r>
                        <a:rPr lang="pt-BR" altLang="pt-BR">
                          <a:solidFill>
                            <a:schemeClr val="tx1"/>
                          </a:solidFill>
                          <a:latin typeface="Cambria Math" panose="02040503050406030204" pitchFamily="18" charset="0"/>
                          <a:ea typeface="宋体" pitchFamily="2" charset="-122"/>
                        </a:rPr>
                        <m:t>=</m:t>
                      </m:r>
                      <m:nary>
                        <m:naryPr>
                          <m:limLoc m:val="undOvr"/>
                          <m:subHide m:val="on"/>
                          <m:supHide m:val="on"/>
                          <m:ctrlPr>
                            <a:rPr lang="en-GB" altLang="pt-BR" i="1">
                              <a:solidFill>
                                <a:schemeClr val="tx1"/>
                              </a:solidFill>
                              <a:latin typeface="Cambria Math" panose="02040503050406030204" pitchFamily="18" charset="0"/>
                              <a:ea typeface="宋体" pitchFamily="2" charset="-122"/>
                            </a:rPr>
                          </m:ctrlPr>
                        </m:naryPr>
                        <m:sub/>
                        <m:sup/>
                        <m:e>
                          <m:sSup>
                            <m:sSupPr>
                              <m:ctrlPr>
                                <a:rPr lang="en-GB" altLang="pt-BR" i="1">
                                  <a:solidFill>
                                    <a:schemeClr val="tx1"/>
                                  </a:solidFill>
                                  <a:latin typeface="Cambria Math" panose="02040503050406030204" pitchFamily="18" charset="0"/>
                                  <a:ea typeface="宋体" pitchFamily="2" charset="-122"/>
                                </a:rPr>
                              </m:ctrlPr>
                            </m:sSupPr>
                            <m:e>
                              <m:r>
                                <a:rPr lang="en-GB" altLang="pt-BR">
                                  <a:solidFill>
                                    <a:schemeClr val="tx1"/>
                                  </a:solidFill>
                                  <a:latin typeface="Cambria Math" panose="02040503050406030204" pitchFamily="18" charset="0"/>
                                  <a:ea typeface="宋体" pitchFamily="2" charset="-122"/>
                                </a:rPr>
                                <m:t>𝑒</m:t>
                              </m:r>
                            </m:e>
                            <m:sup>
                              <m:r>
                                <a:rPr lang="en-GB" altLang="pt-BR">
                                  <a:solidFill>
                                    <a:schemeClr val="tx1"/>
                                  </a:solidFill>
                                  <a:latin typeface="Cambria Math" panose="02040503050406030204" pitchFamily="18" charset="0"/>
                                  <a:ea typeface="宋体" pitchFamily="2" charset="-122"/>
                                </a:rPr>
                                <m:t>−</m:t>
                              </m:r>
                              <m:r>
                                <a:rPr lang="en-GB" altLang="pt-BR">
                                  <a:solidFill>
                                    <a:schemeClr val="tx1"/>
                                  </a:solidFill>
                                  <a:latin typeface="Cambria Math" panose="02040503050406030204" pitchFamily="18" charset="0"/>
                                  <a:ea typeface="宋体" pitchFamily="2" charset="-122"/>
                                </a:rPr>
                                <m:t>𝑖</m:t>
                              </m:r>
                              <m:r>
                                <a:rPr lang="el-GR" altLang="pt-BR">
                                  <a:solidFill>
                                    <a:schemeClr val="tx1"/>
                                  </a:solidFill>
                                  <a:latin typeface="Cambria Math" panose="02040503050406030204" pitchFamily="18" charset="0"/>
                                  <a:ea typeface="宋体" pitchFamily="2" charset="-122"/>
                                </a:rPr>
                                <m:t>𝜔</m:t>
                              </m:r>
                              <m:r>
                                <a:rPr lang="en-GB" altLang="pt-BR">
                                  <a:solidFill>
                                    <a:schemeClr val="tx1"/>
                                  </a:solidFill>
                                  <a:latin typeface="Cambria Math" panose="02040503050406030204" pitchFamily="18" charset="0"/>
                                  <a:ea typeface="宋体" pitchFamily="2" charset="-122"/>
                                </a:rPr>
                                <m:t>𝑡</m:t>
                              </m:r>
                            </m:sup>
                          </m:sSup>
                          <m:r>
                            <a:rPr lang="pt-BR" altLang="pt-BR">
                              <a:solidFill>
                                <a:schemeClr val="tx1"/>
                              </a:solidFill>
                              <a:latin typeface="Cambria Math" panose="02040503050406030204" pitchFamily="18" charset="0"/>
                              <a:ea typeface="宋体" pitchFamily="2" charset="-122"/>
                            </a:rPr>
                            <m:t>𝐹</m:t>
                          </m:r>
                          <m:d>
                            <m:dPr>
                              <m:ctrlPr>
                                <a:rPr lang="pt-BR" altLang="pt-BR" i="1">
                                  <a:solidFill>
                                    <a:schemeClr val="tx1"/>
                                  </a:solidFill>
                                  <a:latin typeface="Cambria Math" panose="02040503050406030204" pitchFamily="18" charset="0"/>
                                  <a:ea typeface="宋体" pitchFamily="2" charset="-122"/>
                                </a:rPr>
                              </m:ctrlPr>
                            </m:dPr>
                            <m:e>
                              <m:r>
                                <a:rPr lang="pt-BR" altLang="pt-BR">
                                  <a:solidFill>
                                    <a:schemeClr val="tx1"/>
                                  </a:solidFill>
                                  <a:latin typeface="Cambria Math" panose="02040503050406030204" pitchFamily="18" charset="0"/>
                                  <a:ea typeface="宋体" pitchFamily="2" charset="-122"/>
                                </a:rPr>
                                <m:t>𝑘</m:t>
                              </m:r>
                              <m:r>
                                <a:rPr lang="pt-BR" altLang="pt-BR">
                                  <a:solidFill>
                                    <a:schemeClr val="tx1"/>
                                  </a:solidFill>
                                  <a:latin typeface="Cambria Math" panose="02040503050406030204" pitchFamily="18" charset="0"/>
                                  <a:ea typeface="宋体" pitchFamily="2" charset="-122"/>
                                </a:rPr>
                                <m:t>,</m:t>
                              </m:r>
                              <m:r>
                                <a:rPr lang="pt-BR" altLang="pt-BR">
                                  <a:solidFill>
                                    <a:schemeClr val="tx1"/>
                                  </a:solidFill>
                                  <a:latin typeface="Cambria Math" panose="02040503050406030204" pitchFamily="18" charset="0"/>
                                  <a:ea typeface="宋体" pitchFamily="2" charset="-122"/>
                                </a:rPr>
                                <m:t>𝑡</m:t>
                              </m:r>
                            </m:e>
                          </m:d>
                          <m:r>
                            <a:rPr lang="pt-BR" altLang="pt-BR">
                              <a:solidFill>
                                <a:schemeClr val="tx1"/>
                              </a:solidFill>
                              <a:latin typeface="Cambria Math" panose="02040503050406030204" pitchFamily="18" charset="0"/>
                              <a:ea typeface="宋体" pitchFamily="2" charset="-122"/>
                            </a:rPr>
                            <m:t>𝑑𝑡</m:t>
                          </m:r>
                        </m:e>
                      </m:nary>
                      <m:r>
                        <a:rPr lang="pt-BR" altLang="pt-BR">
                          <a:solidFill>
                            <a:schemeClr val="tx1"/>
                          </a:solidFill>
                          <a:latin typeface="Cambria Math" panose="02040503050406030204" pitchFamily="18" charset="0"/>
                          <a:ea typeface="宋体" pitchFamily="2" charset="-122"/>
                        </a:rPr>
                        <m:t> </m:t>
                      </m:r>
                      <m:r>
                        <m:rPr>
                          <m:sty m:val="p"/>
                        </m:rPr>
                        <a:rPr lang="pt-BR" altLang="pt-BR" b="0" i="0" smtClean="0">
                          <a:solidFill>
                            <a:schemeClr val="tx1"/>
                          </a:solidFill>
                          <a:latin typeface="Cambria Math" panose="02040503050406030204" pitchFamily="18" charset="0"/>
                          <a:ea typeface="宋体" pitchFamily="2" charset="-122"/>
                        </a:rPr>
                        <m:t>where</m:t>
                      </m:r>
                      <m:r>
                        <a:rPr lang="pt-BR" altLang="pt-BR" b="0" i="0" smtClean="0">
                          <a:solidFill>
                            <a:schemeClr val="tx1"/>
                          </a:solidFill>
                          <a:latin typeface="Cambria Math" panose="02040503050406030204" pitchFamily="18" charset="0"/>
                          <a:ea typeface="宋体" pitchFamily="2" charset="-122"/>
                        </a:rPr>
                        <m:t> </m:t>
                      </m:r>
                      <m:r>
                        <a:rPr lang="pt-BR" altLang="pt-BR">
                          <a:solidFill>
                            <a:schemeClr val="tx1"/>
                          </a:solidFill>
                          <a:latin typeface="Cambria Math" panose="02040503050406030204" pitchFamily="18" charset="0"/>
                          <a:ea typeface="宋体" pitchFamily="2" charset="-122"/>
                        </a:rPr>
                        <m:t>𝐹</m:t>
                      </m:r>
                      <m:d>
                        <m:dPr>
                          <m:ctrlPr>
                            <a:rPr lang="pt-BR" altLang="pt-BR" i="1">
                              <a:solidFill>
                                <a:schemeClr val="tx1"/>
                              </a:solidFill>
                              <a:latin typeface="Cambria Math" panose="02040503050406030204" pitchFamily="18" charset="0"/>
                              <a:ea typeface="宋体" pitchFamily="2" charset="-122"/>
                            </a:rPr>
                          </m:ctrlPr>
                        </m:dPr>
                        <m:e>
                          <m:r>
                            <a:rPr lang="pt-BR" altLang="pt-BR">
                              <a:solidFill>
                                <a:schemeClr val="tx1"/>
                              </a:solidFill>
                              <a:latin typeface="Cambria Math" panose="02040503050406030204" pitchFamily="18" charset="0"/>
                              <a:ea typeface="宋体" pitchFamily="2" charset="-122"/>
                            </a:rPr>
                            <m:t>𝑘</m:t>
                          </m:r>
                          <m:r>
                            <a:rPr lang="pt-BR" altLang="pt-BR">
                              <a:solidFill>
                                <a:schemeClr val="tx1"/>
                              </a:solidFill>
                              <a:latin typeface="Cambria Math" panose="02040503050406030204" pitchFamily="18" charset="0"/>
                              <a:ea typeface="宋体" pitchFamily="2" charset="-122"/>
                            </a:rPr>
                            <m:t>,</m:t>
                          </m:r>
                          <m:r>
                            <a:rPr lang="pt-BR" altLang="pt-BR">
                              <a:solidFill>
                                <a:schemeClr val="tx1"/>
                              </a:solidFill>
                              <a:latin typeface="Cambria Math" panose="02040503050406030204" pitchFamily="18" charset="0"/>
                              <a:ea typeface="宋体" pitchFamily="2" charset="-122"/>
                            </a:rPr>
                            <m:t>𝑡</m:t>
                          </m:r>
                        </m:e>
                      </m:d>
                      <m:r>
                        <a:rPr lang="pt-BR" altLang="pt-BR">
                          <a:solidFill>
                            <a:schemeClr val="tx1"/>
                          </a:solidFill>
                          <a:latin typeface="Cambria Math" panose="02040503050406030204" pitchFamily="18" charset="0"/>
                          <a:ea typeface="宋体" pitchFamily="2" charset="-122"/>
                        </a:rPr>
                        <m:t>=</m:t>
                      </m:r>
                      <m:f>
                        <m:fPr>
                          <m:ctrlPr>
                            <a:rPr lang="pt-BR" altLang="pt-BR" i="1">
                              <a:solidFill>
                                <a:schemeClr val="tx1"/>
                              </a:solidFill>
                              <a:latin typeface="Cambria Math" panose="02040503050406030204" pitchFamily="18" charset="0"/>
                              <a:ea typeface="宋体" pitchFamily="2" charset="-122"/>
                            </a:rPr>
                          </m:ctrlPr>
                        </m:fPr>
                        <m:num>
                          <m:r>
                            <a:rPr lang="pt-BR" altLang="pt-BR">
                              <a:solidFill>
                                <a:schemeClr val="tx1"/>
                              </a:solidFill>
                              <a:latin typeface="Cambria Math" panose="02040503050406030204" pitchFamily="18" charset="0"/>
                              <a:ea typeface="宋体" pitchFamily="2" charset="-122"/>
                            </a:rPr>
                            <m:t>1</m:t>
                          </m:r>
                          <m:d>
                            <m:dPr>
                              <m:begChr m:val="⟨"/>
                              <m:endChr m:val="⟩"/>
                              <m:ctrlPr>
                                <a:rPr lang="pt-BR" altLang="pt-BR" i="1">
                                  <a:solidFill>
                                    <a:schemeClr val="tx1"/>
                                  </a:solidFill>
                                  <a:latin typeface="Cambria Math" panose="02040503050406030204" pitchFamily="18" charset="0"/>
                                  <a:ea typeface="宋体" pitchFamily="2" charset="-122"/>
                                </a:rPr>
                              </m:ctrlPr>
                            </m:dPr>
                            <m:e>
                              <m:r>
                                <a:rPr lang="pt-BR" altLang="pt-BR">
                                  <a:solidFill>
                                    <a:schemeClr val="tx1"/>
                                  </a:solidFill>
                                  <a:latin typeface="Cambria Math" panose="02040503050406030204" pitchFamily="18" charset="0"/>
                                  <a:ea typeface="宋体" pitchFamily="2" charset="-122"/>
                                </a:rPr>
                                <m:t>𝜌</m:t>
                              </m:r>
                              <m:r>
                                <a:rPr lang="pt-BR" altLang="pt-BR">
                                  <a:solidFill>
                                    <a:schemeClr val="tx1"/>
                                  </a:solidFill>
                                  <a:latin typeface="Cambria Math" panose="02040503050406030204" pitchFamily="18" charset="0"/>
                                  <a:ea typeface="宋体" pitchFamily="2" charset="-122"/>
                                </a:rPr>
                                <m:t>(</m:t>
                              </m:r>
                              <m:r>
                                <a:rPr lang="pt-BR" altLang="pt-BR">
                                  <a:solidFill>
                                    <a:schemeClr val="tx1"/>
                                  </a:solidFill>
                                  <a:latin typeface="Cambria Math" panose="02040503050406030204" pitchFamily="18" charset="0"/>
                                  <a:ea typeface="宋体" pitchFamily="2" charset="-122"/>
                                </a:rPr>
                                <m:t>𝑘</m:t>
                              </m:r>
                              <m:r>
                                <a:rPr lang="pt-BR" altLang="pt-BR">
                                  <a:solidFill>
                                    <a:schemeClr val="tx1"/>
                                  </a:solidFill>
                                  <a:latin typeface="Cambria Math" panose="02040503050406030204" pitchFamily="18" charset="0"/>
                                  <a:ea typeface="宋体" pitchFamily="2" charset="-122"/>
                                </a:rPr>
                                <m:t>,</m:t>
                              </m:r>
                              <m:r>
                                <a:rPr lang="pt-BR" altLang="pt-BR">
                                  <a:solidFill>
                                    <a:schemeClr val="tx1"/>
                                  </a:solidFill>
                                  <a:latin typeface="Cambria Math" panose="02040503050406030204" pitchFamily="18" charset="0"/>
                                  <a:ea typeface="宋体" pitchFamily="2" charset="-122"/>
                                </a:rPr>
                                <m:t>𝑡</m:t>
                              </m:r>
                              <m:r>
                                <a:rPr lang="pt-BR" altLang="pt-BR">
                                  <a:solidFill>
                                    <a:schemeClr val="tx1"/>
                                  </a:solidFill>
                                  <a:latin typeface="Cambria Math" panose="02040503050406030204" pitchFamily="18" charset="0"/>
                                  <a:ea typeface="宋体" pitchFamily="2" charset="-122"/>
                                </a:rPr>
                                <m:t>+</m:t>
                              </m:r>
                              <m:sSub>
                                <m:sSubPr>
                                  <m:ctrlPr>
                                    <a:rPr lang="pt-BR" altLang="pt-BR" i="1">
                                      <a:solidFill>
                                        <a:schemeClr val="tx1"/>
                                      </a:solidFill>
                                      <a:latin typeface="Cambria Math" panose="02040503050406030204" pitchFamily="18" charset="0"/>
                                      <a:ea typeface="宋体" pitchFamily="2" charset="-122"/>
                                    </a:rPr>
                                  </m:ctrlPr>
                                </m:sSubPr>
                                <m:e>
                                  <m:r>
                                    <a:rPr lang="pt-BR" altLang="pt-BR">
                                      <a:solidFill>
                                        <a:schemeClr val="tx1"/>
                                      </a:solidFill>
                                      <a:latin typeface="Cambria Math" panose="02040503050406030204" pitchFamily="18" charset="0"/>
                                      <a:ea typeface="宋体" pitchFamily="2" charset="-122"/>
                                    </a:rPr>
                                    <m:t>𝑡</m:t>
                                  </m:r>
                                </m:e>
                                <m:sub>
                                  <m:r>
                                    <a:rPr lang="pt-BR" altLang="pt-BR">
                                      <a:solidFill>
                                        <a:schemeClr val="tx1"/>
                                      </a:solidFill>
                                      <a:latin typeface="Cambria Math" panose="02040503050406030204" pitchFamily="18" charset="0"/>
                                      <a:ea typeface="宋体" pitchFamily="2" charset="-122"/>
                                    </a:rPr>
                                    <m:t>0</m:t>
                                  </m:r>
                                </m:sub>
                              </m:sSub>
                              <m:r>
                                <a:rPr lang="pt-BR" altLang="pt-BR">
                                  <a:solidFill>
                                    <a:schemeClr val="tx1"/>
                                  </a:solidFill>
                                  <a:latin typeface="Cambria Math" panose="02040503050406030204" pitchFamily="18" charset="0"/>
                                  <a:ea typeface="宋体" pitchFamily="2" charset="-122"/>
                                </a:rPr>
                                <m:t>)</m:t>
                              </m:r>
                              <m:r>
                                <a:rPr lang="pt-BR" altLang="pt-BR">
                                  <a:solidFill>
                                    <a:schemeClr val="tx1"/>
                                  </a:solidFill>
                                  <a:latin typeface="Cambria Math" panose="02040503050406030204" pitchFamily="18" charset="0"/>
                                  <a:ea typeface="宋体" pitchFamily="2" charset="-122"/>
                                </a:rPr>
                                <m:t>𝜌</m:t>
                              </m:r>
                              <m:r>
                                <a:rPr lang="pt-BR" altLang="pt-BR">
                                  <a:solidFill>
                                    <a:schemeClr val="tx1"/>
                                  </a:solidFill>
                                  <a:latin typeface="Cambria Math" panose="02040503050406030204" pitchFamily="18" charset="0"/>
                                  <a:ea typeface="宋体" pitchFamily="2" charset="-122"/>
                                </a:rPr>
                                <m:t>(−</m:t>
                              </m:r>
                              <m:r>
                                <a:rPr lang="pt-BR" altLang="pt-BR">
                                  <a:solidFill>
                                    <a:schemeClr val="tx1"/>
                                  </a:solidFill>
                                  <a:latin typeface="Cambria Math" panose="02040503050406030204" pitchFamily="18" charset="0"/>
                                  <a:ea typeface="宋体" pitchFamily="2" charset="-122"/>
                                </a:rPr>
                                <m:t>𝑘</m:t>
                              </m:r>
                              <m:r>
                                <a:rPr lang="pt-BR" altLang="pt-BR">
                                  <a:solidFill>
                                    <a:schemeClr val="tx1"/>
                                  </a:solidFill>
                                  <a:latin typeface="Cambria Math" panose="02040503050406030204" pitchFamily="18" charset="0"/>
                                  <a:ea typeface="宋体" pitchFamily="2" charset="-122"/>
                                </a:rPr>
                                <m:t>,</m:t>
                              </m:r>
                              <m:sSub>
                                <m:sSubPr>
                                  <m:ctrlPr>
                                    <a:rPr lang="pt-BR" altLang="pt-BR" i="1">
                                      <a:solidFill>
                                        <a:schemeClr val="tx1"/>
                                      </a:solidFill>
                                      <a:latin typeface="Cambria Math" panose="02040503050406030204" pitchFamily="18" charset="0"/>
                                      <a:ea typeface="宋体" pitchFamily="2" charset="-122"/>
                                    </a:rPr>
                                  </m:ctrlPr>
                                </m:sSubPr>
                                <m:e>
                                  <m:r>
                                    <a:rPr lang="pt-BR" altLang="pt-BR">
                                      <a:solidFill>
                                        <a:schemeClr val="tx1"/>
                                      </a:solidFill>
                                      <a:latin typeface="Cambria Math" panose="02040503050406030204" pitchFamily="18" charset="0"/>
                                      <a:ea typeface="宋体" pitchFamily="2" charset="-122"/>
                                    </a:rPr>
                                    <m:t>𝑡</m:t>
                                  </m:r>
                                </m:e>
                                <m:sub>
                                  <m:r>
                                    <a:rPr lang="pt-BR" altLang="pt-BR">
                                      <a:solidFill>
                                        <a:schemeClr val="tx1"/>
                                      </a:solidFill>
                                      <a:latin typeface="Cambria Math" panose="02040503050406030204" pitchFamily="18" charset="0"/>
                                      <a:ea typeface="宋体" pitchFamily="2" charset="-122"/>
                                    </a:rPr>
                                    <m:t>0</m:t>
                                  </m:r>
                                </m:sub>
                              </m:sSub>
                            </m:e>
                          </m:d>
                        </m:num>
                        <m:den>
                          <m:r>
                            <a:rPr lang="pt-BR" altLang="pt-BR">
                              <a:solidFill>
                                <a:schemeClr val="tx1"/>
                              </a:solidFill>
                              <a:latin typeface="Cambria Math" panose="02040503050406030204" pitchFamily="18" charset="0"/>
                              <a:ea typeface="宋体" pitchFamily="2" charset="-122"/>
                            </a:rPr>
                            <m:t>𝑁</m:t>
                          </m:r>
                        </m:den>
                      </m:f>
                    </m:oMath>
                  </m:oMathPara>
                </a14:m>
                <a:endParaRPr lang="en-GB" altLang="pt-BR" dirty="0">
                  <a:solidFill>
                    <a:schemeClr val="tx1"/>
                  </a:solidFill>
                  <a:latin typeface="Arial Rounded MT Bold"/>
                  <a:ea typeface="宋体" pitchFamily="2" charset="-122"/>
                </a:endParaRPr>
              </a:p>
              <a:p>
                <a:pPr marL="36512">
                  <a:lnSpc>
                    <a:spcPct val="90000"/>
                  </a:lnSpc>
                  <a:spcBef>
                    <a:spcPct val="20000"/>
                  </a:spcBef>
                  <a:buClr>
                    <a:srgbClr val="C00000"/>
                  </a:buClr>
                  <a:buSzPct val="150000"/>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pt-BR" dirty="0" smtClean="0">
                    <a:solidFill>
                      <a:schemeClr val="tx1"/>
                    </a:solidFill>
                    <a:latin typeface="Arial Rounded MT Bold"/>
                    <a:ea typeface="宋体" pitchFamily="2" charset="-122"/>
                  </a:rPr>
                  <a:t>It is a time </a:t>
                </a:r>
                <a:r>
                  <a:rPr lang="en-GB" altLang="pt-BR" dirty="0">
                    <a:solidFill>
                      <a:schemeClr val="tx1"/>
                    </a:solidFill>
                    <a:latin typeface="Arial Rounded MT Bold"/>
                    <a:ea typeface="宋体" pitchFamily="2" charset="-122"/>
                  </a:rPr>
                  <a:t>dependent density-density correlation function. </a:t>
                </a:r>
                <a:r>
                  <a:rPr lang="en-GB" altLang="pt-BR" dirty="0" smtClean="0">
                    <a:solidFill>
                      <a:schemeClr val="tx1"/>
                    </a:solidFill>
                    <a:latin typeface="Arial Rounded MT Bold"/>
                    <a:ea typeface="宋体" pitchFamily="2" charset="-122"/>
                  </a:rPr>
                  <a:t>S(</a:t>
                </a:r>
                <a:r>
                  <a:rPr lang="en-GB" altLang="pt-BR" dirty="0" err="1" smtClean="0">
                    <a:solidFill>
                      <a:schemeClr val="tx1"/>
                    </a:solidFill>
                    <a:latin typeface="Arial Rounded MT Bold"/>
                    <a:ea typeface="宋体" pitchFamily="2" charset="-122"/>
                  </a:rPr>
                  <a:t>k,w</a:t>
                </a:r>
                <a:r>
                  <a:rPr lang="en-GB" altLang="pt-BR" dirty="0">
                    <a:solidFill>
                      <a:schemeClr val="tx1"/>
                    </a:solidFill>
                    <a:latin typeface="Arial Rounded MT Bold"/>
                    <a:ea typeface="宋体" pitchFamily="2" charset="-122"/>
                  </a:rPr>
                  <a:t>) will have peaks in the </a:t>
                </a:r>
                <a:r>
                  <a:rPr lang="en-GB" altLang="pt-BR" dirty="0" err="1">
                    <a:solidFill>
                      <a:schemeClr val="tx1"/>
                    </a:solidFill>
                    <a:latin typeface="Arial Rounded MT Bold"/>
                    <a:ea typeface="宋体" pitchFamily="2" charset="-122"/>
                  </a:rPr>
                  <a:t>k,w</a:t>
                </a:r>
                <a:r>
                  <a:rPr lang="en-GB" altLang="pt-BR" dirty="0">
                    <a:solidFill>
                      <a:schemeClr val="tx1"/>
                    </a:solidFill>
                    <a:latin typeface="Arial Rounded MT Bold"/>
                    <a:ea typeface="宋体" pitchFamily="2" charset="-122"/>
                  </a:rPr>
                  <a:t> plane corresponding to the dispersion of propagating modes.</a:t>
                </a:r>
              </a:p>
            </p:txBody>
          </p:sp>
        </mc:Choice>
        <mc:Fallback>
          <p:sp>
            <p:nvSpPr>
              <p:cNvPr id="23554" name="Text Box 2"/>
              <p:cNvSpPr txBox="1">
                <a:spLocks noRot="1" noChangeAspect="1" noMove="1" noResize="1" noEditPoints="1" noAdjustHandles="1" noChangeArrowheads="1" noChangeShapeType="1" noTextEdit="1"/>
              </p:cNvSpPr>
              <p:nvPr/>
            </p:nvSpPr>
            <p:spPr bwMode="auto">
              <a:xfrm>
                <a:off x="107504" y="915566"/>
                <a:ext cx="8989603" cy="4153413"/>
              </a:xfrm>
              <a:prstGeom prst="rect">
                <a:avLst/>
              </a:prstGeom>
              <a:blipFill rotWithShape="0">
                <a:blip r:embed="rId4"/>
                <a:stretch>
                  <a:fillRect l="-1018" t="-1320" r="-1289" b="-161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en-US">
                    <a:noFill/>
                  </a:rPr>
                  <a:t> </a:t>
                </a:r>
              </a:p>
            </p:txBody>
          </p:sp>
        </mc:Fallback>
      </mc:AlternateContent>
      <p:graphicFrame>
        <p:nvGraphicFramePr>
          <p:cNvPr id="23555" name="Object 3"/>
          <p:cNvGraphicFramePr>
            <a:graphicFrameLocks noChangeAspect="1"/>
          </p:cNvGraphicFramePr>
          <p:nvPr/>
        </p:nvGraphicFramePr>
        <p:xfrm>
          <a:off x="4529138" y="2490788"/>
          <a:ext cx="85725" cy="161925"/>
        </p:xfrm>
        <a:graphic>
          <a:graphicData uri="http://schemas.openxmlformats.org/presentationml/2006/ole">
            <mc:AlternateContent xmlns:mc="http://schemas.openxmlformats.org/markup-compatibility/2006">
              <mc:Choice xmlns:v="urn:schemas-microsoft-com:vml" Requires="v">
                <p:oleObj spid="_x0000_s49212" r:id="rId5" imgW="73080" imgH="169200" progId="">
                  <p:embed/>
                </p:oleObj>
              </mc:Choice>
              <mc:Fallback>
                <p:oleObj r:id="rId5" imgW="73080" imgH="16920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9138" y="2490788"/>
                        <a:ext cx="85725" cy="161925"/>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 name="Imagem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24348" y="1109855"/>
            <a:ext cx="2286319" cy="1829055"/>
          </a:xfrm>
          <a:prstGeom prst="rect">
            <a:avLst/>
          </a:prstGeom>
        </p:spPr>
      </p:pic>
    </p:spTree>
    <p:extLst>
      <p:ext uri="{BB962C8B-B14F-4D97-AF65-F5344CB8AC3E}">
        <p14:creationId xmlns:p14="http://schemas.microsoft.com/office/powerpoint/2010/main" val="162528927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5209" y="200261"/>
            <a:ext cx="2327624" cy="5017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a:buClr>
                <a:srgbClr val="FF0000"/>
              </a:buClr>
              <a:buFont typeface="Times New Roman" panose="02020603050405020304" pitchFamily="18" charset="0"/>
              <a:buNone/>
            </a:pPr>
            <a:r>
              <a:rPr lang="en-GB" altLang="pt-BR" sz="2800" cap="small" dirty="0" smtClean="0">
                <a:solidFill>
                  <a:schemeClr val="tx1"/>
                </a:solidFill>
                <a:latin typeface="Times New Roman" panose="02020603050405020304" pitchFamily="18" charset="0"/>
              </a:rPr>
              <a:t>Introduction</a:t>
            </a:r>
            <a:endParaRPr lang="en-GB" altLang="pt-BR" sz="2800" cap="small" dirty="0">
              <a:solidFill>
                <a:schemeClr val="tx1"/>
              </a:solidFill>
              <a:latin typeface="Times New Roman" panose="02020603050405020304" pitchFamily="18" charset="0"/>
            </a:endParaRPr>
          </a:p>
        </p:txBody>
      </p:sp>
      <p:sp>
        <p:nvSpPr>
          <p:cNvPr id="4098" name="Text Box 2"/>
          <p:cNvSpPr txBox="1">
            <a:spLocks noChangeArrowheads="1"/>
          </p:cNvSpPr>
          <p:nvPr/>
        </p:nvSpPr>
        <p:spPr bwMode="auto">
          <a:xfrm>
            <a:off x="179512" y="879791"/>
            <a:ext cx="8424936" cy="26715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marL="342900" indent="-342900" algn="just" eaLnBrk="0" hangingPunct="0">
              <a:spcAft>
                <a:spcPts val="1000"/>
              </a:spcAft>
              <a:buClr>
                <a:srgbClr val="CC3300"/>
              </a:buClr>
              <a:buSzPct val="150000"/>
              <a:buFont typeface="Arial" pitchFamily="34" charset="0"/>
              <a:buChar char="•"/>
              <a:defRPr/>
            </a:pPr>
            <a:r>
              <a:rPr lang="en-GB" altLang="pt-BR" dirty="0">
                <a:solidFill>
                  <a:schemeClr val="tx1"/>
                </a:solidFill>
                <a:latin typeface="Arial Rounded MT Bold"/>
                <a:ea typeface="宋体" pitchFamily="2" charset="-122"/>
              </a:rPr>
              <a:t>MD is a </a:t>
            </a:r>
            <a:r>
              <a:rPr lang="en-GB" altLang="pt-BR" b="1" dirty="0" smtClean="0">
                <a:solidFill>
                  <a:schemeClr val="tx1"/>
                </a:solidFill>
                <a:latin typeface="Arial Rounded MT Bold"/>
                <a:ea typeface="宋体" pitchFamily="2" charset="-122"/>
              </a:rPr>
              <a:t>numerical simulation </a:t>
            </a:r>
            <a:r>
              <a:rPr lang="en-GB" altLang="pt-BR" b="1" dirty="0">
                <a:solidFill>
                  <a:schemeClr val="tx1"/>
                </a:solidFill>
                <a:latin typeface="Arial Rounded MT Bold"/>
                <a:ea typeface="宋体" pitchFamily="2" charset="-122"/>
              </a:rPr>
              <a:t>technique </a:t>
            </a:r>
            <a:r>
              <a:rPr lang="en-GB" altLang="pt-BR" dirty="0">
                <a:solidFill>
                  <a:schemeClr val="tx1"/>
                </a:solidFill>
                <a:latin typeface="Arial Rounded MT Bold"/>
                <a:ea typeface="宋体" pitchFamily="2" charset="-122"/>
              </a:rPr>
              <a:t>at which the time evolution of a set of interacting </a:t>
            </a:r>
            <a:r>
              <a:rPr lang="en-GB" altLang="pt-BR" dirty="0" smtClean="0">
                <a:solidFill>
                  <a:schemeClr val="tx1"/>
                </a:solidFill>
                <a:latin typeface="Arial Rounded MT Bold"/>
                <a:ea typeface="宋体" pitchFamily="2" charset="-122"/>
              </a:rPr>
              <a:t>particles is </a:t>
            </a:r>
            <a:r>
              <a:rPr lang="en-GB" altLang="pt-BR" dirty="0">
                <a:solidFill>
                  <a:schemeClr val="tx1"/>
                </a:solidFill>
                <a:latin typeface="Arial Rounded MT Bold"/>
                <a:ea typeface="宋体" pitchFamily="2" charset="-122"/>
              </a:rPr>
              <a:t>achieved by integrating their equation of motions. </a:t>
            </a:r>
          </a:p>
          <a:p>
            <a:pPr marL="342900" indent="-342900" algn="just" eaLnBrk="0" hangingPunct="0">
              <a:spcAft>
                <a:spcPts val="1000"/>
              </a:spcAft>
              <a:buClr>
                <a:srgbClr val="CC3300"/>
              </a:buClr>
              <a:buSzPct val="150000"/>
              <a:buFont typeface="Arial" pitchFamily="34" charset="0"/>
              <a:buChar char="•"/>
              <a:defRPr/>
            </a:pPr>
            <a:r>
              <a:rPr lang="en-GB" altLang="pt-BR" dirty="0">
                <a:solidFill>
                  <a:schemeClr val="tx1"/>
                </a:solidFill>
                <a:latin typeface="Arial Rounded MT Bold"/>
                <a:ea typeface="宋体" pitchFamily="2" charset="-122"/>
              </a:rPr>
              <a:t>Applied to many-particle systems - a </a:t>
            </a:r>
            <a:r>
              <a:rPr lang="en-GB" altLang="pt-BR" b="1" dirty="0">
                <a:solidFill>
                  <a:schemeClr val="tx1"/>
                </a:solidFill>
                <a:latin typeface="Arial Rounded MT Bold"/>
                <a:ea typeface="宋体" pitchFamily="2" charset="-122"/>
              </a:rPr>
              <a:t>general analytical solution not possible</a:t>
            </a:r>
            <a:r>
              <a:rPr lang="en-GB" altLang="pt-BR" dirty="0">
                <a:solidFill>
                  <a:schemeClr val="tx1"/>
                </a:solidFill>
                <a:latin typeface="Arial Rounded MT Bold"/>
                <a:ea typeface="宋体" pitchFamily="2" charset="-122"/>
              </a:rPr>
              <a:t>. Must resort to numerical methods and computers</a:t>
            </a:r>
          </a:p>
          <a:p>
            <a:pPr marL="342900" indent="-342900" algn="just" eaLnBrk="0" hangingPunct="0">
              <a:spcAft>
                <a:spcPts val="1000"/>
              </a:spcAft>
              <a:buClr>
                <a:srgbClr val="CC3300"/>
              </a:buClr>
              <a:buSzPct val="150000"/>
              <a:buFont typeface="Arial" pitchFamily="34" charset="0"/>
              <a:buChar char="•"/>
              <a:defRPr/>
            </a:pPr>
            <a:r>
              <a:rPr lang="en-GB" altLang="pt-BR" b="1" dirty="0">
                <a:solidFill>
                  <a:schemeClr val="tx1"/>
                </a:solidFill>
                <a:latin typeface="Arial Rounded MT Bold"/>
                <a:ea typeface="宋体" pitchFamily="2" charset="-122"/>
              </a:rPr>
              <a:t>Classical mechanics only </a:t>
            </a:r>
            <a:r>
              <a:rPr lang="en-GB" altLang="pt-BR" dirty="0">
                <a:solidFill>
                  <a:schemeClr val="tx1"/>
                </a:solidFill>
                <a:latin typeface="Arial Rounded MT Bold"/>
                <a:ea typeface="宋体" pitchFamily="2" charset="-122"/>
              </a:rPr>
              <a:t>- fully fledged many-particle time-dependent quantum method not yet </a:t>
            </a:r>
            <a:r>
              <a:rPr lang="en-GB" altLang="pt-BR" dirty="0" smtClean="0">
                <a:solidFill>
                  <a:schemeClr val="tx1"/>
                </a:solidFill>
                <a:latin typeface="Arial Rounded MT Bold"/>
                <a:ea typeface="宋体" pitchFamily="2" charset="-122"/>
              </a:rPr>
              <a:t>available.</a:t>
            </a:r>
          </a:p>
          <a:p>
            <a:pPr marL="342900" indent="-342900" algn="just" eaLnBrk="0" hangingPunct="0">
              <a:spcAft>
                <a:spcPts val="1000"/>
              </a:spcAft>
              <a:buClr>
                <a:srgbClr val="CC3300"/>
              </a:buClr>
              <a:buSzPct val="150000"/>
              <a:buFont typeface="Arial" pitchFamily="34" charset="0"/>
              <a:buChar char="•"/>
              <a:defRPr/>
            </a:pPr>
            <a:r>
              <a:rPr lang="en-GB" altLang="pt-BR" dirty="0" smtClean="0">
                <a:solidFill>
                  <a:schemeClr val="tx1"/>
                </a:solidFill>
                <a:latin typeface="Arial Rounded MT Bold"/>
                <a:ea typeface="宋体" pitchFamily="2" charset="-122"/>
              </a:rPr>
              <a:t>Maxwell-Boltzmann </a:t>
            </a:r>
            <a:r>
              <a:rPr lang="en-GB" altLang="pt-BR" dirty="0">
                <a:solidFill>
                  <a:schemeClr val="tx1"/>
                </a:solidFill>
                <a:latin typeface="Arial Rounded MT Bold"/>
                <a:ea typeface="宋体" pitchFamily="2" charset="-122"/>
              </a:rPr>
              <a:t>averaging process for thermodynamic properties (time averaging).	</a:t>
            </a:r>
            <a:r>
              <a:rPr lang="en-GB" altLang="pt-BR" dirty="0">
                <a:latin typeface="Times New Roman" panose="02020603050405020304" pitchFamily="18" charset="0"/>
              </a:rPr>
              <a:t>	</a:t>
            </a:r>
          </a:p>
        </p:txBody>
      </p:sp>
      <p:sp>
        <p:nvSpPr>
          <p:cNvPr id="4100" name="Text Box 4"/>
          <p:cNvSpPr txBox="1">
            <a:spLocks noChangeArrowheads="1"/>
          </p:cNvSpPr>
          <p:nvPr/>
        </p:nvSpPr>
        <p:spPr bwMode="auto">
          <a:xfrm>
            <a:off x="1931194" y="2084785"/>
            <a:ext cx="138113" cy="2750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dirty="0"/>
          </a:p>
        </p:txBody>
      </p:sp>
      <p:sp>
        <p:nvSpPr>
          <p:cNvPr id="2" name="Retângulo 1"/>
          <p:cNvSpPr/>
          <p:nvPr/>
        </p:nvSpPr>
        <p:spPr>
          <a:xfrm>
            <a:off x="1367644" y="3689974"/>
            <a:ext cx="604867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Computer simulations may also have predictive power!</a:t>
            </a:r>
          </a:p>
        </p:txBody>
      </p:sp>
    </p:spTree>
    <p:extLst>
      <p:ext uri="{BB962C8B-B14F-4D97-AF65-F5344CB8AC3E}">
        <p14:creationId xmlns:p14="http://schemas.microsoft.com/office/powerpoint/2010/main" val="298340833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6145" name="Text Box 1"/>
          <p:cNvSpPr txBox="1">
            <a:spLocks noChangeArrowheads="1"/>
          </p:cNvSpPr>
          <p:nvPr/>
        </p:nvSpPr>
        <p:spPr bwMode="auto">
          <a:xfrm>
            <a:off x="2021984" y="149893"/>
            <a:ext cx="5142304" cy="5017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a:buClr>
                <a:srgbClr val="FF0000"/>
              </a:buClr>
              <a:buFont typeface="Times New Roman" panose="02020603050405020304" pitchFamily="18" charset="0"/>
              <a:buNone/>
            </a:pPr>
            <a:r>
              <a:rPr lang="en-GB" altLang="pt-BR" sz="2800" cap="small" dirty="0">
                <a:solidFill>
                  <a:schemeClr val="tx1"/>
                </a:solidFill>
                <a:latin typeface="Times New Roman" panose="02020603050405020304" pitchFamily="18" charset="0"/>
              </a:rPr>
              <a:t>Limitations of MD Simulations</a:t>
            </a:r>
          </a:p>
        </p:txBody>
      </p:sp>
      <p:sp>
        <p:nvSpPr>
          <p:cNvPr id="6146" name="Text Box 2"/>
          <p:cNvSpPr txBox="1">
            <a:spLocks noChangeArrowheads="1"/>
          </p:cNvSpPr>
          <p:nvPr/>
        </p:nvSpPr>
        <p:spPr bwMode="auto">
          <a:xfrm>
            <a:off x="0" y="1059582"/>
            <a:ext cx="8860370" cy="33189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410700" algn="l"/>
              </a:tabLst>
              <a:defRPr>
                <a:solidFill>
                  <a:srgbClr val="000000"/>
                </a:solidFill>
                <a:latin typeface="Arial" panose="020B0604020202020204" pitchFamily="34" charset="0"/>
                <a:cs typeface="Arial" panose="020B0604020202020204" pitchFamily="34" charset="0"/>
              </a:defRPr>
            </a:lvl9pPr>
          </a:lstStyle>
          <a:p>
            <a:pPr marL="342900" indent="-342900" algn="just">
              <a:lnSpc>
                <a:spcPct val="90000"/>
              </a:lnSpc>
              <a:spcAft>
                <a:spcPts val="0"/>
              </a:spcAft>
              <a:buClr>
                <a:srgbClr val="CC3300"/>
              </a:buClr>
              <a:buSzPct val="15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altLang="pt-BR" b="1" dirty="0">
                <a:solidFill>
                  <a:schemeClr val="tx1"/>
                </a:solidFill>
                <a:latin typeface="Arial Rounded MT Bold"/>
                <a:ea typeface="宋体" pitchFamily="2" charset="-122"/>
              </a:rPr>
              <a:t>Usage of Classical Forces</a:t>
            </a:r>
            <a:r>
              <a:rPr lang="en-GB" altLang="pt-BR" dirty="0">
                <a:solidFill>
                  <a:schemeClr val="tx1"/>
                </a:solidFill>
                <a:latin typeface="Arial Rounded MT Bold"/>
                <a:ea typeface="宋体" pitchFamily="2" charset="-122"/>
              </a:rPr>
              <a:t>: Systems at the atomic level obey quantum mechanical laws rather than classical ones. How realistic is to use the Newton’s law to treat the system and move the </a:t>
            </a:r>
            <a:r>
              <a:rPr lang="en-GB" altLang="pt-BR" dirty="0" smtClean="0">
                <a:solidFill>
                  <a:schemeClr val="tx1"/>
                </a:solidFill>
                <a:latin typeface="Arial Rounded MT Bold"/>
                <a:ea typeface="宋体" pitchFamily="2" charset="-122"/>
              </a:rPr>
              <a:t>atoms</a:t>
            </a:r>
          </a:p>
          <a:p>
            <a:pPr marL="342900" indent="-342900" algn="just">
              <a:lnSpc>
                <a:spcPct val="90000"/>
              </a:lnSpc>
              <a:spcAft>
                <a:spcPts val="0"/>
              </a:spcAft>
              <a:buClr>
                <a:srgbClr val="CC3300"/>
              </a:buClr>
              <a:buSzPct val="15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endParaRPr lang="en-GB" altLang="pt-BR" dirty="0">
              <a:solidFill>
                <a:schemeClr val="tx1"/>
              </a:solidFill>
              <a:latin typeface="Arial Rounded MT Bold"/>
              <a:ea typeface="宋体" pitchFamily="2" charset="-122"/>
            </a:endParaRPr>
          </a:p>
          <a:p>
            <a:pPr marL="342900" indent="-342900" algn="just">
              <a:lnSpc>
                <a:spcPct val="90000"/>
              </a:lnSpc>
              <a:spcAft>
                <a:spcPts val="1000"/>
              </a:spcAft>
              <a:buClr>
                <a:srgbClr val="CC3300"/>
              </a:buClr>
              <a:buSzPct val="15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altLang="pt-BR" b="1" dirty="0" smtClean="0">
                <a:solidFill>
                  <a:schemeClr val="tx1"/>
                </a:solidFill>
                <a:latin typeface="Arial Rounded MT Bold"/>
                <a:ea typeface="宋体" pitchFamily="2" charset="-122"/>
              </a:rPr>
              <a:t>How </a:t>
            </a:r>
            <a:r>
              <a:rPr lang="en-GB" altLang="pt-BR" b="1" dirty="0">
                <a:solidFill>
                  <a:schemeClr val="tx1"/>
                </a:solidFill>
                <a:latin typeface="Arial Rounded MT Bold"/>
                <a:ea typeface="宋体" pitchFamily="2" charset="-122"/>
              </a:rPr>
              <a:t>realistic are the forces</a:t>
            </a:r>
            <a:r>
              <a:rPr lang="en-GB" altLang="pt-BR" dirty="0">
                <a:solidFill>
                  <a:schemeClr val="tx1"/>
                </a:solidFill>
                <a:latin typeface="Arial Rounded MT Bold"/>
                <a:ea typeface="宋体" pitchFamily="2" charset="-122"/>
              </a:rPr>
              <a:t>: Atoms move under the action of the forces, so all the physics is introduced comes from the forces. The simulation is being realistic depend on the ability of the potential to reproduce the </a:t>
            </a:r>
            <a:r>
              <a:rPr lang="en-GB" altLang="pt-BR" dirty="0" smtClean="0">
                <a:solidFill>
                  <a:schemeClr val="tx1"/>
                </a:solidFill>
                <a:latin typeface="Arial Rounded MT Bold"/>
                <a:ea typeface="宋体" pitchFamily="2" charset="-122"/>
              </a:rPr>
              <a:t>behaviour </a:t>
            </a:r>
            <a:r>
              <a:rPr lang="en-GB" altLang="pt-BR" dirty="0">
                <a:solidFill>
                  <a:schemeClr val="tx1"/>
                </a:solidFill>
                <a:latin typeface="Arial Rounded MT Bold"/>
                <a:ea typeface="宋体" pitchFamily="2" charset="-122"/>
              </a:rPr>
              <a:t>of the </a:t>
            </a:r>
            <a:r>
              <a:rPr lang="en-GB" altLang="pt-BR" dirty="0" smtClean="0">
                <a:solidFill>
                  <a:schemeClr val="tx1"/>
                </a:solidFill>
                <a:latin typeface="Arial Rounded MT Bold"/>
                <a:ea typeface="宋体" pitchFamily="2" charset="-122"/>
              </a:rPr>
              <a:t>system under </a:t>
            </a:r>
            <a:r>
              <a:rPr lang="en-GB" altLang="pt-BR" dirty="0">
                <a:solidFill>
                  <a:schemeClr val="tx1"/>
                </a:solidFill>
                <a:latin typeface="Arial Rounded MT Bold"/>
                <a:ea typeface="宋体" pitchFamily="2" charset="-122"/>
              </a:rPr>
              <a:t>the given conditions</a:t>
            </a:r>
          </a:p>
          <a:p>
            <a:pPr marL="342900" indent="-342900" algn="just">
              <a:lnSpc>
                <a:spcPct val="90000"/>
              </a:lnSpc>
              <a:spcAft>
                <a:spcPts val="1000"/>
              </a:spcAft>
              <a:buClr>
                <a:srgbClr val="CC3300"/>
              </a:buClr>
              <a:buSzPct val="15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altLang="pt-BR" b="1" dirty="0">
                <a:solidFill>
                  <a:schemeClr val="tx1"/>
                </a:solidFill>
                <a:latin typeface="Arial Rounded MT Bold"/>
                <a:ea typeface="宋体" pitchFamily="2" charset="-122"/>
              </a:rPr>
              <a:t>Time and size limitations</a:t>
            </a:r>
            <a:r>
              <a:rPr lang="en-GB" altLang="pt-BR" dirty="0">
                <a:solidFill>
                  <a:schemeClr val="tx1"/>
                </a:solidFill>
                <a:latin typeface="Arial Rounded MT Bold"/>
                <a:ea typeface="宋体" pitchFamily="2" charset="-122"/>
              </a:rPr>
              <a:t>: A typical MD simulation can be performed from few picoseconds to hundreds nanoseconds. To consider a simulation is safe, the simulation time has to be much longer than the relaxation time of the </a:t>
            </a:r>
            <a:r>
              <a:rPr lang="en-GB" altLang="pt-BR" dirty="0" smtClean="0">
                <a:solidFill>
                  <a:schemeClr val="tx1"/>
                </a:solidFill>
                <a:latin typeface="Arial Rounded MT Bold"/>
                <a:ea typeface="宋体" pitchFamily="2" charset="-122"/>
              </a:rPr>
              <a:t>quantities</a:t>
            </a:r>
            <a:endParaRPr lang="en-GB" altLang="pt-BR" dirty="0">
              <a:latin typeface="Times New Roman" panose="02020603050405020304" pitchFamily="18" charset="0"/>
            </a:endParaRPr>
          </a:p>
          <a:p>
            <a:pPr marL="342900" indent="-342900" algn="just">
              <a:lnSpc>
                <a:spcPct val="90000"/>
              </a:lnSpc>
              <a:spcAft>
                <a:spcPts val="1000"/>
              </a:spcAft>
              <a:buClr>
                <a:srgbClr val="CC3300"/>
              </a:buClr>
              <a:buSzPct val="15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endParaRPr lang="en-GB" altLang="pt-BR" b="1" dirty="0">
              <a:solidFill>
                <a:schemeClr val="tx1"/>
              </a:solidFill>
              <a:latin typeface="Arial Rounded MT Bold"/>
              <a:ea typeface="宋体" pitchFamily="2" charset="-122"/>
            </a:endParaRPr>
          </a:p>
        </p:txBody>
      </p:sp>
    </p:spTree>
    <p:extLst>
      <p:ext uri="{BB962C8B-B14F-4D97-AF65-F5344CB8AC3E}">
        <p14:creationId xmlns:p14="http://schemas.microsoft.com/office/powerpoint/2010/main" val="31693189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1554" name="Text Box 2"/>
          <p:cNvSpPr txBox="1">
            <a:spLocks noChangeArrowheads="1"/>
          </p:cNvSpPr>
          <p:nvPr/>
        </p:nvSpPr>
        <p:spPr bwMode="auto">
          <a:xfrm>
            <a:off x="2686050" y="1200150"/>
            <a:ext cx="417195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de-DE" altLang="pt-BR" sz="7200">
              <a:solidFill>
                <a:srgbClr val="FFFF00"/>
              </a:solidFill>
            </a:endParaRPr>
          </a:p>
          <a:p>
            <a:pPr>
              <a:spcBef>
                <a:spcPct val="50000"/>
              </a:spcBef>
            </a:pPr>
            <a:endParaRPr lang="de-DE" altLang="pt-BR" sz="7200">
              <a:solidFill>
                <a:srgbClr val="FFFF00"/>
              </a:solidFill>
            </a:endParaRPr>
          </a:p>
        </p:txBody>
      </p:sp>
      <p:sp>
        <p:nvSpPr>
          <p:cNvPr id="151555" name="Text Box 3"/>
          <p:cNvSpPr txBox="1">
            <a:spLocks noChangeArrowheads="1"/>
          </p:cNvSpPr>
          <p:nvPr/>
        </p:nvSpPr>
        <p:spPr bwMode="auto">
          <a:xfrm>
            <a:off x="107504" y="195486"/>
            <a:ext cx="8892480" cy="428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buClr>
                <a:srgbClr val="FF0000"/>
              </a:buClr>
              <a:buFont typeface="Times New Roman" panose="02020603050405020304" pitchFamily="18" charset="0"/>
              <a:buNone/>
            </a:pPr>
            <a:r>
              <a:rPr lang="en-GB" altLang="pt-BR" sz="2400" cap="small" dirty="0">
                <a:latin typeface="Times New Roman" panose="02020603050405020304" pitchFamily="18" charset="0"/>
              </a:rPr>
              <a:t>Limitations of MD Simulations</a:t>
            </a:r>
          </a:p>
          <a:p>
            <a:pPr>
              <a:spcBef>
                <a:spcPct val="50000"/>
              </a:spcBef>
            </a:pPr>
            <a:endParaRPr lang="de-DE" altLang="pt-BR" sz="2100" b="1" i="1" dirty="0"/>
          </a:p>
          <a:p>
            <a:pPr marL="285750" indent="-285750" eaLnBrk="0" hangingPunct="0">
              <a:spcAft>
                <a:spcPts val="1000"/>
              </a:spcAft>
              <a:buClr>
                <a:srgbClr val="CC3300"/>
              </a:buClr>
              <a:buSzPct val="150000"/>
              <a:buFont typeface="Arial" panose="020B0604020202020204" pitchFamily="34" charset="0"/>
              <a:buChar char="•"/>
              <a:defRPr/>
            </a:pPr>
            <a:r>
              <a:rPr lang="de-DE" altLang="pt-BR" b="1" dirty="0">
                <a:latin typeface="Arial Rounded MT Bold"/>
                <a:ea typeface="宋体" pitchFamily="2" charset="-122"/>
              </a:rPr>
              <a:t>Classical description</a:t>
            </a:r>
            <a:br>
              <a:rPr lang="de-DE" altLang="pt-BR" b="1" dirty="0">
                <a:latin typeface="Arial Rounded MT Bold"/>
                <a:ea typeface="宋体" pitchFamily="2" charset="-122"/>
              </a:rPr>
            </a:br>
            <a:r>
              <a:rPr lang="de-DE" altLang="pt-BR" b="1" i="1" dirty="0"/>
              <a:t>    </a:t>
            </a:r>
            <a:br>
              <a:rPr lang="de-DE" altLang="pt-BR" b="1" i="1" dirty="0"/>
            </a:br>
            <a:r>
              <a:rPr lang="de-DE" altLang="pt-BR" b="1" i="1" dirty="0"/>
              <a:t>    </a:t>
            </a:r>
            <a:r>
              <a:rPr lang="de-DE" altLang="pt-BR" dirty="0">
                <a:latin typeface="Arial Rounded MT Bold"/>
                <a:ea typeface="宋体" pitchFamily="2" charset="-122"/>
                <a:cs typeface="Arial" panose="020B0604020202020204" pitchFamily="34" charset="0"/>
              </a:rPr>
              <a:t>C</a:t>
            </a:r>
            <a:r>
              <a:rPr lang="de-DE" altLang="pt-BR" dirty="0" smtClean="0">
                <a:latin typeface="Arial Rounded MT Bold"/>
                <a:ea typeface="宋体" pitchFamily="2" charset="-122"/>
                <a:cs typeface="Arial" panose="020B0604020202020204" pitchFamily="34" charset="0"/>
              </a:rPr>
              <a:t>hemical </a:t>
            </a:r>
            <a:r>
              <a:rPr lang="de-DE" altLang="pt-BR" dirty="0">
                <a:latin typeface="Arial Rounded MT Bold"/>
                <a:ea typeface="宋体" pitchFamily="2" charset="-122"/>
                <a:cs typeface="Arial" panose="020B0604020202020204" pitchFamily="34" charset="0"/>
              </a:rPr>
              <a:t>reactions </a:t>
            </a:r>
            <a:r>
              <a:rPr lang="de-DE" altLang="pt-BR" dirty="0" smtClean="0">
                <a:latin typeface="Arial Rounded MT Bold"/>
                <a:ea typeface="宋体" pitchFamily="2" charset="-122"/>
                <a:cs typeface="Arial" panose="020B0604020202020204" pitchFamily="34" charset="0"/>
              </a:rPr>
              <a:t>are not </a:t>
            </a:r>
            <a:r>
              <a:rPr lang="de-DE" altLang="pt-BR" dirty="0">
                <a:latin typeface="Arial Rounded MT Bold"/>
                <a:ea typeface="宋体" pitchFamily="2" charset="-122"/>
                <a:cs typeface="Arial" panose="020B0604020202020204" pitchFamily="34" charset="0"/>
              </a:rPr>
              <a:t>described</a:t>
            </a:r>
            <a:br>
              <a:rPr lang="de-DE" altLang="pt-BR" dirty="0">
                <a:latin typeface="Arial Rounded MT Bold"/>
                <a:ea typeface="宋体" pitchFamily="2" charset="-122"/>
                <a:cs typeface="Arial" panose="020B0604020202020204" pitchFamily="34" charset="0"/>
              </a:rPr>
            </a:br>
            <a:r>
              <a:rPr lang="de-DE" altLang="pt-BR" dirty="0">
                <a:latin typeface="Arial Rounded MT Bold"/>
                <a:ea typeface="宋体" pitchFamily="2" charset="-122"/>
                <a:cs typeface="Arial" panose="020B0604020202020204" pitchFamily="34" charset="0"/>
              </a:rPr>
              <a:t>    </a:t>
            </a:r>
            <a:r>
              <a:rPr lang="de-DE" altLang="pt-BR" dirty="0" smtClean="0">
                <a:latin typeface="Arial Rounded MT Bold"/>
                <a:ea typeface="宋体" pitchFamily="2" charset="-122"/>
                <a:cs typeface="Arial" panose="020B0604020202020204" pitchFamily="34" charset="0"/>
              </a:rPr>
              <a:t>Poor </a:t>
            </a:r>
            <a:r>
              <a:rPr lang="de-DE" altLang="pt-BR" dirty="0">
                <a:latin typeface="Arial Rounded MT Bold"/>
                <a:ea typeface="宋体" pitchFamily="2" charset="-122"/>
                <a:cs typeface="Arial" panose="020B0604020202020204" pitchFamily="34" charset="0"/>
              </a:rPr>
              <a:t>description of H-atoms (proton-transfer)</a:t>
            </a:r>
            <a:br>
              <a:rPr lang="de-DE" altLang="pt-BR" dirty="0">
                <a:latin typeface="Arial Rounded MT Bold"/>
                <a:ea typeface="宋体" pitchFamily="2" charset="-122"/>
                <a:cs typeface="Arial" panose="020B0604020202020204" pitchFamily="34" charset="0"/>
              </a:rPr>
            </a:br>
            <a:r>
              <a:rPr lang="de-DE" altLang="pt-BR" dirty="0">
                <a:latin typeface="Arial Rounded MT Bold"/>
                <a:ea typeface="宋体" pitchFamily="2" charset="-122"/>
                <a:cs typeface="Arial" panose="020B0604020202020204" pitchFamily="34" charset="0"/>
              </a:rPr>
              <a:t>    </a:t>
            </a:r>
            <a:r>
              <a:rPr lang="de-DE" altLang="pt-BR" dirty="0" smtClean="0">
                <a:latin typeface="Arial Rounded MT Bold"/>
                <a:ea typeface="宋体" pitchFamily="2" charset="-122"/>
                <a:cs typeface="Arial" panose="020B0604020202020204" pitchFamily="34" charset="0"/>
              </a:rPr>
              <a:t>Poor </a:t>
            </a:r>
            <a:r>
              <a:rPr lang="de-DE" altLang="pt-BR" dirty="0">
                <a:latin typeface="Arial Rounded MT Bold"/>
                <a:ea typeface="宋体" pitchFamily="2" charset="-122"/>
                <a:cs typeface="Arial" panose="020B0604020202020204" pitchFamily="34" charset="0"/>
              </a:rPr>
              <a:t>description of low-T (quantum) effects</a:t>
            </a:r>
            <a:br>
              <a:rPr lang="de-DE" altLang="pt-BR" dirty="0">
                <a:latin typeface="Arial Rounded MT Bold"/>
                <a:ea typeface="宋体" pitchFamily="2" charset="-122"/>
                <a:cs typeface="Arial" panose="020B0604020202020204" pitchFamily="34" charset="0"/>
              </a:rPr>
            </a:br>
            <a:r>
              <a:rPr lang="de-DE" altLang="pt-BR" dirty="0">
                <a:latin typeface="Arial Rounded MT Bold"/>
                <a:ea typeface="宋体" pitchFamily="2" charset="-122"/>
                <a:cs typeface="Arial" panose="020B0604020202020204" pitchFamily="34" charset="0"/>
              </a:rPr>
              <a:t>    </a:t>
            </a:r>
            <a:r>
              <a:rPr lang="de-DE" altLang="pt-BR" dirty="0" smtClean="0">
                <a:latin typeface="Arial Rounded MT Bold"/>
                <a:ea typeface="宋体" pitchFamily="2" charset="-122"/>
                <a:cs typeface="Arial" panose="020B0604020202020204" pitchFamily="34" charset="0"/>
              </a:rPr>
              <a:t>Simplified </a:t>
            </a:r>
            <a:r>
              <a:rPr lang="de-DE" altLang="pt-BR" dirty="0">
                <a:latin typeface="Arial Rounded MT Bold"/>
                <a:ea typeface="宋体" pitchFamily="2" charset="-122"/>
                <a:cs typeface="Arial" panose="020B0604020202020204" pitchFamily="34" charset="0"/>
              </a:rPr>
              <a:t>electrostatic model</a:t>
            </a:r>
            <a:br>
              <a:rPr lang="de-DE" altLang="pt-BR" dirty="0">
                <a:latin typeface="Arial Rounded MT Bold"/>
                <a:ea typeface="宋体" pitchFamily="2" charset="-122"/>
                <a:cs typeface="Arial" panose="020B0604020202020204" pitchFamily="34" charset="0"/>
              </a:rPr>
            </a:br>
            <a:r>
              <a:rPr lang="de-DE" altLang="pt-BR" dirty="0">
                <a:latin typeface="Arial Rounded MT Bold"/>
                <a:ea typeface="宋体" pitchFamily="2" charset="-122"/>
                <a:cs typeface="Arial" panose="020B0604020202020204" pitchFamily="34" charset="0"/>
              </a:rPr>
              <a:t>    </a:t>
            </a:r>
            <a:r>
              <a:rPr lang="de-DE" altLang="pt-BR" dirty="0" smtClean="0">
                <a:latin typeface="Arial Rounded MT Bold"/>
                <a:ea typeface="宋体" pitchFamily="2" charset="-122"/>
                <a:cs typeface="Arial" panose="020B0604020202020204" pitchFamily="34" charset="0"/>
              </a:rPr>
              <a:t>Simplified </a:t>
            </a:r>
            <a:r>
              <a:rPr lang="de-DE" altLang="pt-BR" dirty="0">
                <a:latin typeface="Arial Rounded MT Bold"/>
                <a:ea typeface="宋体" pitchFamily="2" charset="-122"/>
                <a:cs typeface="Arial" panose="020B0604020202020204" pitchFamily="34" charset="0"/>
              </a:rPr>
              <a:t>force </a:t>
            </a:r>
            <a:r>
              <a:rPr lang="de-DE" altLang="pt-BR" dirty="0" smtClean="0">
                <a:latin typeface="Arial Rounded MT Bold"/>
                <a:ea typeface="宋体" pitchFamily="2" charset="-122"/>
                <a:cs typeface="Arial" panose="020B0604020202020204" pitchFamily="34" charset="0"/>
              </a:rPr>
              <a:t>field. </a:t>
            </a:r>
            <a:r>
              <a:rPr lang="de-DE" altLang="pt-BR" b="1" dirty="0" smtClean="0">
                <a:latin typeface="Arial Rounded MT Bold"/>
                <a:ea typeface="宋体" pitchFamily="2" charset="-122"/>
              </a:rPr>
              <a:t>Usage </a:t>
            </a:r>
            <a:r>
              <a:rPr lang="de-DE" altLang="pt-BR" b="1" dirty="0">
                <a:latin typeface="Arial Rounded MT Bold"/>
                <a:ea typeface="宋体" pitchFamily="2" charset="-122"/>
              </a:rPr>
              <a:t>of classical forces</a:t>
            </a:r>
            <a:br>
              <a:rPr lang="de-DE" altLang="pt-BR" b="1" dirty="0">
                <a:latin typeface="Arial Rounded MT Bold"/>
                <a:ea typeface="宋体" pitchFamily="2" charset="-122"/>
              </a:rPr>
            </a:br>
            <a:endParaRPr lang="de-DE" altLang="pt-BR" b="1" dirty="0">
              <a:latin typeface="Arial Rounded MT Bold"/>
              <a:ea typeface="宋体" pitchFamily="2" charset="-122"/>
            </a:endParaRPr>
          </a:p>
          <a:p>
            <a:pPr marL="342900" indent="-342900" algn="just">
              <a:lnSpc>
                <a:spcPct val="90000"/>
              </a:lnSpc>
              <a:spcAft>
                <a:spcPts val="1000"/>
              </a:spcAft>
              <a:buClr>
                <a:srgbClr val="CC3300"/>
              </a:buClr>
              <a:buSzPct val="15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altLang="pt-BR" b="1" dirty="0" smtClean="0">
                <a:latin typeface="Arial Rounded MT Bold"/>
                <a:ea typeface="宋体" pitchFamily="2" charset="-122"/>
              </a:rPr>
              <a:t>Time </a:t>
            </a:r>
            <a:r>
              <a:rPr lang="en-GB" altLang="pt-BR" b="1" dirty="0">
                <a:latin typeface="Arial Rounded MT Bold"/>
                <a:ea typeface="宋体" pitchFamily="2" charset="-122"/>
              </a:rPr>
              <a:t>and size limitations</a:t>
            </a:r>
            <a:r>
              <a:rPr lang="en-GB" altLang="pt-BR" dirty="0">
                <a:latin typeface="Arial Rounded MT Bold"/>
                <a:ea typeface="宋体" pitchFamily="2" charset="-122"/>
              </a:rPr>
              <a:t>: A typical MD simulation can be performed from few picoseconds to hundreds nanoseconds. To consider a simulation is safe, the simulation time has to be much longer than the relaxation time of the </a:t>
            </a:r>
            <a:r>
              <a:rPr lang="en-GB" altLang="pt-BR" dirty="0" smtClean="0">
                <a:latin typeface="Arial Rounded MT Bold"/>
                <a:ea typeface="宋体" pitchFamily="2" charset="-122"/>
              </a:rPr>
              <a:t>quantities</a:t>
            </a:r>
            <a:r>
              <a:rPr lang="de-DE" altLang="pt-BR" b="1" i="1" dirty="0"/>
              <a:t/>
            </a:r>
            <a:br>
              <a:rPr lang="de-DE" altLang="pt-BR" b="1" i="1" dirty="0"/>
            </a:br>
            <a:endParaRPr lang="de-DE" altLang="pt-BR" b="1" i="1" dirty="0"/>
          </a:p>
        </p:txBody>
      </p:sp>
    </p:spTree>
    <p:extLst>
      <p:ext uri="{BB962C8B-B14F-4D97-AF65-F5344CB8AC3E}">
        <p14:creationId xmlns:p14="http://schemas.microsoft.com/office/powerpoint/2010/main" val="357826317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ítulo 1"/>
          <p:cNvSpPr>
            <a:spLocks noGrp="1"/>
          </p:cNvSpPr>
          <p:nvPr>
            <p:ph type="title"/>
          </p:nvPr>
        </p:nvSpPr>
        <p:spPr>
          <a:xfrm>
            <a:off x="363141" y="-308570"/>
            <a:ext cx="8229600" cy="857250"/>
          </a:xfrm>
        </p:spPr>
        <p:txBody>
          <a:bodyPr/>
          <a:lstStyle/>
          <a:p>
            <a:pPr>
              <a:buClr>
                <a:srgbClr val="FF0000"/>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pt-BR" sz="2800" kern="1200" cap="small" dirty="0" err="1" smtClean="0">
                <a:solidFill>
                  <a:schemeClr val="tx1"/>
                </a:solidFill>
                <a:latin typeface="Times New Roman" panose="02020603050405020304" pitchFamily="18" charset="0"/>
                <a:ea typeface="+mn-ea"/>
                <a:cs typeface="Arial" panose="020B0604020202020204" pitchFamily="34" charset="0"/>
              </a:rPr>
              <a:t>Interpretation</a:t>
            </a:r>
            <a:r>
              <a:rPr lang="pt-BR" sz="2800" kern="1200" cap="small" dirty="0" smtClean="0">
                <a:solidFill>
                  <a:schemeClr val="tx1"/>
                </a:solidFill>
                <a:latin typeface="Times New Roman" panose="02020603050405020304" pitchFamily="18" charset="0"/>
                <a:ea typeface="+mn-ea"/>
                <a:cs typeface="Arial" panose="020B0604020202020204" pitchFamily="34" charset="0"/>
              </a:rPr>
              <a:t> </a:t>
            </a:r>
            <a:r>
              <a:rPr lang="pt-BR" sz="2800" kern="1200" cap="small" dirty="0" err="1" smtClean="0">
                <a:solidFill>
                  <a:schemeClr val="tx1"/>
                </a:solidFill>
                <a:latin typeface="Times New Roman" panose="02020603050405020304" pitchFamily="18" charset="0"/>
                <a:ea typeface="+mn-ea"/>
                <a:cs typeface="Arial" panose="020B0604020202020204" pitchFamily="34" charset="0"/>
              </a:rPr>
              <a:t>of</a:t>
            </a:r>
            <a:r>
              <a:rPr lang="pt-BR" sz="2800" kern="1200" cap="small" dirty="0" smtClean="0">
                <a:solidFill>
                  <a:schemeClr val="tx1"/>
                </a:solidFill>
                <a:latin typeface="Times New Roman" panose="02020603050405020304" pitchFamily="18" charset="0"/>
                <a:ea typeface="+mn-ea"/>
                <a:cs typeface="Arial" panose="020B0604020202020204" pitchFamily="34" charset="0"/>
              </a:rPr>
              <a:t> </a:t>
            </a:r>
            <a:r>
              <a:rPr lang="pt-BR" sz="2800" kern="1200" cap="small" dirty="0" err="1" smtClean="0">
                <a:solidFill>
                  <a:schemeClr val="tx1"/>
                </a:solidFill>
                <a:latin typeface="Times New Roman" panose="02020603050405020304" pitchFamily="18" charset="0"/>
                <a:ea typeface="+mn-ea"/>
                <a:cs typeface="Arial" panose="020B0604020202020204" pitchFamily="34" charset="0"/>
              </a:rPr>
              <a:t>results</a:t>
            </a:r>
            <a:endParaRPr lang="pt-BR" sz="2800" kern="1200" cap="small" dirty="0">
              <a:solidFill>
                <a:schemeClr val="tx1"/>
              </a:solidFill>
              <a:latin typeface="Times New Roman" panose="02020603050405020304" pitchFamily="18" charset="0"/>
              <a:ea typeface="+mn-ea"/>
              <a:cs typeface="Arial" panose="020B0604020202020204" pitchFamily="34" charset="0"/>
            </a:endParaRPr>
          </a:p>
        </p:txBody>
      </p:sp>
      <p:sp>
        <p:nvSpPr>
          <p:cNvPr id="7" name="Espaço Reservado para Conteúdo 2"/>
          <p:cNvSpPr>
            <a:spLocks noGrp="1"/>
          </p:cNvSpPr>
          <p:nvPr>
            <p:ph idx="1"/>
          </p:nvPr>
        </p:nvSpPr>
        <p:spPr>
          <a:xfrm>
            <a:off x="33928" y="548680"/>
            <a:ext cx="9110072" cy="3394075"/>
          </a:xfrm>
        </p:spPr>
        <p:txBody>
          <a:bodyPr/>
          <a:lstStyle/>
          <a:p>
            <a:pPr algn="just">
              <a:spcBef>
                <a:spcPct val="0"/>
              </a:spcBef>
              <a:spcAft>
                <a:spcPts val="1000"/>
              </a:spcAft>
              <a:buClr>
                <a:srgbClr val="CC3300"/>
              </a:buClr>
              <a:buSzPct val="150000"/>
              <a:buFont typeface="Arial" pitchFamily="34" charset="0"/>
              <a:buChar char="•"/>
              <a:defRPr/>
            </a:pPr>
            <a:r>
              <a:rPr lang="en-US" altLang="pt-BR" sz="1800" b="1" kern="1200" dirty="0" smtClean="0">
                <a:latin typeface="Arial Rounded MT Bold"/>
                <a:ea typeface="宋体" pitchFamily="2" charset="-122"/>
                <a:cs typeface="Arial" panose="020B0604020202020204" pitchFamily="34" charset="0"/>
              </a:rPr>
              <a:t>Results are numbers</a:t>
            </a:r>
            <a:r>
              <a:rPr lang="en-US" altLang="pt-BR" sz="1800" kern="1200" dirty="0" smtClean="0">
                <a:latin typeface="Arial Rounded MT Bold"/>
                <a:ea typeface="宋体" pitchFamily="2" charset="-122"/>
                <a:cs typeface="Arial" panose="020B0604020202020204" pitchFamily="34" charset="0"/>
              </a:rPr>
              <a:t>, as opposed to elegant equations; thus, one has to make sense out of a set of numbers, i.e. Interpret the results</a:t>
            </a:r>
          </a:p>
          <a:p>
            <a:pPr algn="just">
              <a:spcBef>
                <a:spcPct val="0"/>
              </a:spcBef>
              <a:spcAft>
                <a:spcPts val="1000"/>
              </a:spcAft>
              <a:buClr>
                <a:srgbClr val="CC3300"/>
              </a:buClr>
              <a:buSzPct val="150000"/>
              <a:buFont typeface="Arial" pitchFamily="34" charset="0"/>
              <a:buChar char="•"/>
              <a:defRPr/>
            </a:pPr>
            <a:r>
              <a:rPr lang="en-US" sz="1800" b="1" kern="1200" dirty="0" smtClean="0">
                <a:latin typeface="Arial Rounded MT Bold"/>
                <a:ea typeface="宋体" pitchFamily="2" charset="-122"/>
                <a:cs typeface="Arial" panose="020B0604020202020204" pitchFamily="34" charset="0"/>
              </a:rPr>
              <a:t>Results are obtained for infinite systems only</a:t>
            </a:r>
            <a:r>
              <a:rPr lang="en-US" sz="1800" kern="1200" dirty="0" smtClean="0">
                <a:latin typeface="Arial Rounded MT Bold"/>
                <a:ea typeface="宋体" pitchFamily="2" charset="-122"/>
                <a:cs typeface="Arial" panose="020B0604020202020204" pitchFamily="34" charset="0"/>
              </a:rPr>
              <a:t>, whereas often one is seeking estimates for finites systems, to eliminate surface effects; thus, one has to asses the sensitivity of the results to the system size (finite-size scaling)</a:t>
            </a:r>
          </a:p>
          <a:p>
            <a:pPr algn="just">
              <a:spcBef>
                <a:spcPct val="0"/>
              </a:spcBef>
              <a:spcAft>
                <a:spcPts val="1000"/>
              </a:spcAft>
              <a:buClr>
                <a:srgbClr val="CC3300"/>
              </a:buClr>
              <a:buSzPct val="150000"/>
              <a:buFont typeface="Arial" pitchFamily="34" charset="0"/>
              <a:buChar char="•"/>
              <a:defRPr/>
            </a:pPr>
            <a:r>
              <a:rPr lang="en-US" sz="1800" kern="1200" dirty="0" smtClean="0">
                <a:latin typeface="Arial Rounded MT Bold"/>
                <a:ea typeface="宋体" pitchFamily="2" charset="-122"/>
                <a:cs typeface="Arial" panose="020B0604020202020204" pitchFamily="34" charset="0"/>
              </a:rPr>
              <a:t>Even if simulation were free from approximations, </a:t>
            </a:r>
            <a:r>
              <a:rPr lang="en-US" sz="1800" b="1" kern="1200" dirty="0" smtClean="0">
                <a:latin typeface="Arial Rounded MT Bold"/>
                <a:ea typeface="宋体" pitchFamily="2" charset="-122"/>
                <a:cs typeface="Arial" panose="020B0604020202020204" pitchFamily="34" charset="0"/>
              </a:rPr>
              <a:t>results </a:t>
            </a:r>
            <a:r>
              <a:rPr lang="en-US" sz="1800" b="1" kern="1200" dirty="0" smtClean="0">
                <a:latin typeface="Arial Rounded MT Bold"/>
                <a:ea typeface="宋体" pitchFamily="2" charset="-122"/>
                <a:cs typeface="Arial" panose="020B0604020202020204" pitchFamily="34" charset="0"/>
              </a:rPr>
              <a:t>are usually affected by systematic and statistical errors</a:t>
            </a:r>
            <a:r>
              <a:rPr lang="en-US" sz="1800" kern="1200" dirty="0" smtClean="0">
                <a:latin typeface="Arial Rounded MT Bold"/>
                <a:ea typeface="宋体" pitchFamily="2" charset="-122"/>
                <a:cs typeface="Arial" panose="020B0604020202020204" pitchFamily="34" charset="0"/>
              </a:rPr>
              <a:t>, which have to be estimated. </a:t>
            </a:r>
          </a:p>
          <a:p>
            <a:pPr algn="just">
              <a:spcBef>
                <a:spcPct val="0"/>
              </a:spcBef>
              <a:spcAft>
                <a:spcPts val="1000"/>
              </a:spcAft>
              <a:buClr>
                <a:srgbClr val="CC3300"/>
              </a:buClr>
              <a:buSzPct val="150000"/>
              <a:buFont typeface="Arial" pitchFamily="34" charset="0"/>
              <a:buChar char="•"/>
              <a:defRPr/>
            </a:pPr>
            <a:r>
              <a:rPr lang="pt-BR" sz="1800" b="1" kern="1200" dirty="0" err="1" smtClean="0">
                <a:latin typeface="Arial Rounded MT Bold"/>
                <a:ea typeface="宋体" pitchFamily="2" charset="-122"/>
                <a:cs typeface="Arial" panose="020B0604020202020204" pitchFamily="34" charset="0"/>
              </a:rPr>
              <a:t>Statistical</a:t>
            </a:r>
            <a:r>
              <a:rPr lang="pt-BR" sz="1800" b="1" kern="1200" dirty="0" smtClean="0">
                <a:latin typeface="Arial Rounded MT Bold"/>
                <a:ea typeface="宋体" pitchFamily="2" charset="-122"/>
                <a:cs typeface="Arial" panose="020B0604020202020204" pitchFamily="34" charset="0"/>
              </a:rPr>
              <a:t> </a:t>
            </a:r>
            <a:r>
              <a:rPr lang="pt-BR" sz="1800" b="1" kern="1200" dirty="0" err="1" smtClean="0">
                <a:latin typeface="Arial Rounded MT Bold"/>
                <a:ea typeface="宋体" pitchFamily="2" charset="-122"/>
                <a:cs typeface="Arial" panose="020B0604020202020204" pitchFamily="34" charset="0"/>
              </a:rPr>
              <a:t>errors</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This</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is</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because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the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simulation</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takes</a:t>
            </a:r>
            <a:r>
              <a:rPr lang="pt-BR" sz="1800" kern="1200" dirty="0" smtClean="0">
                <a:latin typeface="Arial Rounded MT Bold"/>
                <a:ea typeface="宋体" pitchFamily="2" charset="-122"/>
                <a:cs typeface="Arial" panose="020B0604020202020204" pitchFamily="34" charset="0"/>
              </a:rPr>
              <a:t> a </a:t>
            </a:r>
            <a:r>
              <a:rPr lang="pt-BR" sz="1800" kern="1200" dirty="0" err="1" smtClean="0">
                <a:latin typeface="Arial Rounded MT Bold"/>
                <a:ea typeface="宋体" pitchFamily="2" charset="-122"/>
                <a:cs typeface="Arial" panose="020B0604020202020204" pitchFamily="34" charset="0"/>
              </a:rPr>
              <a:t>finite</a:t>
            </a:r>
            <a:r>
              <a:rPr lang="pt-BR" sz="1800" kern="1200" dirty="0" smtClean="0">
                <a:latin typeface="Arial Rounded MT Bold"/>
                <a:ea typeface="宋体" pitchFamily="2" charset="-122"/>
                <a:cs typeface="Arial" panose="020B0604020202020204" pitchFamily="34" charset="0"/>
              </a:rPr>
              <a:t> time.  </a:t>
            </a:r>
            <a:r>
              <a:rPr lang="pt-BR" sz="1800" kern="1200" dirty="0" err="1" smtClean="0">
                <a:latin typeface="Arial Rounded MT Bold"/>
                <a:ea typeface="宋体" pitchFamily="2" charset="-122"/>
                <a:cs typeface="Arial" panose="020B0604020202020204" pitchFamily="34" charset="0"/>
              </a:rPr>
              <a:t>Assigning</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statistical</a:t>
            </a:r>
            <a:r>
              <a:rPr lang="pt-BR" sz="1800" kern="1200" dirty="0" smtClean="0">
                <a:latin typeface="Arial Rounded MT Bold"/>
                <a:ea typeface="宋体" pitchFamily="2" charset="-122"/>
                <a:cs typeface="Arial" panose="020B0604020202020204" pitchFamily="34" charset="0"/>
              </a:rPr>
              <a:t> erros </a:t>
            </a:r>
            <a:r>
              <a:rPr lang="pt-BR" sz="1800" kern="1200" dirty="0" err="1" smtClean="0">
                <a:latin typeface="Arial Rounded MT Bold"/>
                <a:ea typeface="宋体" pitchFamily="2" charset="-122"/>
                <a:cs typeface="Arial" panose="020B0604020202020204" pitchFamily="34" charset="0"/>
              </a:rPr>
              <a:t>is</a:t>
            </a:r>
            <a:r>
              <a:rPr lang="pt-BR" sz="1800" kern="1200" dirty="0" smtClean="0">
                <a:latin typeface="Arial Rounded MT Bold"/>
                <a:ea typeface="宋体" pitchFamily="2" charset="-122"/>
                <a:cs typeface="Arial" panose="020B0604020202020204" pitchFamily="34" charset="0"/>
              </a:rPr>
              <a:t> a </a:t>
            </a:r>
            <a:r>
              <a:rPr lang="pt-BR" sz="1800" kern="1200" dirty="0" err="1" smtClean="0">
                <a:latin typeface="Arial Rounded MT Bold"/>
                <a:ea typeface="宋体" pitchFamily="2" charset="-122"/>
                <a:cs typeface="Arial" panose="020B0604020202020204" pitchFamily="34" charset="0"/>
              </a:rPr>
              <a:t>rather</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delicate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part</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of</a:t>
            </a:r>
            <a:r>
              <a:rPr lang="pt-BR" sz="1800" kern="1200" dirty="0" smtClean="0">
                <a:latin typeface="Arial Rounded MT Bold"/>
                <a:ea typeface="宋体" pitchFamily="2" charset="-122"/>
                <a:cs typeface="Arial" panose="020B0604020202020204" pitchFamily="34" charset="0"/>
              </a:rPr>
              <a:t> a </a:t>
            </a:r>
            <a:r>
              <a:rPr lang="pt-BR" sz="1800" kern="1200" dirty="0" err="1" smtClean="0">
                <a:latin typeface="Arial Rounded MT Bold"/>
                <a:ea typeface="宋体" pitchFamily="2" charset="-122"/>
                <a:cs typeface="Arial" panose="020B0604020202020204" pitchFamily="34" charset="0"/>
              </a:rPr>
              <a:t>simulation</a:t>
            </a:r>
            <a:endParaRPr lang="pt-BR" sz="1800" kern="1200" dirty="0">
              <a:latin typeface="Arial Rounded MT Bold"/>
              <a:ea typeface="宋体" pitchFamily="2" charset="-122"/>
              <a:cs typeface="Arial" panose="020B0604020202020204" pitchFamily="34" charset="0"/>
            </a:endParaRPr>
          </a:p>
          <a:p>
            <a:pPr algn="just">
              <a:spcBef>
                <a:spcPct val="0"/>
              </a:spcBef>
              <a:spcAft>
                <a:spcPts val="1000"/>
              </a:spcAft>
              <a:buClr>
                <a:srgbClr val="CC3300"/>
              </a:buClr>
              <a:buSzPct val="150000"/>
              <a:buFont typeface="Arial" pitchFamily="34" charset="0"/>
              <a:buChar char="•"/>
              <a:defRPr/>
            </a:pPr>
            <a:r>
              <a:rPr lang="pt-BR" sz="1800" b="1" kern="1200" dirty="0" err="1" smtClean="0">
                <a:latin typeface="Arial Rounded MT Bold"/>
                <a:ea typeface="宋体" pitchFamily="2" charset="-122"/>
                <a:cs typeface="Arial" panose="020B0604020202020204" pitchFamily="34" charset="0"/>
              </a:rPr>
              <a:t>Systematic</a:t>
            </a:r>
            <a:r>
              <a:rPr lang="pt-BR" sz="1800" b="1" kern="1200" dirty="0" smtClean="0">
                <a:latin typeface="Arial Rounded MT Bold"/>
                <a:ea typeface="宋体" pitchFamily="2" charset="-122"/>
                <a:cs typeface="Arial" panose="020B0604020202020204" pitchFamily="34" charset="0"/>
              </a:rPr>
              <a:t> </a:t>
            </a:r>
            <a:r>
              <a:rPr lang="pt-BR" sz="1800" b="1" kern="1200" dirty="0" err="1" smtClean="0">
                <a:latin typeface="Arial Rounded MT Bold"/>
                <a:ea typeface="宋体" pitchFamily="2" charset="-122"/>
                <a:cs typeface="Arial" panose="020B0604020202020204" pitchFamily="34" charset="0"/>
              </a:rPr>
              <a:t>errors</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They</a:t>
            </a:r>
            <a:r>
              <a:rPr lang="pt-BR" sz="1800" kern="1200" dirty="0" smtClean="0">
                <a:latin typeface="Arial Rounded MT Bold"/>
                <a:ea typeface="宋体" pitchFamily="2" charset="-122"/>
                <a:cs typeface="Arial" panose="020B0604020202020204" pitchFamily="34" charset="0"/>
              </a:rPr>
              <a:t> are </a:t>
            </a:r>
            <a:r>
              <a:rPr lang="pt-BR" sz="1800" kern="1200" dirty="0" err="1" smtClean="0">
                <a:latin typeface="Arial Rounded MT Bold"/>
                <a:ea typeface="宋体" pitchFamily="2" charset="-122"/>
                <a:cs typeface="Arial" panose="020B0604020202020204" pitchFamily="34" charset="0"/>
              </a:rPr>
              <a:t>generally</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associated</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with</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lack</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of</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calibration</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or</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incomplete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clalibration</a:t>
            </a:r>
            <a:r>
              <a:rPr lang="pt-BR" sz="1800" kern="1200" dirty="0" smtClean="0">
                <a:latin typeface="Arial Rounded MT Bold"/>
                <a:ea typeface="宋体" pitchFamily="2" charset="-122"/>
                <a:cs typeface="Arial" panose="020B0604020202020204" pitchFamily="34" charset="0"/>
              </a:rPr>
              <a:t>, i.e. The </a:t>
            </a:r>
            <a:r>
              <a:rPr lang="pt-BR" sz="1800" kern="1200" dirty="0" err="1" smtClean="0">
                <a:latin typeface="Arial Rounded MT Bold"/>
                <a:ea typeface="宋体" pitchFamily="2" charset="-122"/>
                <a:cs typeface="Arial" panose="020B0604020202020204" pitchFamily="34" charset="0"/>
              </a:rPr>
              <a:t>finite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size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of</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the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simulation</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sample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the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finite</a:t>
            </a:r>
            <a:r>
              <a:rPr lang="pt-BR" sz="1800" kern="1200" dirty="0" smtClean="0">
                <a:latin typeface="Arial Rounded MT Bold"/>
                <a:ea typeface="宋体" pitchFamily="2" charset="-122"/>
                <a:cs typeface="Arial" panose="020B0604020202020204" pitchFamily="34" charset="0"/>
              </a:rPr>
              <a:t> time </a:t>
            </a:r>
            <a:r>
              <a:rPr lang="pt-BR" sz="1800" kern="1200" dirty="0" err="1" smtClean="0">
                <a:latin typeface="Arial Rounded MT Bold"/>
                <a:ea typeface="宋体" pitchFamily="2" charset="-122"/>
                <a:cs typeface="Arial" panose="020B0604020202020204" pitchFamily="34" charset="0"/>
              </a:rPr>
              <a:t>step</a:t>
            </a:r>
            <a:r>
              <a:rPr lang="pt-BR" sz="1800" kern="1200" dirty="0" smtClean="0">
                <a:latin typeface="Arial Rounded MT Bold"/>
                <a:ea typeface="宋体" pitchFamily="2" charset="-122"/>
                <a:cs typeface="Arial" panose="020B0604020202020204" pitchFamily="34" charset="0"/>
              </a:rPr>
              <a:t> in MD </a:t>
            </a:r>
            <a:r>
              <a:rPr lang="pt-BR" sz="1800" kern="1200" dirty="0" err="1" smtClean="0">
                <a:latin typeface="Arial Rounded MT Bold"/>
                <a:ea typeface="宋体" pitchFamily="2" charset="-122"/>
                <a:cs typeface="Arial" panose="020B0604020202020204" pitchFamily="34" charset="0"/>
              </a:rPr>
              <a:t>simulations</a:t>
            </a:r>
            <a:r>
              <a:rPr lang="pt-BR" sz="1800" kern="1200" dirty="0" smtClean="0">
                <a:latin typeface="Arial Rounded MT Bold"/>
                <a:ea typeface="宋体" pitchFamily="2" charset="-122"/>
                <a:cs typeface="Arial" panose="020B0604020202020204" pitchFamily="34" charset="0"/>
              </a:rPr>
              <a:t>, round-off erros </a:t>
            </a:r>
            <a:r>
              <a:rPr lang="pt-BR" sz="1800" kern="1200" dirty="0" err="1" smtClean="0">
                <a:latin typeface="Arial Rounded MT Bold"/>
                <a:ea typeface="宋体" pitchFamily="2" charset="-122"/>
                <a:cs typeface="Arial" panose="020B0604020202020204" pitchFamily="34" charset="0"/>
              </a:rPr>
              <a:t>due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to</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the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finite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precision</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of</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the</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computer</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any</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numerical</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calculation</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suffers</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from</a:t>
            </a:r>
            <a:r>
              <a:rPr lang="pt-BR" sz="1800" kern="1200" dirty="0" smtClean="0">
                <a:latin typeface="Arial Rounded MT Bold"/>
                <a:ea typeface="宋体" pitchFamily="2" charset="-122"/>
                <a:cs typeface="Arial" panose="020B0604020202020204" pitchFamily="34" charset="0"/>
              </a:rPr>
              <a:t> </a:t>
            </a:r>
            <a:r>
              <a:rPr lang="pt-BR" sz="1800" kern="1200" dirty="0" err="1" smtClean="0">
                <a:latin typeface="Arial Rounded MT Bold"/>
                <a:ea typeface="宋体" pitchFamily="2" charset="-122"/>
                <a:cs typeface="Arial" panose="020B0604020202020204" pitchFamily="34" charset="0"/>
              </a:rPr>
              <a:t>this</a:t>
            </a:r>
            <a:r>
              <a:rPr lang="pt-BR" sz="1800" kern="1200" dirty="0" smtClean="0">
                <a:latin typeface="Arial Rounded MT Bold"/>
                <a:ea typeface="宋体" pitchFamily="2" charset="-122"/>
                <a:cs typeface="Arial" panose="020B0604020202020204" pitchFamily="34" charset="0"/>
              </a:rPr>
              <a:t>)</a:t>
            </a:r>
          </a:p>
          <a:p>
            <a:pPr algn="just">
              <a:spcBef>
                <a:spcPct val="0"/>
              </a:spcBef>
              <a:spcAft>
                <a:spcPts val="1000"/>
              </a:spcAft>
              <a:buClr>
                <a:srgbClr val="CC3300"/>
              </a:buClr>
              <a:buSzPct val="150000"/>
              <a:buFont typeface="Arial" pitchFamily="34" charset="0"/>
              <a:buChar char="•"/>
              <a:defRPr/>
            </a:pPr>
            <a:endParaRPr lang="pt-BR" sz="1800" kern="1200" dirty="0" smtClean="0">
              <a:latin typeface="Arial Rounded MT Bold"/>
              <a:ea typeface="宋体" pitchFamily="2" charset="-122"/>
              <a:cs typeface="Arial" panose="020B0604020202020204" pitchFamily="34" charset="0"/>
            </a:endParaRPr>
          </a:p>
          <a:p>
            <a:pPr algn="just">
              <a:spcBef>
                <a:spcPct val="0"/>
              </a:spcBef>
              <a:spcAft>
                <a:spcPts val="1000"/>
              </a:spcAft>
              <a:buClr>
                <a:srgbClr val="CC3300"/>
              </a:buClr>
              <a:buSzPct val="150000"/>
              <a:buFont typeface="Arial" pitchFamily="34" charset="0"/>
              <a:buChar char="•"/>
              <a:defRPr/>
            </a:pPr>
            <a:endParaRPr lang="en-US" sz="1800" kern="1200" dirty="0">
              <a:latin typeface="Arial Rounded MT Bold"/>
              <a:ea typeface="宋体" pitchFamily="2" charset="-122"/>
              <a:cs typeface="Arial" panose="020B0604020202020204" pitchFamily="34" charset="0"/>
            </a:endParaRPr>
          </a:p>
        </p:txBody>
      </p:sp>
    </p:spTree>
    <p:extLst>
      <p:ext uri="{BB962C8B-B14F-4D97-AF65-F5344CB8AC3E}">
        <p14:creationId xmlns:p14="http://schemas.microsoft.com/office/powerpoint/2010/main" val="2447140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pic>
        <p:nvPicPr>
          <p:cNvPr id="4" name="Imagem 3" descr="Figura1.jpg"/>
          <p:cNvPicPr>
            <a:picLocks noChangeAspect="1"/>
          </p:cNvPicPr>
          <p:nvPr/>
        </p:nvPicPr>
        <p:blipFill>
          <a:blip r:embed="rId2" cstate="print"/>
          <a:srcRect/>
          <a:stretch>
            <a:fillRect/>
          </a:stretch>
        </p:blipFill>
        <p:spPr bwMode="auto">
          <a:xfrm>
            <a:off x="251520" y="1059582"/>
            <a:ext cx="2232248" cy="3070173"/>
          </a:xfrm>
          <a:prstGeom prst="rect">
            <a:avLst/>
          </a:prstGeom>
          <a:noFill/>
          <a:ln w="9525">
            <a:noFill/>
            <a:miter lim="800000"/>
            <a:headEnd/>
            <a:tailEnd/>
          </a:ln>
        </p:spPr>
      </p:pic>
      <p:pic>
        <p:nvPicPr>
          <p:cNvPr id="5" name="Image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7968" y="1199034"/>
            <a:ext cx="3336032" cy="2502024"/>
          </a:xfrm>
          <a:prstGeom prst="rect">
            <a:avLst/>
          </a:prstGeom>
        </p:spPr>
      </p:pic>
      <p:pic>
        <p:nvPicPr>
          <p:cNvPr id="6" name="Image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3808" y="1419622"/>
            <a:ext cx="2431312" cy="1834880"/>
          </a:xfrm>
          <a:prstGeom prst="rect">
            <a:avLst/>
          </a:prstGeom>
        </p:spPr>
      </p:pic>
    </p:spTree>
    <p:extLst>
      <p:ext uri="{BB962C8B-B14F-4D97-AF65-F5344CB8AC3E}">
        <p14:creationId xmlns:p14="http://schemas.microsoft.com/office/powerpoint/2010/main" val="1328826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Título 1"/>
          <p:cNvSpPr>
            <a:spLocks noGrp="1"/>
          </p:cNvSpPr>
          <p:nvPr>
            <p:ph type="title"/>
          </p:nvPr>
        </p:nvSpPr>
        <p:spPr>
          <a:xfrm>
            <a:off x="323850" y="195263"/>
            <a:ext cx="8435975" cy="857250"/>
          </a:xfrm>
        </p:spPr>
        <p:txBody>
          <a:bodyPr/>
          <a:lstStyle/>
          <a:p>
            <a:r>
              <a:rPr lang="en-US" sz="3600" smtClean="0">
                <a:solidFill>
                  <a:schemeClr val="tx1"/>
                </a:solidFill>
                <a:latin typeface="Arial Rounded MT Bold" pitchFamily="34" charset="0"/>
              </a:rPr>
              <a:t>Dinâmica Molecular em larga escala</a:t>
            </a:r>
            <a:br>
              <a:rPr lang="en-US" sz="3600" smtClean="0">
                <a:solidFill>
                  <a:schemeClr val="tx1"/>
                </a:solidFill>
                <a:latin typeface="Arial Rounded MT Bold" pitchFamily="34" charset="0"/>
              </a:rPr>
            </a:br>
            <a:r>
              <a:rPr lang="en-US" sz="3600" smtClean="0">
                <a:solidFill>
                  <a:schemeClr val="tx1"/>
                </a:solidFill>
                <a:latin typeface="Arial Rounded MT Bold" pitchFamily="34" charset="0"/>
              </a:rPr>
              <a:t>(GPUs era)</a:t>
            </a:r>
            <a:endParaRPr lang="pt-BR" sz="3600" smtClean="0">
              <a:solidFill>
                <a:schemeClr val="tx1"/>
              </a:solidFill>
              <a:latin typeface="Arial Rounded MT Bold" pitchFamily="34" charset="0"/>
            </a:endParaRPr>
          </a:p>
        </p:txBody>
      </p:sp>
      <p:pic>
        <p:nvPicPr>
          <p:cNvPr id="37891"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2066925"/>
            <a:ext cx="4843463" cy="201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5" y="1779588"/>
            <a:ext cx="4581525" cy="2576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Título 1"/>
          <p:cNvSpPr>
            <a:spLocks noGrp="1"/>
          </p:cNvSpPr>
          <p:nvPr>
            <p:ph type="title"/>
          </p:nvPr>
        </p:nvSpPr>
        <p:spPr>
          <a:xfrm>
            <a:off x="4140201" y="206375"/>
            <a:ext cx="4546600" cy="857250"/>
          </a:xfrm>
        </p:spPr>
        <p:txBody>
          <a:bodyPr>
            <a:normAutofit fontScale="90000"/>
          </a:bodyPr>
          <a:lstStyle/>
          <a:p>
            <a:pPr algn="ctr">
              <a:defRPr/>
            </a:pPr>
            <a:r>
              <a:rPr lang="pt-BR" altLang="pt-BR" sz="2700" dirty="0">
                <a:latin typeface="Arial Rounded MT Bold"/>
              </a:rPr>
              <a:t>Ligação da </a:t>
            </a:r>
            <a:r>
              <a:rPr lang="pt-BR" altLang="pt-BR" sz="2700" dirty="0" err="1">
                <a:latin typeface="Arial Rounded MT Bold"/>
              </a:rPr>
              <a:t>benzamidina</a:t>
            </a:r>
            <a:r>
              <a:rPr lang="pt-BR" altLang="pt-BR" sz="2700" dirty="0">
                <a:latin typeface="Arial Rounded MT Bold"/>
              </a:rPr>
              <a:t> no sítio da tripsina</a:t>
            </a:r>
          </a:p>
        </p:txBody>
      </p:sp>
      <p:pic>
        <p:nvPicPr>
          <p:cNvPr id="430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700"/>
            <a:ext cx="3867150" cy="4948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13" name="CaixaDeTexto 1"/>
          <p:cNvSpPr txBox="1">
            <a:spLocks noChangeArrowheads="1"/>
          </p:cNvSpPr>
          <p:nvPr/>
        </p:nvSpPr>
        <p:spPr bwMode="auto">
          <a:xfrm>
            <a:off x="4575176" y="4587876"/>
            <a:ext cx="44021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pt-BR" altLang="pt-BR" sz="1800"/>
              <a:t>50 </a:t>
            </a:r>
            <a:r>
              <a:rPr lang="pt-BR" altLang="pt-BR" sz="1800">
                <a:latin typeface="Symbol" panose="05050102010706020507" pitchFamily="18" charset="2"/>
              </a:rPr>
              <a:t>m</a:t>
            </a:r>
            <a:r>
              <a:rPr lang="pt-BR" altLang="pt-BR" sz="1800"/>
              <a:t>s =500 DM – 100 ns cada uma delas</a:t>
            </a:r>
          </a:p>
        </p:txBody>
      </p:sp>
      <p:pic>
        <p:nvPicPr>
          <p:cNvPr id="3" name="SM0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774945" y="1063626"/>
            <a:ext cx="3549905" cy="3061607"/>
          </a:xfrm>
          <a:prstGeom prst="rect">
            <a:avLst/>
          </a:prstGeom>
        </p:spPr>
      </p:pic>
    </p:spTree>
    <p:extLst>
      <p:ext uri="{BB962C8B-B14F-4D97-AF65-F5344CB8AC3E}">
        <p14:creationId xmlns:p14="http://schemas.microsoft.com/office/powerpoint/2010/main" val="25351141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Espaço Reservado para Conteúdo 2"/>
          <p:cNvSpPr>
            <a:spLocks noGrp="1"/>
          </p:cNvSpPr>
          <p:nvPr>
            <p:ph idx="1"/>
          </p:nvPr>
        </p:nvSpPr>
        <p:spPr/>
        <p:txBody>
          <a:bodyPr/>
          <a:lstStyle/>
          <a:p>
            <a:endParaRPr lang="pt-BR" smtClean="0"/>
          </a:p>
        </p:txBody>
      </p:sp>
      <p:pic>
        <p:nvPicPr>
          <p:cNvPr id="399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0" y="528638"/>
            <a:ext cx="9223375" cy="407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aixaDeTexto 1"/>
          <p:cNvSpPr txBox="1"/>
          <p:nvPr/>
        </p:nvSpPr>
        <p:spPr>
          <a:xfrm>
            <a:off x="320675" y="268288"/>
            <a:ext cx="6338888" cy="523875"/>
          </a:xfrm>
          <a:prstGeom prst="rect">
            <a:avLst/>
          </a:prstGeom>
          <a:noFill/>
        </p:spPr>
        <p:txBody>
          <a:bodyPr wrap="none">
            <a:spAutoFit/>
          </a:bodyPr>
          <a:lstStyle/>
          <a:p>
            <a:pPr algn="ctr" eaLnBrk="0" hangingPunct="0">
              <a:defRPr/>
            </a:pPr>
            <a:r>
              <a:rPr lang="pt-BR" sz="2800" dirty="0">
                <a:solidFill>
                  <a:schemeClr val="tx2"/>
                </a:solidFill>
                <a:latin typeface="Arial Rounded MT Bold" pitchFamily="34" charset="0"/>
                <a:ea typeface="+mj-ea"/>
                <a:cs typeface="+mj-cs"/>
              </a:rPr>
              <a:t>Taxa de sucesso – 187/500 ~ 37,5 %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Título 1"/>
          <p:cNvSpPr>
            <a:spLocks noGrp="1"/>
          </p:cNvSpPr>
          <p:nvPr>
            <p:ph type="title"/>
          </p:nvPr>
        </p:nvSpPr>
        <p:spPr>
          <a:xfrm>
            <a:off x="457200" y="123825"/>
            <a:ext cx="8229600" cy="857250"/>
          </a:xfrm>
        </p:spPr>
        <p:txBody>
          <a:bodyPr/>
          <a:lstStyle/>
          <a:p>
            <a:r>
              <a:rPr lang="pt-BR" smtClean="0"/>
              <a:t>Markov State Model (MSM)</a:t>
            </a:r>
          </a:p>
        </p:txBody>
      </p:sp>
      <p:sp>
        <p:nvSpPr>
          <p:cNvPr id="40963" name="Espaço Reservado para Conteúdo 2"/>
          <p:cNvSpPr>
            <a:spLocks noGrp="1"/>
          </p:cNvSpPr>
          <p:nvPr>
            <p:ph idx="1"/>
          </p:nvPr>
        </p:nvSpPr>
        <p:spPr/>
        <p:txBody>
          <a:bodyPr/>
          <a:lstStyle/>
          <a:p>
            <a:endParaRPr lang="pt-BR" smtClean="0"/>
          </a:p>
        </p:txBody>
      </p:sp>
      <p:pic>
        <p:nvPicPr>
          <p:cNvPr id="409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03325"/>
            <a:ext cx="9110663" cy="381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Título 1"/>
          <p:cNvSpPr>
            <a:spLocks noGrp="1"/>
          </p:cNvSpPr>
          <p:nvPr>
            <p:ph type="title"/>
          </p:nvPr>
        </p:nvSpPr>
        <p:spPr>
          <a:xfrm>
            <a:off x="457200" y="-92075"/>
            <a:ext cx="8229600" cy="857250"/>
          </a:xfrm>
        </p:spPr>
        <p:txBody>
          <a:bodyPr/>
          <a:lstStyle/>
          <a:p>
            <a:pPr>
              <a:defRPr/>
            </a:pPr>
            <a:r>
              <a:rPr lang="pt-BR" sz="3600" kern="1200" dirty="0" smtClean="0">
                <a:latin typeface="Arial Rounded MT Bold" pitchFamily="34" charset="0"/>
              </a:rPr>
              <a:t>Final </a:t>
            </a:r>
            <a:r>
              <a:rPr lang="pt-BR" sz="3600" kern="1200" dirty="0" err="1" smtClean="0">
                <a:latin typeface="Arial Rounded MT Bold" pitchFamily="34" charset="0"/>
              </a:rPr>
              <a:t>considerations</a:t>
            </a:r>
            <a:endParaRPr lang="pt-BR" sz="3600" kern="1200" dirty="0">
              <a:latin typeface="Arial Rounded MT Bold" pitchFamily="34" charset="0"/>
            </a:endParaRPr>
          </a:p>
        </p:txBody>
      </p:sp>
      <p:sp>
        <p:nvSpPr>
          <p:cNvPr id="37891" name="Espaço Reservado para Conteúdo 2"/>
          <p:cNvSpPr>
            <a:spLocks noGrp="1"/>
          </p:cNvSpPr>
          <p:nvPr>
            <p:ph idx="1"/>
          </p:nvPr>
        </p:nvSpPr>
        <p:spPr>
          <a:xfrm>
            <a:off x="227276" y="774446"/>
            <a:ext cx="8689448" cy="3394075"/>
          </a:xfrm>
        </p:spPr>
        <p:txBody>
          <a:bodyPr/>
          <a:lstStyle/>
          <a:p>
            <a:pPr>
              <a:spcBef>
                <a:spcPts val="0"/>
              </a:spcBef>
              <a:spcAft>
                <a:spcPts val="1200"/>
              </a:spcAft>
              <a:buClr>
                <a:srgbClr val="C00000"/>
              </a:buClr>
              <a:buSzPct val="150000"/>
              <a:defRPr/>
            </a:pPr>
            <a:r>
              <a:rPr lang="en-US" sz="1600" kern="1200" dirty="0" smtClean="0">
                <a:latin typeface="Arial Rounded MT Bold" pitchFamily="34" charset="0"/>
              </a:rPr>
              <a:t>Molecular Dynamics is a powerful biophysical method to study very fast phenomena (femtoseconds) in a spatial scale of nanometers</a:t>
            </a:r>
          </a:p>
          <a:p>
            <a:pPr>
              <a:spcBef>
                <a:spcPts val="0"/>
              </a:spcBef>
              <a:spcAft>
                <a:spcPts val="1200"/>
              </a:spcAft>
              <a:buClr>
                <a:srgbClr val="C00000"/>
              </a:buClr>
              <a:buSzPct val="150000"/>
              <a:defRPr/>
            </a:pPr>
            <a:r>
              <a:rPr lang="en-US" sz="1600" kern="1200" dirty="0" smtClean="0">
                <a:latin typeface="Arial Rounded MT Bold" pitchFamily="34" charset="0"/>
              </a:rPr>
              <a:t>EVERYTHING DEPENDS ON THE POTENTIAL FUNCTION!!</a:t>
            </a:r>
          </a:p>
          <a:p>
            <a:pPr>
              <a:spcBef>
                <a:spcPts val="0"/>
              </a:spcBef>
              <a:spcAft>
                <a:spcPts val="1200"/>
              </a:spcAft>
              <a:buClr>
                <a:srgbClr val="C00000"/>
              </a:buClr>
              <a:buSzPct val="150000"/>
              <a:defRPr/>
            </a:pPr>
            <a:r>
              <a:rPr lang="en-US" sz="1600" dirty="0" smtClean="0">
                <a:solidFill>
                  <a:srgbClr val="FF0000"/>
                </a:solidFill>
              </a:rPr>
              <a:t>Computer simulations may also have predictive power!</a:t>
            </a:r>
          </a:p>
          <a:p>
            <a:pPr>
              <a:spcBef>
                <a:spcPts val="0"/>
              </a:spcBef>
              <a:spcAft>
                <a:spcPts val="1200"/>
              </a:spcAft>
              <a:buClr>
                <a:srgbClr val="C00000"/>
              </a:buClr>
              <a:buSzPct val="150000"/>
              <a:defRPr/>
            </a:pPr>
            <a:r>
              <a:rPr lang="en-US" sz="1600" dirty="0" smtClean="0">
                <a:ea typeface="宋体" pitchFamily="2" charset="-122"/>
                <a:cs typeface="Arial" panose="020B0604020202020204" pitchFamily="34" charset="0"/>
              </a:rPr>
              <a:t>MD simulations provide a glimpse at molecular level of structure and dynamics  </a:t>
            </a:r>
            <a:r>
              <a:rPr lang="en-US" sz="1600" dirty="0" smtClean="0">
                <a:ea typeface="宋体" pitchFamily="2" charset="-122"/>
                <a:cs typeface="Arial" panose="020B0604020202020204" pitchFamily="34" charset="0"/>
                <a:sym typeface="Wingdings" pitchFamily="2" charset="2"/>
              </a:rPr>
              <a:t>   Structure / function relationship</a:t>
            </a:r>
          </a:p>
          <a:p>
            <a:pPr algn="just">
              <a:buClr>
                <a:srgbClr val="CC3300"/>
              </a:buClr>
              <a:buSzPct val="150000"/>
              <a:buFont typeface="Arial" pitchFamily="34" charset="0"/>
              <a:buChar char="•"/>
              <a:defRPr/>
            </a:pPr>
            <a:r>
              <a:rPr lang="en-US" sz="1600" dirty="0" smtClean="0">
                <a:cs typeface="Arial" pitchFamily="34" charset="0"/>
              </a:rPr>
              <a:t>Simulators and experimentalists can (should?) have a synergistic relationship aiming at the discovery of new insights of molecular properties.</a:t>
            </a:r>
          </a:p>
          <a:p>
            <a:pPr algn="just">
              <a:buClr>
                <a:srgbClr val="CC3300"/>
              </a:buClr>
              <a:buSzPct val="150000"/>
              <a:buFont typeface="Arial" pitchFamily="34" charset="0"/>
              <a:buChar char="•"/>
              <a:defRPr/>
            </a:pPr>
            <a:r>
              <a:rPr lang="en-US" sz="1600" dirty="0" smtClean="0">
                <a:cs typeface="Arial" pitchFamily="34" charset="0"/>
              </a:rPr>
              <a:t>Such studies can give complementary information on the problem studied, essentially forming a bridge between theory and experiments.</a:t>
            </a:r>
          </a:p>
          <a:p>
            <a:pPr>
              <a:spcBef>
                <a:spcPts val="0"/>
              </a:spcBef>
              <a:spcAft>
                <a:spcPts val="1200"/>
              </a:spcAft>
              <a:buClr>
                <a:srgbClr val="C00000"/>
              </a:buClr>
              <a:buSzPct val="150000"/>
              <a:defRPr/>
            </a:pPr>
            <a:endParaRPr lang="en-US" sz="1600" kern="1200" dirty="0" smtClean="0">
              <a:latin typeface="Arial Rounded MT Bold" pitchFamily="34" charset="0"/>
            </a:endParaRPr>
          </a:p>
          <a:p>
            <a:pPr>
              <a:buClr>
                <a:srgbClr val="C00000"/>
              </a:buClr>
              <a:buSzPct val="150000"/>
              <a:defRPr/>
            </a:pPr>
            <a:endParaRPr lang="en-US" sz="1600" kern="1200" dirty="0">
              <a:latin typeface="Arial Rounded MT Bold"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p:cNvPicPr>
            <a:picLocks noChangeAspect="1"/>
          </p:cNvPicPr>
          <p:nvPr/>
        </p:nvPicPr>
        <p:blipFill>
          <a:blip r:embed="rId3"/>
          <a:stretch>
            <a:fillRect/>
          </a:stretch>
        </p:blipFill>
        <p:spPr>
          <a:xfrm>
            <a:off x="1403649" y="1"/>
            <a:ext cx="6447613" cy="5143499"/>
          </a:xfrm>
          <a:prstGeom prst="rect">
            <a:avLst/>
          </a:prstGeom>
        </p:spPr>
      </p:pic>
    </p:spTree>
    <p:extLst>
      <p:ext uri="{BB962C8B-B14F-4D97-AF65-F5344CB8AC3E}">
        <p14:creationId xmlns:p14="http://schemas.microsoft.com/office/powerpoint/2010/main" val="26516887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974" name="Rectangle 6"/>
          <p:cNvSpPr>
            <a:spLocks noChangeArrowheads="1"/>
          </p:cNvSpPr>
          <p:nvPr/>
        </p:nvSpPr>
        <p:spPr bwMode="auto">
          <a:xfrm>
            <a:off x="683568" y="1005502"/>
            <a:ext cx="7992888"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fontAlgn="base">
              <a:spcBef>
                <a:spcPct val="20000"/>
              </a:spcBef>
              <a:spcAft>
                <a:spcPct val="0"/>
              </a:spcAft>
              <a:buChar char="»"/>
              <a:defRPr sz="2000">
                <a:solidFill>
                  <a:schemeClr val="bg1"/>
                </a:solidFill>
                <a:latin typeface="Arial" panose="020B0604020202020204" pitchFamily="34" charset="0"/>
              </a:defRPr>
            </a:lvl6pPr>
            <a:lvl7pPr marL="2971800" indent="-228600" fontAlgn="base">
              <a:spcBef>
                <a:spcPct val="20000"/>
              </a:spcBef>
              <a:spcAft>
                <a:spcPct val="0"/>
              </a:spcAft>
              <a:buChar char="»"/>
              <a:defRPr sz="2000">
                <a:solidFill>
                  <a:schemeClr val="bg1"/>
                </a:solidFill>
                <a:latin typeface="Arial" panose="020B0604020202020204" pitchFamily="34" charset="0"/>
              </a:defRPr>
            </a:lvl7pPr>
            <a:lvl8pPr marL="3429000" indent="-228600" fontAlgn="base">
              <a:spcBef>
                <a:spcPct val="20000"/>
              </a:spcBef>
              <a:spcAft>
                <a:spcPct val="0"/>
              </a:spcAft>
              <a:buChar char="»"/>
              <a:defRPr sz="2000">
                <a:solidFill>
                  <a:schemeClr val="bg1"/>
                </a:solidFill>
                <a:latin typeface="Arial" panose="020B0604020202020204" pitchFamily="34" charset="0"/>
              </a:defRPr>
            </a:lvl8pPr>
            <a:lvl9pPr marL="3886200" indent="-228600" fontAlgn="base">
              <a:spcBef>
                <a:spcPct val="20000"/>
              </a:spcBef>
              <a:spcAft>
                <a:spcPct val="0"/>
              </a:spcAft>
              <a:buChar char="»"/>
              <a:defRPr sz="2000">
                <a:solidFill>
                  <a:schemeClr val="bg1"/>
                </a:solidFill>
                <a:latin typeface="Arial" panose="020B0604020202020204" pitchFamily="34" charset="0"/>
              </a:defRPr>
            </a:lvl9pPr>
          </a:lstStyle>
          <a:p>
            <a:pPr algn="just" eaLnBrk="0" hangingPunct="0">
              <a:spcBef>
                <a:spcPct val="0"/>
              </a:spcBef>
              <a:spcAft>
                <a:spcPts val="1000"/>
              </a:spcAft>
              <a:buClr>
                <a:srgbClr val="CC3300"/>
              </a:buClr>
              <a:buSzPct val="150000"/>
              <a:buFont typeface="Arial" pitchFamily="34" charset="0"/>
              <a:buChar char="•"/>
              <a:defRPr/>
            </a:pPr>
            <a:r>
              <a:rPr lang="en-US" altLang="pt-BR" sz="1800" dirty="0">
                <a:solidFill>
                  <a:schemeClr val="tx1"/>
                </a:solidFill>
                <a:latin typeface="Arial Rounded MT Bold"/>
                <a:ea typeface="宋体" pitchFamily="2" charset="-122"/>
                <a:cs typeface="Arial" pitchFamily="34" charset="0"/>
              </a:rPr>
              <a:t>Modeling the </a:t>
            </a:r>
            <a:r>
              <a:rPr lang="en-US" altLang="pt-BR" sz="1800" dirty="0" smtClean="0">
                <a:solidFill>
                  <a:schemeClr val="tx1"/>
                </a:solidFill>
                <a:latin typeface="Arial Rounded MT Bold"/>
                <a:ea typeface="宋体" pitchFamily="2" charset="-122"/>
                <a:cs typeface="Arial" pitchFamily="34" charset="0"/>
              </a:rPr>
              <a:t>evolution of </a:t>
            </a:r>
            <a:r>
              <a:rPr lang="en-US" altLang="pt-BR" sz="1800" dirty="0">
                <a:solidFill>
                  <a:schemeClr val="tx1"/>
                </a:solidFill>
                <a:latin typeface="Arial Rounded MT Bold"/>
                <a:ea typeface="宋体" pitchFamily="2" charset="-122"/>
                <a:cs typeface="Arial" pitchFamily="34" charset="0"/>
              </a:rPr>
              <a:t>a complex molecule by solving the wave functions of the various subatomic particles would be accurate</a:t>
            </a:r>
            <a:r>
              <a:rPr lang="en-US" altLang="pt-BR" sz="1800" dirty="0" smtClean="0">
                <a:solidFill>
                  <a:schemeClr val="tx1"/>
                </a:solidFill>
                <a:latin typeface="Arial Rounded MT Bold"/>
                <a:ea typeface="宋体" pitchFamily="2" charset="-122"/>
                <a:cs typeface="Arial" pitchFamily="34" charset="0"/>
              </a:rPr>
              <a:t>…</a:t>
            </a:r>
            <a:endParaRPr lang="en-US" altLang="pt-BR" sz="1800" dirty="0">
              <a:solidFill>
                <a:schemeClr val="tx1"/>
              </a:solidFill>
              <a:latin typeface="Arial Rounded MT Bold"/>
              <a:ea typeface="宋体" pitchFamily="2" charset="-122"/>
              <a:cs typeface="Arial" pitchFamily="34" charset="0"/>
            </a:endParaRPr>
          </a:p>
          <a:p>
            <a:endParaRPr lang="en-US" altLang="pt-BR" sz="1800" dirty="0">
              <a:latin typeface="Arial Rounded MT Bold"/>
            </a:endParaRPr>
          </a:p>
          <a:p>
            <a:endParaRPr lang="en-US" altLang="pt-BR" sz="1800" dirty="0">
              <a:latin typeface="Arial Rounded MT Bold"/>
            </a:endParaRPr>
          </a:p>
          <a:p>
            <a:pPr algn="just" eaLnBrk="0" hangingPunct="0">
              <a:spcBef>
                <a:spcPct val="0"/>
              </a:spcBef>
              <a:spcAft>
                <a:spcPts val="1000"/>
              </a:spcAft>
              <a:buClr>
                <a:srgbClr val="CC3300"/>
              </a:buClr>
              <a:buSzPct val="150000"/>
              <a:buFont typeface="Arial" pitchFamily="34" charset="0"/>
              <a:buChar char="•"/>
              <a:defRPr/>
            </a:pPr>
            <a:endParaRPr lang="pt-BR" altLang="pt-BR" sz="1800" dirty="0" smtClean="0">
              <a:solidFill>
                <a:schemeClr val="tx1"/>
              </a:solidFill>
              <a:latin typeface="Arial Rounded MT Bold"/>
              <a:ea typeface="宋体" pitchFamily="2" charset="-122"/>
              <a:cs typeface="Arial" pitchFamily="34" charset="0"/>
            </a:endParaRPr>
          </a:p>
          <a:p>
            <a:pPr algn="just" eaLnBrk="0" hangingPunct="0">
              <a:spcBef>
                <a:spcPct val="0"/>
              </a:spcBef>
              <a:spcAft>
                <a:spcPts val="1000"/>
              </a:spcAft>
              <a:buClr>
                <a:srgbClr val="CC3300"/>
              </a:buClr>
              <a:buSzPct val="150000"/>
              <a:buFont typeface="Arial" pitchFamily="34" charset="0"/>
              <a:buChar char="•"/>
              <a:defRPr/>
            </a:pPr>
            <a:endParaRPr lang="en-US" altLang="pt-BR" sz="1800" dirty="0" smtClean="0">
              <a:solidFill>
                <a:schemeClr val="tx1"/>
              </a:solidFill>
              <a:latin typeface="Arial Rounded MT Bold"/>
              <a:ea typeface="宋体" pitchFamily="2" charset="-122"/>
              <a:cs typeface="Arial" pitchFamily="34" charset="0"/>
            </a:endParaRPr>
          </a:p>
          <a:p>
            <a:pPr algn="just" eaLnBrk="0" hangingPunct="0">
              <a:spcBef>
                <a:spcPct val="0"/>
              </a:spcBef>
              <a:spcAft>
                <a:spcPts val="1000"/>
              </a:spcAft>
              <a:buClr>
                <a:srgbClr val="CC3300"/>
              </a:buClr>
              <a:buSzPct val="150000"/>
              <a:buFont typeface="Arial" pitchFamily="34" charset="0"/>
              <a:buChar char="•"/>
              <a:defRPr/>
            </a:pPr>
            <a:r>
              <a:rPr lang="en-US" altLang="pt-BR" sz="1800" dirty="0" smtClean="0">
                <a:solidFill>
                  <a:schemeClr val="tx1"/>
                </a:solidFill>
                <a:latin typeface="Arial Rounded MT Bold"/>
                <a:ea typeface="宋体" pitchFamily="2" charset="-122"/>
                <a:cs typeface="Arial" pitchFamily="34" charset="0"/>
              </a:rPr>
              <a:t>But </a:t>
            </a:r>
            <a:r>
              <a:rPr lang="en-US" altLang="pt-BR" sz="1800" dirty="0">
                <a:solidFill>
                  <a:schemeClr val="tx1"/>
                </a:solidFill>
                <a:latin typeface="Arial Rounded MT Bold"/>
                <a:ea typeface="宋体" pitchFamily="2" charset="-122"/>
                <a:cs typeface="Arial" pitchFamily="34" charset="0"/>
              </a:rPr>
              <a:t>it would also </a:t>
            </a:r>
            <a:r>
              <a:rPr lang="en-US" altLang="pt-BR" sz="1800" b="1" dirty="0">
                <a:solidFill>
                  <a:schemeClr val="tx1"/>
                </a:solidFill>
                <a:latin typeface="Arial Rounded MT Bold"/>
                <a:ea typeface="宋体" pitchFamily="2" charset="-122"/>
                <a:cs typeface="Arial" pitchFamily="34" charset="0"/>
              </a:rPr>
              <a:t>be very hard</a:t>
            </a:r>
            <a:r>
              <a:rPr lang="en-US" altLang="pt-BR" sz="1800" dirty="0">
                <a:solidFill>
                  <a:schemeClr val="tx1"/>
                </a:solidFill>
                <a:latin typeface="Arial Rounded MT Bold"/>
                <a:ea typeface="宋体" pitchFamily="2" charset="-122"/>
                <a:cs typeface="Arial" pitchFamily="34" charset="0"/>
              </a:rPr>
              <a:t> to program and take more computing power than anyone has!</a:t>
            </a:r>
          </a:p>
          <a:p>
            <a:pPr>
              <a:buFontTx/>
              <a:buNone/>
            </a:pPr>
            <a:endParaRPr lang="en-US" altLang="pt-BR" sz="1800" dirty="0">
              <a:latin typeface="Arial Rounded MT Bold"/>
            </a:endParaRPr>
          </a:p>
        </p:txBody>
      </p:sp>
      <p:sp>
        <p:nvSpPr>
          <p:cNvPr id="83970" name="Rectangle 2"/>
          <p:cNvSpPr>
            <a:spLocks noGrp="1" noChangeArrowheads="1"/>
          </p:cNvSpPr>
          <p:nvPr>
            <p:ph type="title"/>
          </p:nvPr>
        </p:nvSpPr>
        <p:spPr>
          <a:xfrm>
            <a:off x="1134455" y="206943"/>
            <a:ext cx="7046540" cy="822722"/>
          </a:xfrm>
        </p:spPr>
        <p:txBody>
          <a:bodyPr/>
          <a:lstStyle/>
          <a:p>
            <a:pPr algn="l">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pt-BR" sz="2800" kern="1200" cap="small" dirty="0">
                <a:solidFill>
                  <a:schemeClr val="tx1"/>
                </a:solidFill>
                <a:latin typeface="Times New Roman" panose="02020603050405020304" pitchFamily="18" charset="0"/>
                <a:ea typeface="+mn-ea"/>
                <a:cs typeface="Arial" panose="020B0604020202020204" pitchFamily="34" charset="0"/>
              </a:rPr>
              <a:t>Why Not Quantum Mechanics?</a:t>
            </a:r>
          </a:p>
        </p:txBody>
      </p:sp>
      <p:graphicFrame>
        <p:nvGraphicFramePr>
          <p:cNvPr id="83972" name="Object 4"/>
          <p:cNvGraphicFramePr>
            <a:graphicFrameLocks noGrp="1" noChangeAspect="1"/>
          </p:cNvGraphicFramePr>
          <p:nvPr>
            <p:ph idx="1"/>
            <p:extLst>
              <p:ext uri="{D42A27DB-BD31-4B8C-83A1-F6EECF244321}">
                <p14:modId xmlns:p14="http://schemas.microsoft.com/office/powerpoint/2010/main" val="1486141153"/>
              </p:ext>
            </p:extLst>
          </p:nvPr>
        </p:nvGraphicFramePr>
        <p:xfrm>
          <a:off x="1619250" y="1812925"/>
          <a:ext cx="5829300" cy="839788"/>
        </p:xfrm>
        <a:graphic>
          <a:graphicData uri="http://schemas.openxmlformats.org/presentationml/2006/ole">
            <mc:AlternateContent xmlns:mc="http://schemas.openxmlformats.org/markup-compatibility/2006">
              <mc:Choice xmlns:v="urn:schemas-microsoft-com:vml" Requires="v">
                <p:oleObj spid="_x0000_s45143" name="Equação" r:id="rId3" imgW="2908080" imgH="419040" progId="Equation.3">
                  <p:embed/>
                </p:oleObj>
              </mc:Choice>
              <mc:Fallback>
                <p:oleObj name="Equação" r:id="rId3" imgW="2908080" imgH="419040" progId="Equation.3">
                  <p:embed/>
                  <p:pic>
                    <p:nvPicPr>
                      <p:cNvPr id="0" name=""/>
                      <p:cNvPicPr>
                        <a:picLocks noChangeAspect="1" noChangeArrowheads="1"/>
                      </p:cNvPicPr>
                      <p:nvPr/>
                    </p:nvPicPr>
                    <p:blipFill>
                      <a:blip r:embed="rId4"/>
                      <a:srcRect/>
                      <a:stretch>
                        <a:fillRect/>
                      </a:stretch>
                    </p:blipFill>
                    <p:spPr bwMode="auto">
                      <a:xfrm>
                        <a:off x="1619250" y="1812925"/>
                        <a:ext cx="5829300" cy="839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Rectangle 3"/>
          <p:cNvSpPr txBox="1">
            <a:spLocks noChangeArrowheads="1"/>
          </p:cNvSpPr>
          <p:nvPr/>
        </p:nvSpPr>
        <p:spPr>
          <a:xfrm>
            <a:off x="704900" y="3939902"/>
            <a:ext cx="7344816" cy="503009"/>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2654" indent="-272654" algn="just">
              <a:spcBef>
                <a:spcPts val="375"/>
              </a:spcBef>
              <a:spcAft>
                <a:spcPts val="375"/>
              </a:spcAft>
              <a:buClr>
                <a:srgbClr val="C00000"/>
              </a:buClr>
              <a:buSzPct val="150000"/>
              <a:defRPr/>
            </a:pPr>
            <a:r>
              <a:rPr lang="en-AU" sz="1800" dirty="0">
                <a:solidFill>
                  <a:srgbClr val="FF0000"/>
                </a:solidFill>
                <a:latin typeface="Arial Rounded MT Bold"/>
                <a:ea typeface="宋体" pitchFamily="2" charset="-122"/>
                <a:cs typeface="Arial" panose="020B0604020202020204" pitchFamily="34" charset="0"/>
              </a:rPr>
              <a:t>The exact solution of the </a:t>
            </a:r>
            <a:r>
              <a:rPr lang="en-AU" sz="1800" dirty="0" err="1">
                <a:solidFill>
                  <a:srgbClr val="FF0000"/>
                </a:solidFill>
                <a:latin typeface="Arial Rounded MT Bold"/>
                <a:ea typeface="宋体" pitchFamily="2" charset="-122"/>
                <a:cs typeface="Arial" panose="020B0604020202020204" pitchFamily="34" charset="0"/>
              </a:rPr>
              <a:t>Schr</a:t>
            </a:r>
            <a:r>
              <a:rPr lang="en-US" sz="1800" dirty="0">
                <a:solidFill>
                  <a:srgbClr val="FF0000"/>
                </a:solidFill>
                <a:latin typeface="Arial Rounded MT Bold"/>
                <a:ea typeface="宋体" pitchFamily="2" charset="-122"/>
                <a:cs typeface="Arial" panose="020B0604020202020204" pitchFamily="34" charset="0"/>
              </a:rPr>
              <a:t>ö</a:t>
            </a:r>
            <a:r>
              <a:rPr lang="en-AU" sz="1800" dirty="0">
                <a:solidFill>
                  <a:srgbClr val="FF0000"/>
                </a:solidFill>
                <a:latin typeface="Arial Rounded MT Bold"/>
                <a:ea typeface="宋体" pitchFamily="2" charset="-122"/>
                <a:cs typeface="Arial" panose="020B0604020202020204" pitchFamily="34" charset="0"/>
              </a:rPr>
              <a:t>dinger equation is impractical for real system </a:t>
            </a:r>
            <a:r>
              <a:rPr lang="en-AU" sz="1800" dirty="0" smtClean="0">
                <a:solidFill>
                  <a:srgbClr val="FF0000"/>
                </a:solidFill>
                <a:latin typeface="Arial Rounded MT Bold"/>
                <a:ea typeface="宋体" pitchFamily="2" charset="-122"/>
                <a:cs typeface="Arial" panose="020B0604020202020204" pitchFamily="34" charset="0"/>
              </a:rPr>
              <a:t>   </a:t>
            </a:r>
            <a:r>
              <a:rPr lang="en-AU" sz="1800" b="1" dirty="0" smtClean="0">
                <a:solidFill>
                  <a:srgbClr val="FF0000"/>
                </a:solidFill>
                <a:latin typeface="Arial Rounded MT Bold"/>
                <a:ea typeface="宋体" pitchFamily="2" charset="-122"/>
                <a:cs typeface="Arial" panose="020B0604020202020204" pitchFamily="34" charset="0"/>
                <a:sym typeface="Symbol" panose="05050102010706020507" pitchFamily="18" charset="2"/>
              </a:rPr>
              <a:t> </a:t>
            </a:r>
            <a:r>
              <a:rPr lang="en-AU" sz="1800" b="1" dirty="0">
                <a:solidFill>
                  <a:srgbClr val="FF0000"/>
                </a:solidFill>
                <a:latin typeface="Arial Rounded MT Bold"/>
                <a:ea typeface="宋体" pitchFamily="2" charset="-122"/>
                <a:cs typeface="Arial" panose="020B0604020202020204" pitchFamily="34" charset="0"/>
              </a:rPr>
              <a:t>We need to devise approximate solutions (models)</a:t>
            </a:r>
          </a:p>
        </p:txBody>
      </p:sp>
    </p:spTree>
    <p:extLst>
      <p:ext uri="{BB962C8B-B14F-4D97-AF65-F5344CB8AC3E}">
        <p14:creationId xmlns:p14="http://schemas.microsoft.com/office/powerpoint/2010/main" val="20350260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aixaDeTexto 3"/>
          <p:cNvSpPr txBox="1"/>
          <p:nvPr/>
        </p:nvSpPr>
        <p:spPr>
          <a:xfrm>
            <a:off x="2641600" y="50800"/>
            <a:ext cx="3879850" cy="647700"/>
          </a:xfrm>
          <a:prstGeom prst="rect">
            <a:avLst/>
          </a:prstGeom>
          <a:noFill/>
        </p:spPr>
        <p:txBody>
          <a:bodyPr wrap="none">
            <a:spAutoFit/>
          </a:bodyPr>
          <a:lstStyle/>
          <a:p>
            <a:pPr algn="ctr" eaLnBrk="0" hangingPunct="0">
              <a:defRPr/>
            </a:pPr>
            <a:r>
              <a:rPr lang="pt-BR" sz="3600" dirty="0">
                <a:solidFill>
                  <a:schemeClr val="tx2"/>
                </a:solidFill>
                <a:latin typeface="Arial Rounded MT Bold" pitchFamily="34" charset="0"/>
                <a:ea typeface="+mj-ea"/>
                <a:cs typeface="+mj-cs"/>
              </a:rPr>
              <a:t>Agradecimentos</a:t>
            </a:r>
          </a:p>
        </p:txBody>
      </p:sp>
      <p:pic>
        <p:nvPicPr>
          <p:cNvPr id="43011" name="Picture 2" descr="http://www.conasems.org.br/site/images/stories/Imagens_de_noticias/CNPq.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35896" y="1282700"/>
            <a:ext cx="201612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2" name="Picture 4" descr="http://t2.gstatic.com/images?q=tbn:ANd9GcQGPLXidnWJXbmkaWqA8d8Etd4md_qVhifxey_9YcwSm9D8Slp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394" y="993775"/>
            <a:ext cx="1392238"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6" descr="http://www.uff.br/magmol/imagens/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2643758"/>
            <a:ext cx="20002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5" name="Picture 5" descr="castelo"/>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39458" y="784225"/>
            <a:ext cx="18097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m 17" descr="clap-animated-animation-clap-000340-large.gif"/>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36096" y="3121982"/>
            <a:ext cx="835798" cy="632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0"/>
            <a:ext cx="7772400" cy="661988"/>
          </a:xfrm>
        </p:spPr>
        <p:txBody>
          <a:bodyPr/>
          <a:lstStyle/>
          <a:p>
            <a:pPr>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pt-BR" altLang="zh-CN" sz="2800" kern="1200" cap="small" dirty="0">
                <a:solidFill>
                  <a:schemeClr val="tx1"/>
                </a:solidFill>
                <a:latin typeface="Times New Roman" panose="02020603050405020304" pitchFamily="18" charset="0"/>
                <a:ea typeface="+mn-ea"/>
                <a:cs typeface="Arial" panose="020B0604020202020204" pitchFamily="34" charset="0"/>
              </a:rPr>
              <a:t>Simulando no solvente</a:t>
            </a:r>
          </a:p>
        </p:txBody>
      </p:sp>
      <p:sp>
        <p:nvSpPr>
          <p:cNvPr id="6" name="Rectangle 3"/>
          <p:cNvSpPr txBox="1">
            <a:spLocks noChangeArrowheads="1"/>
          </p:cNvSpPr>
          <p:nvPr/>
        </p:nvSpPr>
        <p:spPr>
          <a:xfrm>
            <a:off x="336550" y="661988"/>
            <a:ext cx="8047038" cy="4286250"/>
          </a:xfrm>
          <a:prstGeom prst="rect">
            <a:avLst/>
          </a:prstGeom>
        </p:spPr>
        <p:txBody>
          <a:bodyPr>
            <a:normAutofit/>
          </a:bodyPr>
          <a:lstStyle/>
          <a:p>
            <a:pPr marL="420624" indent="-384048" fontAlgn="auto">
              <a:lnSpc>
                <a:spcPct val="90000"/>
              </a:lnSpc>
              <a:spcBef>
                <a:spcPct val="20000"/>
              </a:spcBef>
              <a:spcAft>
                <a:spcPts val="0"/>
              </a:spcAft>
              <a:buClr>
                <a:srgbClr val="C00000"/>
              </a:buClr>
              <a:buSzPct val="150000"/>
              <a:buFont typeface="Arial" pitchFamily="34" charset="0"/>
              <a:buChar char="•"/>
              <a:defRPr/>
            </a:pPr>
            <a:r>
              <a:rPr lang="pt-BR" altLang="zh-CN" sz="1600" dirty="0">
                <a:cs typeface="Arial" pitchFamily="34" charset="0"/>
              </a:rPr>
              <a:t>Quanto menor o tamanho da caixa, mais partículas se encontram na superfície. </a:t>
            </a:r>
          </a:p>
          <a:p>
            <a:pPr marL="722376" lvl="1" indent="-274320" fontAlgn="auto">
              <a:lnSpc>
                <a:spcPct val="90000"/>
              </a:lnSpc>
              <a:spcBef>
                <a:spcPct val="20000"/>
              </a:spcBef>
              <a:spcAft>
                <a:spcPts val="0"/>
              </a:spcAft>
              <a:buClr>
                <a:schemeClr val="accent1"/>
              </a:buClr>
              <a:buSzPct val="90000"/>
              <a:buFont typeface="Wingdings 2"/>
              <a:buChar char=""/>
              <a:defRPr/>
            </a:pPr>
            <a:r>
              <a:rPr lang="pt-BR" sz="1600" i="1" dirty="0">
                <a:latin typeface="+mn-lt"/>
              </a:rPr>
              <a:t>1000 átomos  na caixa cúbica, 49% na superfície</a:t>
            </a:r>
          </a:p>
          <a:p>
            <a:pPr marL="722376" lvl="1" indent="-274320">
              <a:lnSpc>
                <a:spcPct val="90000"/>
              </a:lnSpc>
              <a:spcBef>
                <a:spcPct val="20000"/>
              </a:spcBef>
              <a:buClr>
                <a:schemeClr val="accent1"/>
              </a:buClr>
              <a:buSzPct val="90000"/>
              <a:buFont typeface="Wingdings 2"/>
              <a:buChar char=""/>
              <a:defRPr/>
            </a:pPr>
            <a:r>
              <a:rPr lang="pt-BR" sz="1600" i="1" dirty="0">
                <a:latin typeface="Arial" charset="0"/>
              </a:rPr>
              <a:t>1.000.000 átomos na caixa cúbica, </a:t>
            </a:r>
            <a:r>
              <a:rPr lang="pt-BR" sz="1600" i="1" dirty="0">
                <a:latin typeface="+mn-lt"/>
              </a:rPr>
              <a:t>6% na superfície</a:t>
            </a:r>
          </a:p>
          <a:p>
            <a:pPr marL="722376" lvl="1" indent="-274320">
              <a:lnSpc>
                <a:spcPct val="90000"/>
              </a:lnSpc>
              <a:spcBef>
                <a:spcPct val="20000"/>
              </a:spcBef>
              <a:buClr>
                <a:schemeClr val="accent1"/>
              </a:buClr>
              <a:buSzPct val="90000"/>
              <a:defRPr/>
            </a:pPr>
            <a:endParaRPr lang="pt-BR" sz="1600" i="1" dirty="0">
              <a:latin typeface="+mn-lt"/>
            </a:endParaRPr>
          </a:p>
          <a:p>
            <a:pPr marL="420624" indent="-384048" fontAlgn="auto">
              <a:lnSpc>
                <a:spcPct val="90000"/>
              </a:lnSpc>
              <a:spcBef>
                <a:spcPct val="20000"/>
              </a:spcBef>
              <a:spcAft>
                <a:spcPts val="0"/>
              </a:spcAft>
              <a:buClr>
                <a:srgbClr val="C00000"/>
              </a:buClr>
              <a:buSzPct val="150000"/>
              <a:buFont typeface="Arial" pitchFamily="34" charset="0"/>
              <a:buChar char="•"/>
              <a:defRPr/>
            </a:pPr>
            <a:r>
              <a:rPr lang="pt-BR" altLang="zh-CN" sz="1600" dirty="0">
                <a:cs typeface="Arial" pitchFamily="34" charset="0"/>
              </a:rPr>
              <a:t>Como fazer para simular o </a:t>
            </a:r>
            <a:r>
              <a:rPr lang="pt-BR" altLang="zh-CN" sz="1600" i="1" dirty="0" err="1">
                <a:cs typeface="Arial" pitchFamily="34" charset="0"/>
              </a:rPr>
              <a:t>bulk</a:t>
            </a:r>
            <a:r>
              <a:rPr lang="pt-BR" altLang="zh-CN" sz="1600" dirty="0">
                <a:cs typeface="Arial" pitchFamily="34" charset="0"/>
              </a:rPr>
              <a:t> em um sistema de N partículas?</a:t>
            </a:r>
          </a:p>
          <a:p>
            <a:pPr marL="36576" fontAlgn="auto">
              <a:lnSpc>
                <a:spcPct val="90000"/>
              </a:lnSpc>
              <a:spcBef>
                <a:spcPct val="20000"/>
              </a:spcBef>
              <a:spcAft>
                <a:spcPts val="0"/>
              </a:spcAft>
              <a:buClr>
                <a:schemeClr val="accent1"/>
              </a:buClr>
              <a:buSzPct val="80000"/>
              <a:defRPr/>
            </a:pPr>
            <a:r>
              <a:rPr lang="pt-BR" altLang="zh-CN" sz="1600" dirty="0">
                <a:cs typeface="Arial" pitchFamily="34" charset="0"/>
              </a:rPr>
              <a:t>	2 propostas</a:t>
            </a:r>
          </a:p>
          <a:p>
            <a:pPr marL="420624" indent="-384048">
              <a:spcBef>
                <a:spcPct val="20000"/>
              </a:spcBef>
              <a:buClr>
                <a:schemeClr val="accent1"/>
              </a:buClr>
              <a:buSzPct val="80000"/>
              <a:defRPr/>
            </a:pPr>
            <a:endParaRPr lang="pt-BR" sz="1600" dirty="0">
              <a:latin typeface="+mn-lt"/>
            </a:endParaRPr>
          </a:p>
          <a:p>
            <a:pPr marL="722376" lvl="1" indent="-274320" fontAlgn="auto">
              <a:lnSpc>
                <a:spcPct val="90000"/>
              </a:lnSpc>
              <a:spcBef>
                <a:spcPct val="20000"/>
              </a:spcBef>
              <a:spcAft>
                <a:spcPts val="0"/>
              </a:spcAft>
              <a:buClr>
                <a:schemeClr val="accent1"/>
              </a:buClr>
              <a:buSzPct val="90000"/>
              <a:buFont typeface="Wingdings 2"/>
              <a:buChar char=""/>
              <a:defRPr/>
            </a:pPr>
            <a:r>
              <a:rPr lang="pt-BR" altLang="zh-CN" sz="1600" dirty="0">
                <a:cs typeface="Arial" pitchFamily="34" charset="0"/>
              </a:rPr>
              <a:t>Implicitamente (Constante dielétrica)</a:t>
            </a:r>
          </a:p>
          <a:p>
            <a:pPr marL="1005840" lvl="2" indent="-256032">
              <a:spcBef>
                <a:spcPct val="20000"/>
              </a:spcBef>
              <a:buClr>
                <a:schemeClr val="accent2"/>
              </a:buClr>
              <a:buSzPct val="85000"/>
              <a:buFont typeface="Arial"/>
              <a:buChar char="○"/>
              <a:defRPr/>
            </a:pPr>
            <a:endParaRPr lang="pt-BR" altLang="zh-CN" sz="1600" dirty="0">
              <a:solidFill>
                <a:schemeClr val="accent2">
                  <a:lumMod val="40000"/>
                  <a:lumOff val="60000"/>
                </a:schemeClr>
              </a:solidFill>
              <a:latin typeface="Arial" charset="0"/>
              <a:cs typeface="Arial" charset="0"/>
            </a:endParaRPr>
          </a:p>
          <a:p>
            <a:pPr marL="1005840" lvl="2" indent="-256032">
              <a:spcBef>
                <a:spcPct val="20000"/>
              </a:spcBef>
              <a:buClr>
                <a:schemeClr val="accent2"/>
              </a:buClr>
              <a:buSzPct val="85000"/>
              <a:buFont typeface="Arial"/>
              <a:buChar char="○"/>
              <a:defRPr/>
            </a:pPr>
            <a:endParaRPr lang="pt-BR" altLang="zh-CN" sz="1600" dirty="0">
              <a:solidFill>
                <a:schemeClr val="accent2">
                  <a:lumMod val="40000"/>
                  <a:lumOff val="60000"/>
                </a:schemeClr>
              </a:solidFill>
              <a:latin typeface="Arial" charset="0"/>
              <a:cs typeface="Arial" charset="0"/>
            </a:endParaRPr>
          </a:p>
          <a:p>
            <a:pPr marL="749808" lvl="2">
              <a:spcBef>
                <a:spcPct val="20000"/>
              </a:spcBef>
              <a:buClr>
                <a:schemeClr val="accent2"/>
              </a:buClr>
              <a:buSzPct val="85000"/>
              <a:defRPr/>
            </a:pPr>
            <a:endParaRPr lang="pt-BR" altLang="zh-CN" sz="1600" dirty="0">
              <a:cs typeface="Arial" pitchFamily="34" charset="0"/>
            </a:endParaRPr>
          </a:p>
          <a:p>
            <a:pPr marL="722376" lvl="1" indent="-274320" fontAlgn="auto">
              <a:lnSpc>
                <a:spcPct val="90000"/>
              </a:lnSpc>
              <a:spcBef>
                <a:spcPct val="20000"/>
              </a:spcBef>
              <a:spcAft>
                <a:spcPts val="0"/>
              </a:spcAft>
              <a:buClr>
                <a:schemeClr val="accent1"/>
              </a:buClr>
              <a:buSzPct val="90000"/>
              <a:buFont typeface="Wingdings 2"/>
              <a:buChar char=""/>
              <a:defRPr/>
            </a:pPr>
            <a:r>
              <a:rPr lang="pt-BR" altLang="zh-CN" sz="1600" dirty="0">
                <a:cs typeface="Arial" pitchFamily="34" charset="0"/>
              </a:rPr>
              <a:t>Explicitamente (Condições periódicas</a:t>
            </a:r>
          </a:p>
          <a:p>
            <a:pPr marL="448056" lvl="1" fontAlgn="auto">
              <a:lnSpc>
                <a:spcPct val="90000"/>
              </a:lnSpc>
              <a:spcBef>
                <a:spcPct val="20000"/>
              </a:spcBef>
              <a:spcAft>
                <a:spcPts val="0"/>
              </a:spcAft>
              <a:buClr>
                <a:schemeClr val="accent1"/>
              </a:buClr>
              <a:buSzPct val="90000"/>
              <a:defRPr/>
            </a:pPr>
            <a:r>
              <a:rPr lang="pt-BR" altLang="zh-CN" sz="1600" dirty="0">
                <a:cs typeface="Arial" pitchFamily="34" charset="0"/>
              </a:rPr>
              <a:t>     de contorno)</a:t>
            </a:r>
          </a:p>
          <a:p>
            <a:pPr marL="1179576" lvl="2" indent="-274320">
              <a:lnSpc>
                <a:spcPct val="90000"/>
              </a:lnSpc>
              <a:spcBef>
                <a:spcPct val="20000"/>
              </a:spcBef>
              <a:buClr>
                <a:schemeClr val="accent1"/>
              </a:buClr>
              <a:buSzPct val="90000"/>
              <a:buFont typeface="Wingdings 2"/>
              <a:buChar char=""/>
              <a:defRPr/>
            </a:pPr>
            <a:endParaRPr lang="pt-BR" sz="1600" dirty="0">
              <a:latin typeface="Arial" charset="0"/>
            </a:endParaRPr>
          </a:p>
        </p:txBody>
      </p:sp>
      <p:pic>
        <p:nvPicPr>
          <p:cNvPr id="16388" name="Picture 4" descr="peri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2139950"/>
            <a:ext cx="3465513" cy="259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9" name="Grupo 9"/>
          <p:cNvGrpSpPr>
            <a:grpSpLocks/>
          </p:cNvGrpSpPr>
          <p:nvPr/>
        </p:nvGrpSpPr>
        <p:grpSpPr bwMode="auto">
          <a:xfrm>
            <a:off x="611188" y="2932113"/>
            <a:ext cx="3671887" cy="974725"/>
            <a:chOff x="990600" y="5482604"/>
            <a:chExt cx="4813044" cy="1375396"/>
          </a:xfrm>
        </p:grpSpPr>
        <p:sp>
          <p:nvSpPr>
            <p:cNvPr id="9" name="Retângulo 8"/>
            <p:cNvSpPr/>
            <p:nvPr/>
          </p:nvSpPr>
          <p:spPr>
            <a:xfrm>
              <a:off x="990600" y="5487084"/>
              <a:ext cx="3810066" cy="13709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pt-BR"/>
            </a:p>
          </p:txBody>
        </p:sp>
        <p:graphicFrame>
          <p:nvGraphicFramePr>
            <p:cNvPr id="16391" name="Object 6"/>
            <p:cNvGraphicFramePr>
              <a:graphicFrameLocks noChangeAspect="1"/>
            </p:cNvGraphicFramePr>
            <p:nvPr/>
          </p:nvGraphicFramePr>
          <p:xfrm>
            <a:off x="2446081" y="5482604"/>
            <a:ext cx="3357563" cy="1006475"/>
          </p:xfrm>
          <a:graphic>
            <a:graphicData uri="http://schemas.openxmlformats.org/presentationml/2006/ole">
              <mc:AlternateContent xmlns:mc="http://schemas.openxmlformats.org/markup-compatibility/2006">
                <mc:Choice xmlns:v="urn:schemas-microsoft-com:vml" Requires="v">
                  <p:oleObj spid="_x0000_s44120" name="Equation" r:id="rId4" imgW="1689100" imgH="469900" progId="Equation.3">
                    <p:embed/>
                  </p:oleObj>
                </mc:Choice>
                <mc:Fallback>
                  <p:oleObj name="Equation" r:id="rId4" imgW="1689100" imgH="4699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6081" y="5482604"/>
                          <a:ext cx="335756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extLst>
      <p:ext uri="{BB962C8B-B14F-4D97-AF65-F5344CB8AC3E}">
        <p14:creationId xmlns:p14="http://schemas.microsoft.com/office/powerpoint/2010/main" val="8281692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2321668" y="48244"/>
            <a:ext cx="3015440" cy="486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a:buClr>
                <a:srgbClr val="FF0000"/>
              </a:buClr>
              <a:buFont typeface="Times New Roman" panose="02020603050405020304" pitchFamily="18" charset="0"/>
              <a:buNone/>
            </a:pPr>
            <a:r>
              <a:rPr lang="en-GB" altLang="pt-BR" sz="2700" dirty="0" smtClean="0">
                <a:solidFill>
                  <a:srgbClr val="FF0000"/>
                </a:solidFill>
                <a:latin typeface="Times New Roman" panose="02020603050405020304" pitchFamily="18" charset="0"/>
              </a:rPr>
              <a:t>Utilization of cut-off</a:t>
            </a:r>
            <a:endParaRPr lang="en-GB" altLang="pt-BR" sz="2700" dirty="0">
              <a:solidFill>
                <a:srgbClr val="FF0000"/>
              </a:solidFill>
              <a:latin typeface="Times New Roman" panose="02020603050405020304" pitchFamily="18" charset="0"/>
            </a:endParaRPr>
          </a:p>
        </p:txBody>
      </p:sp>
      <p:sp>
        <p:nvSpPr>
          <p:cNvPr id="17410" name="Text Box 2"/>
          <p:cNvSpPr txBox="1">
            <a:spLocks noChangeArrowheads="1"/>
          </p:cNvSpPr>
          <p:nvPr/>
        </p:nvSpPr>
        <p:spPr bwMode="auto">
          <a:xfrm>
            <a:off x="324594" y="782962"/>
            <a:ext cx="5615558" cy="12712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pPr>
              <a:buClr>
                <a:srgbClr val="FF0000"/>
              </a:buClr>
              <a:buFont typeface="Times New Roman" panose="02020603050405020304" pitchFamily="18" charset="0"/>
              <a:buNone/>
            </a:pPr>
            <a:r>
              <a:rPr lang="en-GB" altLang="pt-BR" dirty="0" err="1">
                <a:solidFill>
                  <a:srgbClr val="FF0000"/>
                </a:solidFill>
                <a:latin typeface="Times New Roman" panose="02020603050405020304" pitchFamily="18" charset="0"/>
              </a:rPr>
              <a:t>Cutoff</a:t>
            </a:r>
            <a:r>
              <a:rPr lang="en-GB" altLang="pt-BR" dirty="0">
                <a:solidFill>
                  <a:srgbClr val="FF0000"/>
                </a:solidFill>
                <a:latin typeface="Times New Roman" panose="02020603050405020304" pitchFamily="18" charset="0"/>
              </a:rPr>
              <a:t>:</a:t>
            </a:r>
            <a:r>
              <a:rPr lang="en-GB" altLang="pt-BR" sz="1500" dirty="0">
                <a:latin typeface="Times New Roman" panose="02020603050405020304" pitchFamily="18" charset="0"/>
              </a:rPr>
              <a:t> To save time in a computer simulation, the potential should have a </a:t>
            </a:r>
            <a:r>
              <a:rPr lang="en-GB" altLang="pt-BR" sz="1500" dirty="0" err="1">
                <a:latin typeface="Times New Roman" panose="02020603050405020304" pitchFamily="18" charset="0"/>
              </a:rPr>
              <a:t>cutoff</a:t>
            </a:r>
            <a:r>
              <a:rPr lang="en-GB" altLang="pt-BR" sz="1500" dirty="0">
                <a:latin typeface="Times New Roman" panose="02020603050405020304" pitchFamily="18" charset="0"/>
              </a:rPr>
              <a:t>. There is a </a:t>
            </a:r>
            <a:r>
              <a:rPr lang="en-GB" altLang="pt-BR" sz="1500" dirty="0" err="1">
                <a:latin typeface="Times New Roman" panose="02020603050405020304" pitchFamily="18" charset="0"/>
              </a:rPr>
              <a:t>cutoff</a:t>
            </a:r>
            <a:r>
              <a:rPr lang="en-GB" altLang="pt-BR" sz="1500" dirty="0">
                <a:latin typeface="Times New Roman" panose="02020603050405020304" pitchFamily="18" charset="0"/>
              </a:rPr>
              <a:t> radius say </a:t>
            </a:r>
            <a:r>
              <a:rPr lang="en-GB" altLang="pt-BR" sz="1500" dirty="0" err="1">
                <a:latin typeface="Times New Roman" panose="02020603050405020304" pitchFamily="18" charset="0"/>
              </a:rPr>
              <a:t>r</a:t>
            </a:r>
            <a:r>
              <a:rPr lang="en-GB" altLang="pt-BR" sz="1500" baseline="-25000" dirty="0" err="1">
                <a:latin typeface="Times New Roman" panose="02020603050405020304" pitchFamily="18" charset="0"/>
              </a:rPr>
              <a:t>c</a:t>
            </a:r>
            <a:r>
              <a:rPr lang="en-GB" altLang="pt-BR" sz="1500" baseline="-25000" dirty="0">
                <a:latin typeface="Times New Roman" panose="02020603050405020304" pitchFamily="18" charset="0"/>
              </a:rPr>
              <a:t>, </a:t>
            </a:r>
            <a:r>
              <a:rPr lang="en-GB" altLang="pt-BR" sz="1500" dirty="0">
                <a:latin typeface="Times New Roman" panose="02020603050405020304" pitchFamily="18" charset="0"/>
              </a:rPr>
              <a:t>beyond that the interactions are ignored.</a:t>
            </a:r>
          </a:p>
          <a:p>
            <a:pPr>
              <a:buFont typeface="Times New Roman" panose="02020603050405020304" pitchFamily="18" charset="0"/>
              <a:buNone/>
            </a:pPr>
            <a:r>
              <a:rPr lang="en-GB" altLang="pt-BR" sz="1500" dirty="0">
                <a:latin typeface="Times New Roman" panose="02020603050405020304" pitchFamily="18" charset="0"/>
              </a:rPr>
              <a:t>	Potentials for metals and semiconductors are designed with a </a:t>
            </a:r>
            <a:r>
              <a:rPr lang="en-GB" altLang="pt-BR" sz="1500" dirty="0" err="1">
                <a:latin typeface="Times New Roman" panose="02020603050405020304" pitchFamily="18" charset="0"/>
              </a:rPr>
              <a:t>cutoff</a:t>
            </a:r>
            <a:r>
              <a:rPr lang="en-GB" altLang="pt-BR" sz="1500" dirty="0">
                <a:latin typeface="Times New Roman" panose="02020603050405020304" pitchFamily="18" charset="0"/>
              </a:rPr>
              <a:t>, and it goes to zero at this </a:t>
            </a:r>
            <a:r>
              <a:rPr lang="en-GB" altLang="pt-BR" sz="1500" dirty="0" err="1">
                <a:latin typeface="Times New Roman" panose="02020603050405020304" pitchFamily="18" charset="0"/>
              </a:rPr>
              <a:t>cutoff</a:t>
            </a:r>
            <a:r>
              <a:rPr lang="en-GB" altLang="pt-BR" sz="1500" dirty="0">
                <a:latin typeface="Times New Roman" panose="02020603050405020304" pitchFamily="18" charset="0"/>
              </a:rPr>
              <a:t> along with their first two derivatives. </a:t>
            </a:r>
          </a:p>
        </p:txBody>
      </p:sp>
      <p:sp>
        <p:nvSpPr>
          <p:cNvPr id="17564" name="Text Box 156"/>
          <p:cNvSpPr txBox="1">
            <a:spLocks noChangeArrowheads="1"/>
          </p:cNvSpPr>
          <p:nvPr/>
        </p:nvSpPr>
        <p:spPr bwMode="auto">
          <a:xfrm>
            <a:off x="280693" y="2171700"/>
            <a:ext cx="4081950" cy="9018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7500" tIns="35100" rIns="67500" bIns="351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Arial" panose="020B0604020202020204" pitchFamily="34" charset="0"/>
              </a:defRPr>
            </a:lvl9pPr>
          </a:lstStyle>
          <a:p>
            <a:r>
              <a:rPr lang="en-GB" altLang="pt-BR" dirty="0"/>
              <a:t>The number of atoms interacting will </a:t>
            </a:r>
          </a:p>
          <a:p>
            <a:r>
              <a:rPr lang="en-GB" altLang="pt-BR" dirty="0"/>
              <a:t>Increase with the increase of the </a:t>
            </a:r>
            <a:r>
              <a:rPr lang="en-GB" altLang="pt-BR" dirty="0" err="1"/>
              <a:t>cutoff</a:t>
            </a:r>
            <a:endParaRPr lang="en-GB" altLang="pt-BR" dirty="0"/>
          </a:p>
          <a:p>
            <a:r>
              <a:rPr lang="en-GB" altLang="pt-BR" dirty="0"/>
              <a:t>From 4, 8, …</a:t>
            </a:r>
          </a:p>
        </p:txBody>
      </p:sp>
      <p:grpSp>
        <p:nvGrpSpPr>
          <p:cNvPr id="2" name="Grupo 1"/>
          <p:cNvGrpSpPr/>
          <p:nvPr/>
        </p:nvGrpSpPr>
        <p:grpSpPr>
          <a:xfrm>
            <a:off x="6228184" y="682576"/>
            <a:ext cx="2743200" cy="2743200"/>
            <a:chOff x="4800600" y="2057400"/>
            <a:chExt cx="2743200" cy="2743200"/>
          </a:xfrm>
        </p:grpSpPr>
        <p:sp>
          <p:nvSpPr>
            <p:cNvPr id="17411" name="Oval 3"/>
            <p:cNvSpPr>
              <a:spLocks noChangeArrowheads="1"/>
            </p:cNvSpPr>
            <p:nvPr/>
          </p:nvSpPr>
          <p:spPr bwMode="auto">
            <a:xfrm>
              <a:off x="5486400" y="2514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12" name="Oval 4"/>
            <p:cNvSpPr>
              <a:spLocks noChangeArrowheads="1"/>
            </p:cNvSpPr>
            <p:nvPr/>
          </p:nvSpPr>
          <p:spPr bwMode="auto">
            <a:xfrm>
              <a:off x="5257800" y="2514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13" name="Oval 5"/>
            <p:cNvSpPr>
              <a:spLocks noChangeArrowheads="1"/>
            </p:cNvSpPr>
            <p:nvPr/>
          </p:nvSpPr>
          <p:spPr bwMode="auto">
            <a:xfrm>
              <a:off x="5257800" y="2743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14" name="Oval 6"/>
            <p:cNvSpPr>
              <a:spLocks noChangeArrowheads="1"/>
            </p:cNvSpPr>
            <p:nvPr/>
          </p:nvSpPr>
          <p:spPr bwMode="auto">
            <a:xfrm>
              <a:off x="5486400" y="2743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15" name="Oval 7"/>
            <p:cNvSpPr>
              <a:spLocks noChangeArrowheads="1"/>
            </p:cNvSpPr>
            <p:nvPr/>
          </p:nvSpPr>
          <p:spPr bwMode="auto">
            <a:xfrm>
              <a:off x="5943600" y="2514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16" name="Oval 8"/>
            <p:cNvSpPr>
              <a:spLocks noChangeArrowheads="1"/>
            </p:cNvSpPr>
            <p:nvPr/>
          </p:nvSpPr>
          <p:spPr bwMode="auto">
            <a:xfrm>
              <a:off x="5715000" y="2514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17" name="Oval 9"/>
            <p:cNvSpPr>
              <a:spLocks noChangeArrowheads="1"/>
            </p:cNvSpPr>
            <p:nvPr/>
          </p:nvSpPr>
          <p:spPr bwMode="auto">
            <a:xfrm>
              <a:off x="5715000" y="2743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18" name="Oval 10"/>
            <p:cNvSpPr>
              <a:spLocks noChangeArrowheads="1"/>
            </p:cNvSpPr>
            <p:nvPr/>
          </p:nvSpPr>
          <p:spPr bwMode="auto">
            <a:xfrm>
              <a:off x="5943600" y="2743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19" name="Oval 11"/>
            <p:cNvSpPr>
              <a:spLocks noChangeArrowheads="1"/>
            </p:cNvSpPr>
            <p:nvPr/>
          </p:nvSpPr>
          <p:spPr bwMode="auto">
            <a:xfrm>
              <a:off x="5486400" y="2971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20" name="Oval 12"/>
            <p:cNvSpPr>
              <a:spLocks noChangeArrowheads="1"/>
            </p:cNvSpPr>
            <p:nvPr/>
          </p:nvSpPr>
          <p:spPr bwMode="auto">
            <a:xfrm>
              <a:off x="5257800" y="2971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21" name="Oval 13"/>
            <p:cNvSpPr>
              <a:spLocks noChangeArrowheads="1"/>
            </p:cNvSpPr>
            <p:nvPr/>
          </p:nvSpPr>
          <p:spPr bwMode="auto">
            <a:xfrm>
              <a:off x="5257800" y="3200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22" name="Oval 14"/>
            <p:cNvSpPr>
              <a:spLocks noChangeArrowheads="1"/>
            </p:cNvSpPr>
            <p:nvPr/>
          </p:nvSpPr>
          <p:spPr bwMode="auto">
            <a:xfrm>
              <a:off x="5486400" y="3200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23" name="Oval 15"/>
            <p:cNvSpPr>
              <a:spLocks noChangeArrowheads="1"/>
            </p:cNvSpPr>
            <p:nvPr/>
          </p:nvSpPr>
          <p:spPr bwMode="auto">
            <a:xfrm>
              <a:off x="5943600" y="2971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24" name="Oval 16"/>
            <p:cNvSpPr>
              <a:spLocks noChangeArrowheads="1"/>
            </p:cNvSpPr>
            <p:nvPr/>
          </p:nvSpPr>
          <p:spPr bwMode="auto">
            <a:xfrm>
              <a:off x="5715000" y="2971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25" name="Oval 17"/>
            <p:cNvSpPr>
              <a:spLocks noChangeArrowheads="1"/>
            </p:cNvSpPr>
            <p:nvPr/>
          </p:nvSpPr>
          <p:spPr bwMode="auto">
            <a:xfrm>
              <a:off x="5715000" y="3200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26" name="Oval 18"/>
            <p:cNvSpPr>
              <a:spLocks noChangeArrowheads="1"/>
            </p:cNvSpPr>
            <p:nvPr/>
          </p:nvSpPr>
          <p:spPr bwMode="auto">
            <a:xfrm>
              <a:off x="5943600" y="3200400"/>
              <a:ext cx="228600" cy="228600"/>
            </a:xfrm>
            <a:prstGeom prst="ellipse">
              <a:avLst/>
            </a:prstGeom>
            <a:solidFill>
              <a:srgbClr val="3366FF"/>
            </a:solidFill>
            <a:ln w="9360">
              <a:solidFill>
                <a:srgbClr val="FF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27" name="Oval 19"/>
            <p:cNvSpPr>
              <a:spLocks noChangeArrowheads="1"/>
            </p:cNvSpPr>
            <p:nvPr/>
          </p:nvSpPr>
          <p:spPr bwMode="auto">
            <a:xfrm>
              <a:off x="6400800" y="2514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28" name="Oval 20"/>
            <p:cNvSpPr>
              <a:spLocks noChangeArrowheads="1"/>
            </p:cNvSpPr>
            <p:nvPr/>
          </p:nvSpPr>
          <p:spPr bwMode="auto">
            <a:xfrm>
              <a:off x="6172200" y="2514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29" name="Oval 21"/>
            <p:cNvSpPr>
              <a:spLocks noChangeArrowheads="1"/>
            </p:cNvSpPr>
            <p:nvPr/>
          </p:nvSpPr>
          <p:spPr bwMode="auto">
            <a:xfrm>
              <a:off x="6172200" y="2743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30" name="Oval 22"/>
            <p:cNvSpPr>
              <a:spLocks noChangeArrowheads="1"/>
            </p:cNvSpPr>
            <p:nvPr/>
          </p:nvSpPr>
          <p:spPr bwMode="auto">
            <a:xfrm>
              <a:off x="6400800" y="2743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31" name="Oval 23"/>
            <p:cNvSpPr>
              <a:spLocks noChangeArrowheads="1"/>
            </p:cNvSpPr>
            <p:nvPr/>
          </p:nvSpPr>
          <p:spPr bwMode="auto">
            <a:xfrm>
              <a:off x="6629400" y="2514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32" name="Oval 24"/>
            <p:cNvSpPr>
              <a:spLocks noChangeArrowheads="1"/>
            </p:cNvSpPr>
            <p:nvPr/>
          </p:nvSpPr>
          <p:spPr bwMode="auto">
            <a:xfrm>
              <a:off x="6629400" y="2743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33" name="Oval 25"/>
            <p:cNvSpPr>
              <a:spLocks noChangeArrowheads="1"/>
            </p:cNvSpPr>
            <p:nvPr/>
          </p:nvSpPr>
          <p:spPr bwMode="auto">
            <a:xfrm>
              <a:off x="6400800" y="2971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34" name="Oval 26"/>
            <p:cNvSpPr>
              <a:spLocks noChangeArrowheads="1"/>
            </p:cNvSpPr>
            <p:nvPr/>
          </p:nvSpPr>
          <p:spPr bwMode="auto">
            <a:xfrm>
              <a:off x="6172200" y="2971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35" name="Oval 27"/>
            <p:cNvSpPr>
              <a:spLocks noChangeArrowheads="1"/>
            </p:cNvSpPr>
            <p:nvPr/>
          </p:nvSpPr>
          <p:spPr bwMode="auto">
            <a:xfrm>
              <a:off x="6172200" y="3200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36" name="Oval 28"/>
            <p:cNvSpPr>
              <a:spLocks noChangeArrowheads="1"/>
            </p:cNvSpPr>
            <p:nvPr/>
          </p:nvSpPr>
          <p:spPr bwMode="auto">
            <a:xfrm>
              <a:off x="6400800" y="3200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37" name="Oval 29"/>
            <p:cNvSpPr>
              <a:spLocks noChangeArrowheads="1"/>
            </p:cNvSpPr>
            <p:nvPr/>
          </p:nvSpPr>
          <p:spPr bwMode="auto">
            <a:xfrm>
              <a:off x="6629400" y="2971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38" name="Oval 30"/>
            <p:cNvSpPr>
              <a:spLocks noChangeArrowheads="1"/>
            </p:cNvSpPr>
            <p:nvPr/>
          </p:nvSpPr>
          <p:spPr bwMode="auto">
            <a:xfrm>
              <a:off x="6629400" y="3200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39" name="Oval 31"/>
            <p:cNvSpPr>
              <a:spLocks noChangeArrowheads="1"/>
            </p:cNvSpPr>
            <p:nvPr/>
          </p:nvSpPr>
          <p:spPr bwMode="auto">
            <a:xfrm>
              <a:off x="5486400" y="3429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40" name="Oval 32"/>
            <p:cNvSpPr>
              <a:spLocks noChangeArrowheads="1"/>
            </p:cNvSpPr>
            <p:nvPr/>
          </p:nvSpPr>
          <p:spPr bwMode="auto">
            <a:xfrm>
              <a:off x="5257800" y="3429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41" name="Oval 33"/>
            <p:cNvSpPr>
              <a:spLocks noChangeArrowheads="1"/>
            </p:cNvSpPr>
            <p:nvPr/>
          </p:nvSpPr>
          <p:spPr bwMode="auto">
            <a:xfrm>
              <a:off x="5257800" y="3657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42" name="Oval 34"/>
            <p:cNvSpPr>
              <a:spLocks noChangeArrowheads="1"/>
            </p:cNvSpPr>
            <p:nvPr/>
          </p:nvSpPr>
          <p:spPr bwMode="auto">
            <a:xfrm>
              <a:off x="5486400" y="3657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43" name="Oval 35"/>
            <p:cNvSpPr>
              <a:spLocks noChangeArrowheads="1"/>
            </p:cNvSpPr>
            <p:nvPr/>
          </p:nvSpPr>
          <p:spPr bwMode="auto">
            <a:xfrm>
              <a:off x="5943600" y="3429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44" name="Oval 36"/>
            <p:cNvSpPr>
              <a:spLocks noChangeArrowheads="1"/>
            </p:cNvSpPr>
            <p:nvPr/>
          </p:nvSpPr>
          <p:spPr bwMode="auto">
            <a:xfrm>
              <a:off x="7315200" y="3657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45" name="Oval 37"/>
            <p:cNvSpPr>
              <a:spLocks noChangeArrowheads="1"/>
            </p:cNvSpPr>
            <p:nvPr/>
          </p:nvSpPr>
          <p:spPr bwMode="auto">
            <a:xfrm>
              <a:off x="5715000" y="3657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46" name="Oval 38"/>
            <p:cNvSpPr>
              <a:spLocks noChangeArrowheads="1"/>
            </p:cNvSpPr>
            <p:nvPr/>
          </p:nvSpPr>
          <p:spPr bwMode="auto">
            <a:xfrm>
              <a:off x="5943600" y="3657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47" name="Oval 39"/>
            <p:cNvSpPr>
              <a:spLocks noChangeArrowheads="1"/>
            </p:cNvSpPr>
            <p:nvPr/>
          </p:nvSpPr>
          <p:spPr bwMode="auto">
            <a:xfrm>
              <a:off x="5486400" y="3886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48" name="Oval 40"/>
            <p:cNvSpPr>
              <a:spLocks noChangeArrowheads="1"/>
            </p:cNvSpPr>
            <p:nvPr/>
          </p:nvSpPr>
          <p:spPr bwMode="auto">
            <a:xfrm>
              <a:off x="5257800" y="3886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49" name="Oval 41"/>
            <p:cNvSpPr>
              <a:spLocks noChangeArrowheads="1"/>
            </p:cNvSpPr>
            <p:nvPr/>
          </p:nvSpPr>
          <p:spPr bwMode="auto">
            <a:xfrm>
              <a:off x="5943600" y="3886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50" name="Oval 42"/>
            <p:cNvSpPr>
              <a:spLocks noChangeArrowheads="1"/>
            </p:cNvSpPr>
            <p:nvPr/>
          </p:nvSpPr>
          <p:spPr bwMode="auto">
            <a:xfrm>
              <a:off x="5715000" y="3886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51" name="Oval 43"/>
            <p:cNvSpPr>
              <a:spLocks noChangeArrowheads="1"/>
            </p:cNvSpPr>
            <p:nvPr/>
          </p:nvSpPr>
          <p:spPr bwMode="auto">
            <a:xfrm>
              <a:off x="6400800" y="3429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52" name="Oval 44"/>
            <p:cNvSpPr>
              <a:spLocks noChangeArrowheads="1"/>
            </p:cNvSpPr>
            <p:nvPr/>
          </p:nvSpPr>
          <p:spPr bwMode="auto">
            <a:xfrm>
              <a:off x="6172200" y="3429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53" name="Oval 45"/>
            <p:cNvSpPr>
              <a:spLocks noChangeArrowheads="1"/>
            </p:cNvSpPr>
            <p:nvPr/>
          </p:nvSpPr>
          <p:spPr bwMode="auto">
            <a:xfrm>
              <a:off x="6172200" y="3657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54" name="Oval 46"/>
            <p:cNvSpPr>
              <a:spLocks noChangeArrowheads="1"/>
            </p:cNvSpPr>
            <p:nvPr/>
          </p:nvSpPr>
          <p:spPr bwMode="auto">
            <a:xfrm>
              <a:off x="6400800" y="3657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55" name="Oval 47"/>
            <p:cNvSpPr>
              <a:spLocks noChangeArrowheads="1"/>
            </p:cNvSpPr>
            <p:nvPr/>
          </p:nvSpPr>
          <p:spPr bwMode="auto">
            <a:xfrm>
              <a:off x="6629400" y="3429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56" name="Oval 48"/>
            <p:cNvSpPr>
              <a:spLocks noChangeArrowheads="1"/>
            </p:cNvSpPr>
            <p:nvPr/>
          </p:nvSpPr>
          <p:spPr bwMode="auto">
            <a:xfrm>
              <a:off x="6629400" y="3657600"/>
              <a:ext cx="228600" cy="228600"/>
            </a:xfrm>
            <a:prstGeom prst="ellipse">
              <a:avLst/>
            </a:prstGeom>
            <a:solidFill>
              <a:srgbClr val="FFFFFF"/>
            </a:solidFill>
            <a:ln w="324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57" name="Oval 49"/>
            <p:cNvSpPr>
              <a:spLocks noChangeArrowheads="1"/>
            </p:cNvSpPr>
            <p:nvPr/>
          </p:nvSpPr>
          <p:spPr bwMode="auto">
            <a:xfrm>
              <a:off x="6400800" y="3886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58" name="Oval 50"/>
            <p:cNvSpPr>
              <a:spLocks noChangeArrowheads="1"/>
            </p:cNvSpPr>
            <p:nvPr/>
          </p:nvSpPr>
          <p:spPr bwMode="auto">
            <a:xfrm>
              <a:off x="6172200" y="3886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59" name="Oval 51"/>
            <p:cNvSpPr>
              <a:spLocks noChangeArrowheads="1"/>
            </p:cNvSpPr>
            <p:nvPr/>
          </p:nvSpPr>
          <p:spPr bwMode="auto">
            <a:xfrm>
              <a:off x="6629400" y="3886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60" name="Oval 52"/>
            <p:cNvSpPr>
              <a:spLocks noChangeArrowheads="1"/>
            </p:cNvSpPr>
            <p:nvPr/>
          </p:nvSpPr>
          <p:spPr bwMode="auto">
            <a:xfrm>
              <a:off x="7086600" y="2514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61" name="Oval 53"/>
            <p:cNvSpPr>
              <a:spLocks noChangeArrowheads="1"/>
            </p:cNvSpPr>
            <p:nvPr/>
          </p:nvSpPr>
          <p:spPr bwMode="auto">
            <a:xfrm>
              <a:off x="6858000" y="2514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62" name="Oval 54"/>
            <p:cNvSpPr>
              <a:spLocks noChangeArrowheads="1"/>
            </p:cNvSpPr>
            <p:nvPr/>
          </p:nvSpPr>
          <p:spPr bwMode="auto">
            <a:xfrm>
              <a:off x="6858000" y="2743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63" name="Oval 55"/>
            <p:cNvSpPr>
              <a:spLocks noChangeArrowheads="1"/>
            </p:cNvSpPr>
            <p:nvPr/>
          </p:nvSpPr>
          <p:spPr bwMode="auto">
            <a:xfrm>
              <a:off x="7086600" y="2743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64" name="Oval 56"/>
            <p:cNvSpPr>
              <a:spLocks noChangeArrowheads="1"/>
            </p:cNvSpPr>
            <p:nvPr/>
          </p:nvSpPr>
          <p:spPr bwMode="auto">
            <a:xfrm>
              <a:off x="7315200" y="2514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65" name="Oval 57"/>
            <p:cNvSpPr>
              <a:spLocks noChangeArrowheads="1"/>
            </p:cNvSpPr>
            <p:nvPr/>
          </p:nvSpPr>
          <p:spPr bwMode="auto">
            <a:xfrm>
              <a:off x="7315200" y="2743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66" name="Oval 58"/>
            <p:cNvSpPr>
              <a:spLocks noChangeArrowheads="1"/>
            </p:cNvSpPr>
            <p:nvPr/>
          </p:nvSpPr>
          <p:spPr bwMode="auto">
            <a:xfrm>
              <a:off x="7086600" y="2971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67" name="Oval 59"/>
            <p:cNvSpPr>
              <a:spLocks noChangeArrowheads="1"/>
            </p:cNvSpPr>
            <p:nvPr/>
          </p:nvSpPr>
          <p:spPr bwMode="auto">
            <a:xfrm>
              <a:off x="6858000" y="2971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68" name="Oval 60"/>
            <p:cNvSpPr>
              <a:spLocks noChangeArrowheads="1"/>
            </p:cNvSpPr>
            <p:nvPr/>
          </p:nvSpPr>
          <p:spPr bwMode="auto">
            <a:xfrm>
              <a:off x="6858000" y="3200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69" name="Oval 61"/>
            <p:cNvSpPr>
              <a:spLocks noChangeArrowheads="1"/>
            </p:cNvSpPr>
            <p:nvPr/>
          </p:nvSpPr>
          <p:spPr bwMode="auto">
            <a:xfrm>
              <a:off x="7086600" y="3200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70" name="Oval 62"/>
            <p:cNvSpPr>
              <a:spLocks noChangeArrowheads="1"/>
            </p:cNvSpPr>
            <p:nvPr/>
          </p:nvSpPr>
          <p:spPr bwMode="auto">
            <a:xfrm>
              <a:off x="7315200" y="2971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71" name="Oval 63"/>
            <p:cNvSpPr>
              <a:spLocks noChangeArrowheads="1"/>
            </p:cNvSpPr>
            <p:nvPr/>
          </p:nvSpPr>
          <p:spPr bwMode="auto">
            <a:xfrm>
              <a:off x="7315200" y="3200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72" name="Oval 64"/>
            <p:cNvSpPr>
              <a:spLocks noChangeArrowheads="1"/>
            </p:cNvSpPr>
            <p:nvPr/>
          </p:nvSpPr>
          <p:spPr bwMode="auto">
            <a:xfrm>
              <a:off x="7086600" y="3429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73" name="Oval 65"/>
            <p:cNvSpPr>
              <a:spLocks noChangeArrowheads="1"/>
            </p:cNvSpPr>
            <p:nvPr/>
          </p:nvSpPr>
          <p:spPr bwMode="auto">
            <a:xfrm>
              <a:off x="6858000" y="3429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74" name="Oval 66"/>
            <p:cNvSpPr>
              <a:spLocks noChangeArrowheads="1"/>
            </p:cNvSpPr>
            <p:nvPr/>
          </p:nvSpPr>
          <p:spPr bwMode="auto">
            <a:xfrm>
              <a:off x="6858000" y="3657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75" name="Oval 67"/>
            <p:cNvSpPr>
              <a:spLocks noChangeArrowheads="1"/>
            </p:cNvSpPr>
            <p:nvPr/>
          </p:nvSpPr>
          <p:spPr bwMode="auto">
            <a:xfrm>
              <a:off x="7086600" y="3657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76" name="Oval 68"/>
            <p:cNvSpPr>
              <a:spLocks noChangeArrowheads="1"/>
            </p:cNvSpPr>
            <p:nvPr/>
          </p:nvSpPr>
          <p:spPr bwMode="auto">
            <a:xfrm>
              <a:off x="7315200" y="3429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77" name="Oval 69"/>
            <p:cNvSpPr>
              <a:spLocks noChangeArrowheads="1"/>
            </p:cNvSpPr>
            <p:nvPr/>
          </p:nvSpPr>
          <p:spPr bwMode="auto">
            <a:xfrm>
              <a:off x="7086600" y="3886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78" name="Oval 70"/>
            <p:cNvSpPr>
              <a:spLocks noChangeArrowheads="1"/>
            </p:cNvSpPr>
            <p:nvPr/>
          </p:nvSpPr>
          <p:spPr bwMode="auto">
            <a:xfrm>
              <a:off x="6858000" y="3886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79" name="Oval 71"/>
            <p:cNvSpPr>
              <a:spLocks noChangeArrowheads="1"/>
            </p:cNvSpPr>
            <p:nvPr/>
          </p:nvSpPr>
          <p:spPr bwMode="auto">
            <a:xfrm>
              <a:off x="7315200" y="3886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80" name="Oval 72"/>
            <p:cNvSpPr>
              <a:spLocks noChangeArrowheads="1"/>
            </p:cNvSpPr>
            <p:nvPr/>
          </p:nvSpPr>
          <p:spPr bwMode="auto">
            <a:xfrm>
              <a:off x="5486400" y="4114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81" name="Oval 73"/>
            <p:cNvSpPr>
              <a:spLocks noChangeArrowheads="1"/>
            </p:cNvSpPr>
            <p:nvPr/>
          </p:nvSpPr>
          <p:spPr bwMode="auto">
            <a:xfrm>
              <a:off x="5257800" y="4114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82" name="Oval 74"/>
            <p:cNvSpPr>
              <a:spLocks noChangeArrowheads="1"/>
            </p:cNvSpPr>
            <p:nvPr/>
          </p:nvSpPr>
          <p:spPr bwMode="auto">
            <a:xfrm>
              <a:off x="5257800" y="4343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83" name="Oval 75"/>
            <p:cNvSpPr>
              <a:spLocks noChangeArrowheads="1"/>
            </p:cNvSpPr>
            <p:nvPr/>
          </p:nvSpPr>
          <p:spPr bwMode="auto">
            <a:xfrm>
              <a:off x="5486400" y="4343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84" name="Oval 76"/>
            <p:cNvSpPr>
              <a:spLocks noChangeArrowheads="1"/>
            </p:cNvSpPr>
            <p:nvPr/>
          </p:nvSpPr>
          <p:spPr bwMode="auto">
            <a:xfrm>
              <a:off x="5943600" y="4114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85" name="Oval 77"/>
            <p:cNvSpPr>
              <a:spLocks noChangeArrowheads="1"/>
            </p:cNvSpPr>
            <p:nvPr/>
          </p:nvSpPr>
          <p:spPr bwMode="auto">
            <a:xfrm>
              <a:off x="5715000" y="4114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86" name="Oval 78"/>
            <p:cNvSpPr>
              <a:spLocks noChangeArrowheads="1"/>
            </p:cNvSpPr>
            <p:nvPr/>
          </p:nvSpPr>
          <p:spPr bwMode="auto">
            <a:xfrm>
              <a:off x="5715000" y="4343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87" name="Oval 79"/>
            <p:cNvSpPr>
              <a:spLocks noChangeArrowheads="1"/>
            </p:cNvSpPr>
            <p:nvPr/>
          </p:nvSpPr>
          <p:spPr bwMode="auto">
            <a:xfrm>
              <a:off x="5943600" y="4343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88" name="Oval 80"/>
            <p:cNvSpPr>
              <a:spLocks noChangeArrowheads="1"/>
            </p:cNvSpPr>
            <p:nvPr/>
          </p:nvSpPr>
          <p:spPr bwMode="auto">
            <a:xfrm>
              <a:off x="5486400" y="4572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89" name="Oval 81"/>
            <p:cNvSpPr>
              <a:spLocks noChangeArrowheads="1"/>
            </p:cNvSpPr>
            <p:nvPr/>
          </p:nvSpPr>
          <p:spPr bwMode="auto">
            <a:xfrm>
              <a:off x="5257800" y="4572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90" name="Oval 82"/>
            <p:cNvSpPr>
              <a:spLocks noChangeArrowheads="1"/>
            </p:cNvSpPr>
            <p:nvPr/>
          </p:nvSpPr>
          <p:spPr bwMode="auto">
            <a:xfrm>
              <a:off x="5943600" y="4572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91" name="Oval 83"/>
            <p:cNvSpPr>
              <a:spLocks noChangeArrowheads="1"/>
            </p:cNvSpPr>
            <p:nvPr/>
          </p:nvSpPr>
          <p:spPr bwMode="auto">
            <a:xfrm>
              <a:off x="5715000" y="4572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92" name="Oval 84"/>
            <p:cNvSpPr>
              <a:spLocks noChangeArrowheads="1"/>
            </p:cNvSpPr>
            <p:nvPr/>
          </p:nvSpPr>
          <p:spPr bwMode="auto">
            <a:xfrm>
              <a:off x="6400800" y="4114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93" name="Oval 85"/>
            <p:cNvSpPr>
              <a:spLocks noChangeArrowheads="1"/>
            </p:cNvSpPr>
            <p:nvPr/>
          </p:nvSpPr>
          <p:spPr bwMode="auto">
            <a:xfrm>
              <a:off x="6172200" y="4114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94" name="Oval 86"/>
            <p:cNvSpPr>
              <a:spLocks noChangeArrowheads="1"/>
            </p:cNvSpPr>
            <p:nvPr/>
          </p:nvSpPr>
          <p:spPr bwMode="auto">
            <a:xfrm>
              <a:off x="6172200" y="4343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95" name="Oval 87"/>
            <p:cNvSpPr>
              <a:spLocks noChangeArrowheads="1"/>
            </p:cNvSpPr>
            <p:nvPr/>
          </p:nvSpPr>
          <p:spPr bwMode="auto">
            <a:xfrm>
              <a:off x="6400800" y="4343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96" name="Oval 88"/>
            <p:cNvSpPr>
              <a:spLocks noChangeArrowheads="1"/>
            </p:cNvSpPr>
            <p:nvPr/>
          </p:nvSpPr>
          <p:spPr bwMode="auto">
            <a:xfrm>
              <a:off x="6629400" y="4114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97" name="Oval 89"/>
            <p:cNvSpPr>
              <a:spLocks noChangeArrowheads="1"/>
            </p:cNvSpPr>
            <p:nvPr/>
          </p:nvSpPr>
          <p:spPr bwMode="auto">
            <a:xfrm>
              <a:off x="6629400" y="4343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98" name="Oval 90"/>
            <p:cNvSpPr>
              <a:spLocks noChangeArrowheads="1"/>
            </p:cNvSpPr>
            <p:nvPr/>
          </p:nvSpPr>
          <p:spPr bwMode="auto">
            <a:xfrm>
              <a:off x="6400800" y="4572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499" name="Oval 91"/>
            <p:cNvSpPr>
              <a:spLocks noChangeArrowheads="1"/>
            </p:cNvSpPr>
            <p:nvPr/>
          </p:nvSpPr>
          <p:spPr bwMode="auto">
            <a:xfrm>
              <a:off x="6172200" y="4572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00" name="Oval 92"/>
            <p:cNvSpPr>
              <a:spLocks noChangeArrowheads="1"/>
            </p:cNvSpPr>
            <p:nvPr/>
          </p:nvSpPr>
          <p:spPr bwMode="auto">
            <a:xfrm>
              <a:off x="6629400" y="4572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01" name="Oval 93"/>
            <p:cNvSpPr>
              <a:spLocks noChangeArrowheads="1"/>
            </p:cNvSpPr>
            <p:nvPr/>
          </p:nvSpPr>
          <p:spPr bwMode="auto">
            <a:xfrm>
              <a:off x="7086600" y="4114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02" name="Oval 94"/>
            <p:cNvSpPr>
              <a:spLocks noChangeArrowheads="1"/>
            </p:cNvSpPr>
            <p:nvPr/>
          </p:nvSpPr>
          <p:spPr bwMode="auto">
            <a:xfrm>
              <a:off x="6858000" y="4114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03" name="Oval 95"/>
            <p:cNvSpPr>
              <a:spLocks noChangeArrowheads="1"/>
            </p:cNvSpPr>
            <p:nvPr/>
          </p:nvSpPr>
          <p:spPr bwMode="auto">
            <a:xfrm>
              <a:off x="6858000" y="4343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04" name="Oval 96"/>
            <p:cNvSpPr>
              <a:spLocks noChangeArrowheads="1"/>
            </p:cNvSpPr>
            <p:nvPr/>
          </p:nvSpPr>
          <p:spPr bwMode="auto">
            <a:xfrm>
              <a:off x="7086600" y="4343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05" name="Oval 97"/>
            <p:cNvSpPr>
              <a:spLocks noChangeArrowheads="1"/>
            </p:cNvSpPr>
            <p:nvPr/>
          </p:nvSpPr>
          <p:spPr bwMode="auto">
            <a:xfrm>
              <a:off x="7315200" y="4114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06" name="Oval 98"/>
            <p:cNvSpPr>
              <a:spLocks noChangeArrowheads="1"/>
            </p:cNvSpPr>
            <p:nvPr/>
          </p:nvSpPr>
          <p:spPr bwMode="auto">
            <a:xfrm>
              <a:off x="7315200" y="4343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07" name="Oval 99"/>
            <p:cNvSpPr>
              <a:spLocks noChangeArrowheads="1"/>
            </p:cNvSpPr>
            <p:nvPr/>
          </p:nvSpPr>
          <p:spPr bwMode="auto">
            <a:xfrm>
              <a:off x="7086600" y="4572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08" name="Oval 100"/>
            <p:cNvSpPr>
              <a:spLocks noChangeArrowheads="1"/>
            </p:cNvSpPr>
            <p:nvPr/>
          </p:nvSpPr>
          <p:spPr bwMode="auto">
            <a:xfrm>
              <a:off x="6858000" y="4572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09" name="Oval 101"/>
            <p:cNvSpPr>
              <a:spLocks noChangeArrowheads="1"/>
            </p:cNvSpPr>
            <p:nvPr/>
          </p:nvSpPr>
          <p:spPr bwMode="auto">
            <a:xfrm>
              <a:off x="7315200" y="4572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10" name="Line 102"/>
            <p:cNvSpPr>
              <a:spLocks noChangeShapeType="1"/>
            </p:cNvSpPr>
            <p:nvPr/>
          </p:nvSpPr>
          <p:spPr bwMode="auto">
            <a:xfrm flipH="1">
              <a:off x="5826919" y="3314700"/>
              <a:ext cx="233363" cy="1191"/>
            </a:xfrm>
            <a:prstGeom prst="line">
              <a:avLst/>
            </a:prstGeom>
            <a:noFill/>
            <a:ln w="3816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pt-BR"/>
            </a:p>
          </p:txBody>
        </p:sp>
        <p:sp>
          <p:nvSpPr>
            <p:cNvPr id="17511" name="Line 103"/>
            <p:cNvSpPr>
              <a:spLocks noChangeShapeType="1"/>
            </p:cNvSpPr>
            <p:nvPr/>
          </p:nvSpPr>
          <p:spPr bwMode="auto">
            <a:xfrm>
              <a:off x="6057900" y="3314700"/>
              <a:ext cx="1191" cy="228600"/>
            </a:xfrm>
            <a:prstGeom prst="line">
              <a:avLst/>
            </a:prstGeom>
            <a:noFill/>
            <a:ln w="3816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pt-BR"/>
            </a:p>
          </p:txBody>
        </p:sp>
        <p:sp>
          <p:nvSpPr>
            <p:cNvPr id="17512" name="Line 104"/>
            <p:cNvSpPr>
              <a:spLocks noChangeShapeType="1"/>
            </p:cNvSpPr>
            <p:nvPr/>
          </p:nvSpPr>
          <p:spPr bwMode="auto">
            <a:xfrm>
              <a:off x="6057900" y="3314700"/>
              <a:ext cx="228600" cy="1191"/>
            </a:xfrm>
            <a:prstGeom prst="line">
              <a:avLst/>
            </a:prstGeom>
            <a:noFill/>
            <a:ln w="3816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pt-BR"/>
            </a:p>
          </p:txBody>
        </p:sp>
        <p:sp>
          <p:nvSpPr>
            <p:cNvPr id="17513" name="Line 105"/>
            <p:cNvSpPr>
              <a:spLocks noChangeShapeType="1"/>
            </p:cNvSpPr>
            <p:nvPr/>
          </p:nvSpPr>
          <p:spPr bwMode="auto">
            <a:xfrm flipV="1">
              <a:off x="6057900" y="3026569"/>
              <a:ext cx="1191" cy="290513"/>
            </a:xfrm>
            <a:prstGeom prst="line">
              <a:avLst/>
            </a:prstGeom>
            <a:noFill/>
            <a:ln w="3816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pt-BR"/>
            </a:p>
          </p:txBody>
        </p:sp>
        <p:sp>
          <p:nvSpPr>
            <p:cNvPr id="17514" name="Line 106"/>
            <p:cNvSpPr>
              <a:spLocks noChangeShapeType="1"/>
            </p:cNvSpPr>
            <p:nvPr/>
          </p:nvSpPr>
          <p:spPr bwMode="auto">
            <a:xfrm>
              <a:off x="6057900" y="3314700"/>
              <a:ext cx="228600" cy="228600"/>
            </a:xfrm>
            <a:prstGeom prst="line">
              <a:avLst/>
            </a:prstGeom>
            <a:noFill/>
            <a:ln w="2844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pt-BR"/>
            </a:p>
          </p:txBody>
        </p:sp>
        <p:sp>
          <p:nvSpPr>
            <p:cNvPr id="17515" name="Line 107"/>
            <p:cNvSpPr>
              <a:spLocks noChangeShapeType="1"/>
            </p:cNvSpPr>
            <p:nvPr/>
          </p:nvSpPr>
          <p:spPr bwMode="auto">
            <a:xfrm flipV="1">
              <a:off x="6057900" y="3026569"/>
              <a:ext cx="228600" cy="290513"/>
            </a:xfrm>
            <a:prstGeom prst="line">
              <a:avLst/>
            </a:prstGeom>
            <a:noFill/>
            <a:ln w="2844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pt-BR"/>
            </a:p>
          </p:txBody>
        </p:sp>
        <p:sp>
          <p:nvSpPr>
            <p:cNvPr id="17516" name="Line 108"/>
            <p:cNvSpPr>
              <a:spLocks noChangeShapeType="1"/>
            </p:cNvSpPr>
            <p:nvPr/>
          </p:nvSpPr>
          <p:spPr bwMode="auto">
            <a:xfrm flipH="1" flipV="1">
              <a:off x="5769769" y="3083719"/>
              <a:ext cx="290513" cy="233363"/>
            </a:xfrm>
            <a:prstGeom prst="line">
              <a:avLst/>
            </a:prstGeom>
            <a:noFill/>
            <a:ln w="2844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pt-BR"/>
            </a:p>
          </p:txBody>
        </p:sp>
        <p:sp>
          <p:nvSpPr>
            <p:cNvPr id="17517" name="Oval 109"/>
            <p:cNvSpPr>
              <a:spLocks noChangeArrowheads="1"/>
            </p:cNvSpPr>
            <p:nvPr/>
          </p:nvSpPr>
          <p:spPr bwMode="auto">
            <a:xfrm>
              <a:off x="4800600" y="2514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18" name="Oval 110"/>
            <p:cNvSpPr>
              <a:spLocks noChangeArrowheads="1"/>
            </p:cNvSpPr>
            <p:nvPr/>
          </p:nvSpPr>
          <p:spPr bwMode="auto">
            <a:xfrm>
              <a:off x="4800600" y="2743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19" name="Oval 111"/>
            <p:cNvSpPr>
              <a:spLocks noChangeArrowheads="1"/>
            </p:cNvSpPr>
            <p:nvPr/>
          </p:nvSpPr>
          <p:spPr bwMode="auto">
            <a:xfrm>
              <a:off x="5029200" y="2514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20" name="Oval 112"/>
            <p:cNvSpPr>
              <a:spLocks noChangeArrowheads="1"/>
            </p:cNvSpPr>
            <p:nvPr/>
          </p:nvSpPr>
          <p:spPr bwMode="auto">
            <a:xfrm>
              <a:off x="5029200" y="2743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21" name="Oval 113"/>
            <p:cNvSpPr>
              <a:spLocks noChangeArrowheads="1"/>
            </p:cNvSpPr>
            <p:nvPr/>
          </p:nvSpPr>
          <p:spPr bwMode="auto">
            <a:xfrm>
              <a:off x="4800600" y="2971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22" name="Oval 114"/>
            <p:cNvSpPr>
              <a:spLocks noChangeArrowheads="1"/>
            </p:cNvSpPr>
            <p:nvPr/>
          </p:nvSpPr>
          <p:spPr bwMode="auto">
            <a:xfrm>
              <a:off x="4800600" y="3200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23" name="Oval 115"/>
            <p:cNvSpPr>
              <a:spLocks noChangeArrowheads="1"/>
            </p:cNvSpPr>
            <p:nvPr/>
          </p:nvSpPr>
          <p:spPr bwMode="auto">
            <a:xfrm>
              <a:off x="5029200" y="2971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24" name="Oval 116"/>
            <p:cNvSpPr>
              <a:spLocks noChangeArrowheads="1"/>
            </p:cNvSpPr>
            <p:nvPr/>
          </p:nvSpPr>
          <p:spPr bwMode="auto">
            <a:xfrm>
              <a:off x="5029200" y="3200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25" name="Oval 117"/>
            <p:cNvSpPr>
              <a:spLocks noChangeArrowheads="1"/>
            </p:cNvSpPr>
            <p:nvPr/>
          </p:nvSpPr>
          <p:spPr bwMode="auto">
            <a:xfrm>
              <a:off x="4800600" y="3429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26" name="Oval 118"/>
            <p:cNvSpPr>
              <a:spLocks noChangeArrowheads="1"/>
            </p:cNvSpPr>
            <p:nvPr/>
          </p:nvSpPr>
          <p:spPr bwMode="auto">
            <a:xfrm>
              <a:off x="4800600" y="3657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27" name="Oval 119"/>
            <p:cNvSpPr>
              <a:spLocks noChangeArrowheads="1"/>
            </p:cNvSpPr>
            <p:nvPr/>
          </p:nvSpPr>
          <p:spPr bwMode="auto">
            <a:xfrm>
              <a:off x="5029200" y="3429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28" name="Oval 120"/>
            <p:cNvSpPr>
              <a:spLocks noChangeArrowheads="1"/>
            </p:cNvSpPr>
            <p:nvPr/>
          </p:nvSpPr>
          <p:spPr bwMode="auto">
            <a:xfrm>
              <a:off x="5029200" y="36576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29" name="Oval 121"/>
            <p:cNvSpPr>
              <a:spLocks noChangeArrowheads="1"/>
            </p:cNvSpPr>
            <p:nvPr/>
          </p:nvSpPr>
          <p:spPr bwMode="auto">
            <a:xfrm>
              <a:off x="4800600" y="3886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30" name="Oval 122"/>
            <p:cNvSpPr>
              <a:spLocks noChangeArrowheads="1"/>
            </p:cNvSpPr>
            <p:nvPr/>
          </p:nvSpPr>
          <p:spPr bwMode="auto">
            <a:xfrm>
              <a:off x="5029200" y="38862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31" name="Oval 123"/>
            <p:cNvSpPr>
              <a:spLocks noChangeArrowheads="1"/>
            </p:cNvSpPr>
            <p:nvPr/>
          </p:nvSpPr>
          <p:spPr bwMode="auto">
            <a:xfrm>
              <a:off x="4800600" y="4114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32" name="Oval 124"/>
            <p:cNvSpPr>
              <a:spLocks noChangeArrowheads="1"/>
            </p:cNvSpPr>
            <p:nvPr/>
          </p:nvSpPr>
          <p:spPr bwMode="auto">
            <a:xfrm>
              <a:off x="4800600" y="4343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33" name="Oval 125"/>
            <p:cNvSpPr>
              <a:spLocks noChangeArrowheads="1"/>
            </p:cNvSpPr>
            <p:nvPr/>
          </p:nvSpPr>
          <p:spPr bwMode="auto">
            <a:xfrm>
              <a:off x="5029200" y="41148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34" name="Oval 126"/>
            <p:cNvSpPr>
              <a:spLocks noChangeArrowheads="1"/>
            </p:cNvSpPr>
            <p:nvPr/>
          </p:nvSpPr>
          <p:spPr bwMode="auto">
            <a:xfrm>
              <a:off x="5029200" y="4343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35" name="Oval 127"/>
            <p:cNvSpPr>
              <a:spLocks noChangeArrowheads="1"/>
            </p:cNvSpPr>
            <p:nvPr/>
          </p:nvSpPr>
          <p:spPr bwMode="auto">
            <a:xfrm>
              <a:off x="4800600" y="4572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36" name="Oval 128"/>
            <p:cNvSpPr>
              <a:spLocks noChangeArrowheads="1"/>
            </p:cNvSpPr>
            <p:nvPr/>
          </p:nvSpPr>
          <p:spPr bwMode="auto">
            <a:xfrm>
              <a:off x="5029200" y="4572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37" name="Oval 129"/>
            <p:cNvSpPr>
              <a:spLocks noChangeArrowheads="1"/>
            </p:cNvSpPr>
            <p:nvPr/>
          </p:nvSpPr>
          <p:spPr bwMode="auto">
            <a:xfrm>
              <a:off x="5543550" y="2800350"/>
              <a:ext cx="1028700" cy="1028700"/>
            </a:xfrm>
            <a:prstGeom prst="ellipse">
              <a:avLst/>
            </a:prstGeom>
            <a:noFill/>
            <a:ln w="28440">
              <a:solidFill>
                <a:srgbClr val="3366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38" name="Oval 130"/>
            <p:cNvSpPr>
              <a:spLocks noChangeArrowheads="1"/>
            </p:cNvSpPr>
            <p:nvPr/>
          </p:nvSpPr>
          <p:spPr bwMode="auto">
            <a:xfrm>
              <a:off x="5257800" y="2571750"/>
              <a:ext cx="1600200" cy="1485900"/>
            </a:xfrm>
            <a:prstGeom prst="ellipse">
              <a:avLst/>
            </a:prstGeom>
            <a:noFill/>
            <a:ln w="28440">
              <a:solidFill>
                <a:srgbClr val="99CC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39" name="Oval 131"/>
            <p:cNvSpPr>
              <a:spLocks noChangeArrowheads="1"/>
            </p:cNvSpPr>
            <p:nvPr/>
          </p:nvSpPr>
          <p:spPr bwMode="auto">
            <a:xfrm>
              <a:off x="5257800" y="2057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40" name="Oval 132"/>
            <p:cNvSpPr>
              <a:spLocks noChangeArrowheads="1"/>
            </p:cNvSpPr>
            <p:nvPr/>
          </p:nvSpPr>
          <p:spPr bwMode="auto">
            <a:xfrm>
              <a:off x="5486400" y="2057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41" name="Oval 133"/>
            <p:cNvSpPr>
              <a:spLocks noChangeArrowheads="1"/>
            </p:cNvSpPr>
            <p:nvPr/>
          </p:nvSpPr>
          <p:spPr bwMode="auto">
            <a:xfrm>
              <a:off x="5715000" y="2057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42" name="Oval 134"/>
            <p:cNvSpPr>
              <a:spLocks noChangeArrowheads="1"/>
            </p:cNvSpPr>
            <p:nvPr/>
          </p:nvSpPr>
          <p:spPr bwMode="auto">
            <a:xfrm>
              <a:off x="5943600" y="2057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43" name="Oval 135"/>
            <p:cNvSpPr>
              <a:spLocks noChangeArrowheads="1"/>
            </p:cNvSpPr>
            <p:nvPr/>
          </p:nvSpPr>
          <p:spPr bwMode="auto">
            <a:xfrm>
              <a:off x="5486400" y="2286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44" name="Oval 136"/>
            <p:cNvSpPr>
              <a:spLocks noChangeArrowheads="1"/>
            </p:cNvSpPr>
            <p:nvPr/>
          </p:nvSpPr>
          <p:spPr bwMode="auto">
            <a:xfrm>
              <a:off x="5257800" y="2286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45" name="Oval 137"/>
            <p:cNvSpPr>
              <a:spLocks noChangeArrowheads="1"/>
            </p:cNvSpPr>
            <p:nvPr/>
          </p:nvSpPr>
          <p:spPr bwMode="auto">
            <a:xfrm>
              <a:off x="5943600" y="2286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46" name="Oval 138"/>
            <p:cNvSpPr>
              <a:spLocks noChangeArrowheads="1"/>
            </p:cNvSpPr>
            <p:nvPr/>
          </p:nvSpPr>
          <p:spPr bwMode="auto">
            <a:xfrm>
              <a:off x="5715000" y="2286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47" name="Oval 139"/>
            <p:cNvSpPr>
              <a:spLocks noChangeArrowheads="1"/>
            </p:cNvSpPr>
            <p:nvPr/>
          </p:nvSpPr>
          <p:spPr bwMode="auto">
            <a:xfrm>
              <a:off x="6172200" y="2057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48" name="Oval 140"/>
            <p:cNvSpPr>
              <a:spLocks noChangeArrowheads="1"/>
            </p:cNvSpPr>
            <p:nvPr/>
          </p:nvSpPr>
          <p:spPr bwMode="auto">
            <a:xfrm>
              <a:off x="6400800" y="2057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49" name="Oval 141"/>
            <p:cNvSpPr>
              <a:spLocks noChangeArrowheads="1"/>
            </p:cNvSpPr>
            <p:nvPr/>
          </p:nvSpPr>
          <p:spPr bwMode="auto">
            <a:xfrm>
              <a:off x="6629400" y="2057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50" name="Oval 142"/>
            <p:cNvSpPr>
              <a:spLocks noChangeArrowheads="1"/>
            </p:cNvSpPr>
            <p:nvPr/>
          </p:nvSpPr>
          <p:spPr bwMode="auto">
            <a:xfrm>
              <a:off x="6400800" y="2286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51" name="Oval 143"/>
            <p:cNvSpPr>
              <a:spLocks noChangeArrowheads="1"/>
            </p:cNvSpPr>
            <p:nvPr/>
          </p:nvSpPr>
          <p:spPr bwMode="auto">
            <a:xfrm>
              <a:off x="6172200" y="2286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52" name="Oval 144"/>
            <p:cNvSpPr>
              <a:spLocks noChangeArrowheads="1"/>
            </p:cNvSpPr>
            <p:nvPr/>
          </p:nvSpPr>
          <p:spPr bwMode="auto">
            <a:xfrm>
              <a:off x="6629400" y="2286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53" name="Oval 145"/>
            <p:cNvSpPr>
              <a:spLocks noChangeArrowheads="1"/>
            </p:cNvSpPr>
            <p:nvPr/>
          </p:nvSpPr>
          <p:spPr bwMode="auto">
            <a:xfrm>
              <a:off x="6858000" y="2057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54" name="Oval 146"/>
            <p:cNvSpPr>
              <a:spLocks noChangeArrowheads="1"/>
            </p:cNvSpPr>
            <p:nvPr/>
          </p:nvSpPr>
          <p:spPr bwMode="auto">
            <a:xfrm>
              <a:off x="7086600" y="2057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55" name="Oval 147"/>
            <p:cNvSpPr>
              <a:spLocks noChangeArrowheads="1"/>
            </p:cNvSpPr>
            <p:nvPr/>
          </p:nvSpPr>
          <p:spPr bwMode="auto">
            <a:xfrm>
              <a:off x="7315200" y="2057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56" name="Oval 148"/>
            <p:cNvSpPr>
              <a:spLocks noChangeArrowheads="1"/>
            </p:cNvSpPr>
            <p:nvPr/>
          </p:nvSpPr>
          <p:spPr bwMode="auto">
            <a:xfrm>
              <a:off x="7086600" y="2286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57" name="Oval 149"/>
            <p:cNvSpPr>
              <a:spLocks noChangeArrowheads="1"/>
            </p:cNvSpPr>
            <p:nvPr/>
          </p:nvSpPr>
          <p:spPr bwMode="auto">
            <a:xfrm>
              <a:off x="6858000" y="2286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58" name="Oval 150"/>
            <p:cNvSpPr>
              <a:spLocks noChangeArrowheads="1"/>
            </p:cNvSpPr>
            <p:nvPr/>
          </p:nvSpPr>
          <p:spPr bwMode="auto">
            <a:xfrm>
              <a:off x="7315200" y="2286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59" name="Oval 151"/>
            <p:cNvSpPr>
              <a:spLocks noChangeArrowheads="1"/>
            </p:cNvSpPr>
            <p:nvPr/>
          </p:nvSpPr>
          <p:spPr bwMode="auto">
            <a:xfrm>
              <a:off x="4800600" y="2057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60" name="Oval 152"/>
            <p:cNvSpPr>
              <a:spLocks noChangeArrowheads="1"/>
            </p:cNvSpPr>
            <p:nvPr/>
          </p:nvSpPr>
          <p:spPr bwMode="auto">
            <a:xfrm>
              <a:off x="5029200" y="20574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61" name="Oval 153"/>
            <p:cNvSpPr>
              <a:spLocks noChangeArrowheads="1"/>
            </p:cNvSpPr>
            <p:nvPr/>
          </p:nvSpPr>
          <p:spPr bwMode="auto">
            <a:xfrm>
              <a:off x="4800600" y="2286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62" name="Oval 154"/>
            <p:cNvSpPr>
              <a:spLocks noChangeArrowheads="1"/>
            </p:cNvSpPr>
            <p:nvPr/>
          </p:nvSpPr>
          <p:spPr bwMode="auto">
            <a:xfrm>
              <a:off x="5029200" y="2286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63" name="Oval 155"/>
            <p:cNvSpPr>
              <a:spLocks noChangeArrowheads="1"/>
            </p:cNvSpPr>
            <p:nvPr/>
          </p:nvSpPr>
          <p:spPr bwMode="auto">
            <a:xfrm>
              <a:off x="5029200" y="2400300"/>
              <a:ext cx="2057400" cy="1771650"/>
            </a:xfrm>
            <a:prstGeom prst="ellipse">
              <a:avLst/>
            </a:prstGeom>
            <a:noFill/>
            <a:ln w="28440">
              <a:solidFill>
                <a:srgbClr val="FFFF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65" name="Oval 157"/>
            <p:cNvSpPr>
              <a:spLocks noChangeArrowheads="1"/>
            </p:cNvSpPr>
            <p:nvPr/>
          </p:nvSpPr>
          <p:spPr bwMode="auto">
            <a:xfrm>
              <a:off x="5715000" y="3429000"/>
              <a:ext cx="228600" cy="228600"/>
            </a:xfrm>
            <a:prstGeom prst="ellipse">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BR"/>
            </a:p>
          </p:txBody>
        </p:sp>
        <p:sp>
          <p:nvSpPr>
            <p:cNvPr id="17566" name="Line 158"/>
            <p:cNvSpPr>
              <a:spLocks noChangeShapeType="1"/>
            </p:cNvSpPr>
            <p:nvPr/>
          </p:nvSpPr>
          <p:spPr bwMode="auto">
            <a:xfrm flipH="1">
              <a:off x="5826919" y="3314700"/>
              <a:ext cx="233363" cy="228600"/>
            </a:xfrm>
            <a:prstGeom prst="line">
              <a:avLst/>
            </a:prstGeom>
            <a:noFill/>
            <a:ln w="2844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pt-BR"/>
            </a:p>
          </p:txBody>
        </p:sp>
      </p:grpSp>
    </p:spTree>
    <p:extLst>
      <p:ext uri="{BB962C8B-B14F-4D97-AF65-F5344CB8AC3E}">
        <p14:creationId xmlns:p14="http://schemas.microsoft.com/office/powerpoint/2010/main" val="1003396684"/>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ixaDeTexto 1"/>
          <p:cNvSpPr txBox="1"/>
          <p:nvPr/>
        </p:nvSpPr>
        <p:spPr>
          <a:xfrm>
            <a:off x="4283968" y="1131590"/>
            <a:ext cx="4679157" cy="2662267"/>
          </a:xfrm>
          <a:prstGeom prst="rect">
            <a:avLst/>
          </a:prstGeom>
          <a:noFill/>
        </p:spPr>
        <p:txBody>
          <a:bodyPr wrap="square" rtlCol="0">
            <a:spAutoFit/>
          </a:bodyPr>
          <a:lstStyle/>
          <a:p>
            <a:r>
              <a:rPr lang="en-US" sz="2400" b="1" dirty="0">
                <a:latin typeface="Arial Rounded MT Bold"/>
                <a:ea typeface="ＭＳ Ｐゴシック" panose="020B0600070205080204" pitchFamily="34" charset="-128"/>
                <a:cs typeface="Arial" panose="020B0604020202020204" pitchFamily="34" charset="0"/>
              </a:rPr>
              <a:t>Quantum Mechanics Model</a:t>
            </a:r>
          </a:p>
          <a:p>
            <a:endParaRPr lang="en-US" sz="2400" b="1" dirty="0">
              <a:latin typeface="Arial Rounded MT Bold"/>
              <a:ea typeface="ＭＳ Ｐゴシック" panose="020B0600070205080204" pitchFamily="34" charset="-128"/>
              <a:cs typeface="Arial" panose="020B0604020202020204" pitchFamily="34" charset="0"/>
            </a:endParaRPr>
          </a:p>
          <a:p>
            <a:pPr marL="272654" indent="-272654">
              <a:lnSpc>
                <a:spcPct val="90000"/>
              </a:lnSpc>
              <a:spcBef>
                <a:spcPts val="375"/>
              </a:spcBef>
              <a:spcAft>
                <a:spcPts val="375"/>
              </a:spcAft>
              <a:buClr>
                <a:srgbClr val="C00000"/>
              </a:buClr>
              <a:buSzPct val="150000"/>
              <a:buFont typeface="Arial" panose="020B0604020202020204" pitchFamily="34" charset="0"/>
              <a:buChar char="•"/>
            </a:pPr>
            <a:r>
              <a:rPr lang="en-US" dirty="0">
                <a:latin typeface="Arial Rounded MT Bold"/>
                <a:ea typeface="宋体" pitchFamily="2" charset="-122"/>
                <a:cs typeface="Arial" panose="020B0604020202020204" pitchFamily="34" charset="0"/>
              </a:rPr>
              <a:t>Use the </a:t>
            </a:r>
            <a:r>
              <a:rPr lang="en-US" b="1" dirty="0">
                <a:latin typeface="Arial Rounded MT Bold"/>
                <a:ea typeface="宋体" pitchFamily="2" charset="-122"/>
                <a:cs typeface="Arial" panose="020B0604020202020204" pitchFamily="34" charset="0"/>
              </a:rPr>
              <a:t>first principles </a:t>
            </a:r>
            <a:r>
              <a:rPr lang="en-US" dirty="0">
                <a:latin typeface="Arial Rounded MT Bold"/>
                <a:ea typeface="宋体" pitchFamily="2" charset="-122"/>
                <a:cs typeface="Arial" panose="020B0604020202020204" pitchFamily="34" charset="0"/>
              </a:rPr>
              <a:t>(know only atomic number and coordinates)</a:t>
            </a:r>
          </a:p>
          <a:p>
            <a:pPr marL="272654" indent="-272654">
              <a:lnSpc>
                <a:spcPct val="90000"/>
              </a:lnSpc>
              <a:spcBef>
                <a:spcPts val="375"/>
              </a:spcBef>
              <a:spcAft>
                <a:spcPts val="375"/>
              </a:spcAft>
              <a:buClr>
                <a:srgbClr val="C00000"/>
              </a:buClr>
              <a:buSzPct val="150000"/>
              <a:buFont typeface="Arial" panose="020B0604020202020204" pitchFamily="34" charset="0"/>
              <a:buChar char="•"/>
            </a:pPr>
            <a:r>
              <a:rPr lang="en-US" dirty="0">
                <a:latin typeface="Arial Rounded MT Bold"/>
                <a:ea typeface="宋体" pitchFamily="2" charset="-122"/>
                <a:cs typeface="Arial" panose="020B0604020202020204" pitchFamily="34" charset="0"/>
              </a:rPr>
              <a:t>Include the presence of electrons – nuclei and electrons are mixed up</a:t>
            </a:r>
          </a:p>
          <a:p>
            <a:pPr marL="272654" indent="-272654">
              <a:lnSpc>
                <a:spcPct val="90000"/>
              </a:lnSpc>
              <a:spcBef>
                <a:spcPts val="375"/>
              </a:spcBef>
              <a:spcAft>
                <a:spcPts val="375"/>
              </a:spcAft>
              <a:buClr>
                <a:srgbClr val="C00000"/>
              </a:buClr>
              <a:buSzPct val="150000"/>
              <a:buFont typeface="Arial" panose="020B0604020202020204" pitchFamily="34" charset="0"/>
              <a:buChar char="•"/>
            </a:pPr>
            <a:r>
              <a:rPr lang="en-US" dirty="0">
                <a:latin typeface="Arial Rounded MT Bold"/>
                <a:ea typeface="宋体" pitchFamily="2" charset="-122"/>
                <a:cs typeface="Arial" panose="020B0604020202020204" pitchFamily="34" charset="0"/>
              </a:rPr>
              <a:t>Bonding is only an </a:t>
            </a:r>
            <a:r>
              <a:rPr lang="en-US" dirty="0" smtClean="0">
                <a:latin typeface="Arial Rounded MT Bold"/>
                <a:ea typeface="宋体" pitchFamily="2" charset="-122"/>
                <a:cs typeface="Arial" panose="020B0604020202020204" pitchFamily="34" charset="0"/>
              </a:rPr>
              <a:t>interpretation</a:t>
            </a:r>
            <a:endParaRPr lang="en-US" dirty="0" smtClean="0"/>
          </a:p>
          <a:p>
            <a:endParaRPr lang="en-US" dirty="0" smtClean="0"/>
          </a:p>
        </p:txBody>
      </p:sp>
      <p:pic>
        <p:nvPicPr>
          <p:cNvPr id="45058" name="Picture 2" descr="http://static.bbc.co.uk/universe/img/ic/640/questions_and_ideas/quantum_mechanics/quantum_mechanics_lar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31590"/>
            <a:ext cx="3680750" cy="2271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83023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0" name="TextBox 12"/>
          <p:cNvSpPr txBox="1">
            <a:spLocks noChangeArrowheads="1"/>
          </p:cNvSpPr>
          <p:nvPr/>
        </p:nvSpPr>
        <p:spPr bwMode="auto">
          <a:xfrm>
            <a:off x="1979613" y="3508375"/>
            <a:ext cx="1800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sz="1600" dirty="0" smtClean="0">
                <a:solidFill>
                  <a:schemeClr val="bg1"/>
                </a:solidFill>
                <a:latin typeface="+mn-lt"/>
              </a:rPr>
              <a:t>Liquid Argon</a:t>
            </a:r>
          </a:p>
          <a:p>
            <a:pPr eaLnBrk="1" hangingPunct="1">
              <a:defRPr/>
            </a:pPr>
            <a:r>
              <a:rPr lang="en-US" sz="1600" dirty="0" err="1" smtClean="0">
                <a:solidFill>
                  <a:schemeClr val="bg1"/>
                </a:solidFill>
                <a:latin typeface="+mn-lt"/>
              </a:rPr>
              <a:t>Rahman</a:t>
            </a:r>
            <a:endParaRPr lang="en-US" sz="1600" dirty="0" smtClean="0">
              <a:solidFill>
                <a:schemeClr val="bg1"/>
              </a:solidFill>
              <a:latin typeface="+mn-lt"/>
            </a:endParaRPr>
          </a:p>
        </p:txBody>
      </p:sp>
      <p:sp>
        <p:nvSpPr>
          <p:cNvPr id="7183" name="TextBox 12"/>
          <p:cNvSpPr txBox="1">
            <a:spLocks noChangeArrowheads="1"/>
          </p:cNvSpPr>
          <p:nvPr/>
        </p:nvSpPr>
        <p:spPr bwMode="auto">
          <a:xfrm>
            <a:off x="900113" y="2506663"/>
            <a:ext cx="26670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sz="1600" dirty="0" smtClean="0">
                <a:solidFill>
                  <a:schemeClr val="bg1"/>
                </a:solidFill>
                <a:latin typeface="+mn-lt"/>
              </a:rPr>
              <a:t>Hard spheres</a:t>
            </a:r>
          </a:p>
          <a:p>
            <a:pPr eaLnBrk="1" hangingPunct="1">
              <a:defRPr/>
            </a:pPr>
            <a:r>
              <a:rPr lang="en-US" sz="1600" dirty="0" smtClean="0">
                <a:solidFill>
                  <a:schemeClr val="bg1"/>
                </a:solidFill>
                <a:latin typeface="+mn-lt"/>
              </a:rPr>
              <a:t>Alder/Wainwright</a:t>
            </a:r>
          </a:p>
        </p:txBody>
      </p:sp>
      <p:cxnSp>
        <p:nvCxnSpPr>
          <p:cNvPr id="18" name="Straight Connector 14"/>
          <p:cNvCxnSpPr/>
          <p:nvPr/>
        </p:nvCxnSpPr>
        <p:spPr>
          <a:xfrm>
            <a:off x="900113" y="2139950"/>
            <a:ext cx="3175" cy="795338"/>
          </a:xfrm>
          <a:prstGeom prst="line">
            <a:avLst/>
          </a:prstGeom>
          <a:ln>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7190" name="TextBox 12"/>
          <p:cNvSpPr txBox="1">
            <a:spLocks noChangeArrowheads="1"/>
          </p:cNvSpPr>
          <p:nvPr/>
        </p:nvSpPr>
        <p:spPr bwMode="auto">
          <a:xfrm>
            <a:off x="3059113" y="2532063"/>
            <a:ext cx="2233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sz="1600" dirty="0" smtClean="0">
                <a:solidFill>
                  <a:schemeClr val="bg1"/>
                </a:solidFill>
                <a:latin typeface="+mn-lt"/>
              </a:rPr>
              <a:t>Diatomic Molecules</a:t>
            </a:r>
          </a:p>
          <a:p>
            <a:pPr eaLnBrk="1" hangingPunct="1">
              <a:defRPr/>
            </a:pPr>
            <a:r>
              <a:rPr lang="en-US" sz="1600" dirty="0" smtClean="0">
                <a:solidFill>
                  <a:schemeClr val="bg1"/>
                </a:solidFill>
                <a:latin typeface="+mn-lt"/>
              </a:rPr>
              <a:t>Berne/Harp</a:t>
            </a:r>
          </a:p>
        </p:txBody>
      </p:sp>
      <p:sp>
        <p:nvSpPr>
          <p:cNvPr id="7192" name="TextBox 12"/>
          <p:cNvSpPr txBox="1">
            <a:spLocks noChangeArrowheads="1"/>
          </p:cNvSpPr>
          <p:nvPr/>
        </p:nvSpPr>
        <p:spPr bwMode="auto">
          <a:xfrm>
            <a:off x="6226175" y="3592513"/>
            <a:ext cx="2667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sz="1600" dirty="0" smtClean="0">
                <a:solidFill>
                  <a:schemeClr val="bg1"/>
                </a:solidFill>
                <a:latin typeface="+mn-lt"/>
              </a:rPr>
              <a:t>Thermal Bath</a:t>
            </a:r>
          </a:p>
          <a:p>
            <a:pPr eaLnBrk="1" hangingPunct="1">
              <a:defRPr/>
            </a:pPr>
            <a:r>
              <a:rPr lang="en-US" sz="1600" dirty="0" smtClean="0">
                <a:solidFill>
                  <a:schemeClr val="bg1"/>
                </a:solidFill>
                <a:latin typeface="+mn-lt"/>
              </a:rPr>
              <a:t>Herman </a:t>
            </a:r>
            <a:r>
              <a:rPr lang="en-US" sz="1600" dirty="0" err="1" smtClean="0">
                <a:solidFill>
                  <a:schemeClr val="bg1"/>
                </a:solidFill>
                <a:latin typeface="+mn-lt"/>
              </a:rPr>
              <a:t>Berendsen</a:t>
            </a:r>
            <a:endParaRPr lang="en-US" sz="1600" dirty="0" smtClean="0">
              <a:solidFill>
                <a:schemeClr val="bg1"/>
              </a:solidFill>
              <a:latin typeface="+mn-lt"/>
            </a:endParaRPr>
          </a:p>
        </p:txBody>
      </p:sp>
      <p:sp>
        <p:nvSpPr>
          <p:cNvPr id="7194" name="TextBox 12"/>
          <p:cNvSpPr txBox="1">
            <a:spLocks noChangeArrowheads="1"/>
          </p:cNvSpPr>
          <p:nvPr/>
        </p:nvSpPr>
        <p:spPr bwMode="auto">
          <a:xfrm>
            <a:off x="6800850" y="2532063"/>
            <a:ext cx="2667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sz="1600" smtClean="0">
                <a:solidFill>
                  <a:schemeClr val="bg1"/>
                </a:solidFill>
                <a:latin typeface="+mn-lt"/>
              </a:rPr>
              <a:t>BPTI</a:t>
            </a:r>
          </a:p>
          <a:p>
            <a:pPr eaLnBrk="1" hangingPunct="1">
              <a:defRPr/>
            </a:pPr>
            <a:r>
              <a:rPr lang="en-US" sz="1600" smtClean="0">
                <a:solidFill>
                  <a:schemeClr val="bg1"/>
                </a:solidFill>
                <a:latin typeface="+mn-lt"/>
              </a:rPr>
              <a:t>Mc Cammon/Karplus</a:t>
            </a:r>
          </a:p>
          <a:p>
            <a:pPr eaLnBrk="1" hangingPunct="1">
              <a:defRPr/>
            </a:pPr>
            <a:endParaRPr lang="en-US" sz="1600" smtClean="0">
              <a:solidFill>
                <a:schemeClr val="bg1"/>
              </a:solidFill>
              <a:latin typeface="+mn-lt"/>
            </a:endParaRPr>
          </a:p>
        </p:txBody>
      </p:sp>
      <p:pic>
        <p:nvPicPr>
          <p:cNvPr id="6153" name="Imagem 3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08988" y="3579813"/>
            <a:ext cx="700087"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Imagem 3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2328863"/>
            <a:ext cx="890588"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Imagem 3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6613" y="3219450"/>
            <a:ext cx="944562"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01" name="TextBox 12"/>
          <p:cNvSpPr txBox="1">
            <a:spLocks noChangeArrowheads="1"/>
          </p:cNvSpPr>
          <p:nvPr/>
        </p:nvSpPr>
        <p:spPr bwMode="auto">
          <a:xfrm>
            <a:off x="4137025" y="3859213"/>
            <a:ext cx="2667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sz="1600" dirty="0" smtClean="0">
                <a:solidFill>
                  <a:schemeClr val="bg1"/>
                </a:solidFill>
                <a:latin typeface="+mn-lt"/>
              </a:rPr>
              <a:t>Liquid water ST2</a:t>
            </a:r>
          </a:p>
          <a:p>
            <a:pPr eaLnBrk="1" hangingPunct="1">
              <a:defRPr/>
            </a:pPr>
            <a:r>
              <a:rPr lang="en-US" sz="1600" dirty="0" err="1" smtClean="0">
                <a:solidFill>
                  <a:schemeClr val="bg1"/>
                </a:solidFill>
                <a:latin typeface="+mn-lt"/>
              </a:rPr>
              <a:t>Stillinger</a:t>
            </a:r>
            <a:r>
              <a:rPr lang="en-US" sz="1600" dirty="0" smtClean="0">
                <a:solidFill>
                  <a:schemeClr val="bg1"/>
                </a:solidFill>
                <a:latin typeface="+mn-lt"/>
              </a:rPr>
              <a:t>/ </a:t>
            </a:r>
            <a:r>
              <a:rPr lang="en-US" sz="1600" dirty="0" err="1" smtClean="0">
                <a:solidFill>
                  <a:schemeClr val="bg1"/>
                </a:solidFill>
                <a:latin typeface="+mn-lt"/>
              </a:rPr>
              <a:t>Rahman</a:t>
            </a:r>
            <a:endParaRPr lang="en-US" sz="1600" dirty="0" smtClean="0">
              <a:solidFill>
                <a:schemeClr val="bg1"/>
              </a:solidFill>
              <a:latin typeface="+mn-lt"/>
            </a:endParaRPr>
          </a:p>
        </p:txBody>
      </p:sp>
      <p:cxnSp>
        <p:nvCxnSpPr>
          <p:cNvPr id="37" name="Straight Connector 14"/>
          <p:cNvCxnSpPr/>
          <p:nvPr/>
        </p:nvCxnSpPr>
        <p:spPr>
          <a:xfrm rot="16200000" flipH="1">
            <a:off x="7421562" y="3027363"/>
            <a:ext cx="1782763" cy="7938"/>
          </a:xfrm>
          <a:prstGeom prst="line">
            <a:avLst/>
          </a:prstGeom>
          <a:ln>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CaixaDeTexto 1"/>
          <p:cNvSpPr txBox="1"/>
          <p:nvPr/>
        </p:nvSpPr>
        <p:spPr>
          <a:xfrm>
            <a:off x="2412080" y="15875"/>
            <a:ext cx="4011291" cy="523220"/>
          </a:xfrm>
          <a:prstGeom prst="rect">
            <a:avLst/>
          </a:prstGeom>
          <a:noFill/>
        </p:spPr>
        <p:txBody>
          <a:bodyPr wrap="none">
            <a:spAutoFit/>
          </a:bodyPr>
          <a:lstStyle/>
          <a:p>
            <a:pPr eaLnBrk="0" hangingPunct="0">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pt-BR" sz="2800" cap="small" dirty="0" err="1">
                <a:solidFill>
                  <a:schemeClr val="bg1"/>
                </a:solidFill>
                <a:latin typeface="Times New Roman" panose="02020603050405020304" pitchFamily="18" charset="0"/>
                <a:cs typeface="Arial" panose="020B0604020202020204" pitchFamily="34" charset="0"/>
              </a:rPr>
              <a:t>How</a:t>
            </a:r>
            <a:r>
              <a:rPr lang="pt-BR" sz="2800" cap="small" dirty="0">
                <a:solidFill>
                  <a:schemeClr val="bg1"/>
                </a:solidFill>
                <a:latin typeface="Times New Roman" panose="02020603050405020304" pitchFamily="18" charset="0"/>
                <a:cs typeface="Arial" panose="020B0604020202020204" pitchFamily="34" charset="0"/>
              </a:rPr>
              <a:t> </a:t>
            </a:r>
            <a:r>
              <a:rPr lang="pt-BR" sz="2800" cap="small" dirty="0" err="1">
                <a:solidFill>
                  <a:schemeClr val="bg1"/>
                </a:solidFill>
                <a:latin typeface="Times New Roman" panose="02020603050405020304" pitchFamily="18" charset="0"/>
                <a:cs typeface="Arial" panose="020B0604020202020204" pitchFamily="34" charset="0"/>
              </a:rPr>
              <a:t>did</a:t>
            </a:r>
            <a:r>
              <a:rPr lang="pt-BR" sz="2800" cap="small" dirty="0">
                <a:solidFill>
                  <a:schemeClr val="bg1"/>
                </a:solidFill>
                <a:latin typeface="Times New Roman" panose="02020603050405020304" pitchFamily="18" charset="0"/>
                <a:cs typeface="Arial" panose="020B0604020202020204" pitchFamily="34" charset="0"/>
              </a:rPr>
              <a:t> it </a:t>
            </a:r>
            <a:r>
              <a:rPr lang="pt-BR" sz="2800" cap="small" dirty="0" err="1">
                <a:solidFill>
                  <a:schemeClr val="bg1"/>
                </a:solidFill>
                <a:latin typeface="Times New Roman" panose="02020603050405020304" pitchFamily="18" charset="0"/>
                <a:cs typeface="Arial" panose="020B0604020202020204" pitchFamily="34" charset="0"/>
              </a:rPr>
              <a:t>get</a:t>
            </a:r>
            <a:r>
              <a:rPr lang="pt-BR" sz="2800" cap="small" dirty="0">
                <a:solidFill>
                  <a:schemeClr val="bg1"/>
                </a:solidFill>
                <a:latin typeface="Times New Roman" panose="02020603050405020304" pitchFamily="18" charset="0"/>
                <a:cs typeface="Arial" panose="020B0604020202020204" pitchFamily="34" charset="0"/>
              </a:rPr>
              <a:t> </a:t>
            </a:r>
            <a:r>
              <a:rPr lang="pt-BR" sz="2800" cap="small" dirty="0" err="1">
                <a:solidFill>
                  <a:schemeClr val="bg1"/>
                </a:solidFill>
                <a:latin typeface="Times New Roman" panose="02020603050405020304" pitchFamily="18" charset="0"/>
                <a:cs typeface="Arial" panose="020B0604020202020204" pitchFamily="34" charset="0"/>
              </a:rPr>
              <a:t>started</a:t>
            </a:r>
            <a:r>
              <a:rPr lang="pt-BR" sz="2800" cap="small" dirty="0">
                <a:solidFill>
                  <a:schemeClr val="bg1"/>
                </a:solidFill>
                <a:latin typeface="Times New Roman" panose="02020603050405020304" pitchFamily="18" charset="0"/>
                <a:cs typeface="Arial" panose="020B0604020202020204" pitchFamily="34" charset="0"/>
              </a:rPr>
              <a:t>?</a:t>
            </a:r>
          </a:p>
        </p:txBody>
      </p:sp>
      <p:grpSp>
        <p:nvGrpSpPr>
          <p:cNvPr id="6159" name="Grupo 2"/>
          <p:cNvGrpSpPr>
            <a:grpSpLocks/>
          </p:cNvGrpSpPr>
          <p:nvPr/>
        </p:nvGrpSpPr>
        <p:grpSpPr bwMode="auto">
          <a:xfrm>
            <a:off x="457200" y="598488"/>
            <a:ext cx="8229600" cy="1828800"/>
            <a:chOff x="457200" y="526335"/>
            <a:chExt cx="8229600" cy="1829391"/>
          </a:xfrm>
        </p:grpSpPr>
        <p:pic>
          <p:nvPicPr>
            <p:cNvPr id="17" name="Picture 16" descr="16523618_lighthouse.jpg"/>
            <p:cNvPicPr>
              <a:picLocks noChangeAspect="1"/>
            </p:cNvPicPr>
            <p:nvPr/>
          </p:nvPicPr>
          <p:blipFill>
            <a:blip r:embed="rId6" cstate="print"/>
            <a:srcRect/>
            <a:stretch>
              <a:fillRect/>
            </a:stretch>
          </p:blipFill>
          <p:spPr>
            <a:xfrm>
              <a:off x="457200" y="526335"/>
              <a:ext cx="8229600" cy="1820007"/>
            </a:xfrm>
            <a:prstGeom prst="round2SameRect">
              <a:avLst>
                <a:gd name="adj1" fmla="val 6536"/>
                <a:gd name="adj2" fmla="val 0"/>
              </a:avLst>
            </a:prstGeom>
            <a:effectLst>
              <a:innerShdw blurRad="114300">
                <a:prstClr val="black"/>
              </a:innerShdw>
            </a:effectLst>
          </p:spPr>
        </p:pic>
        <p:sp>
          <p:nvSpPr>
            <p:cNvPr id="19" name="Rectangle 18"/>
            <p:cNvSpPr/>
            <p:nvPr/>
          </p:nvSpPr>
          <p:spPr>
            <a:xfrm flipV="1">
              <a:off x="457200" y="1854087"/>
              <a:ext cx="8229600" cy="501639"/>
            </a:xfrm>
            <a:prstGeom prst="rect">
              <a:avLst/>
            </a:prstGeom>
            <a:solidFill>
              <a:schemeClr val="tx1">
                <a:lumMod val="65000"/>
                <a:lumOff val="35000"/>
                <a:alpha val="80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6170" name="TextBox 4"/>
            <p:cNvSpPr txBox="1">
              <a:spLocks noChangeArrowheads="1"/>
            </p:cNvSpPr>
            <p:nvPr/>
          </p:nvSpPr>
          <p:spPr bwMode="auto">
            <a:xfrm>
              <a:off x="704850" y="1828800"/>
              <a:ext cx="525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solidFill>
                    <a:schemeClr val="bg1"/>
                  </a:solidFill>
                  <a:latin typeface="Gill Sans MT Condensed" pitchFamily="34" charset="0"/>
                </a:rPr>
                <a:t>1957</a:t>
              </a:r>
            </a:p>
          </p:txBody>
        </p:sp>
        <p:sp>
          <p:nvSpPr>
            <p:cNvPr id="6171" name="TextBox 5"/>
            <p:cNvSpPr txBox="1">
              <a:spLocks noChangeArrowheads="1"/>
            </p:cNvSpPr>
            <p:nvPr/>
          </p:nvSpPr>
          <p:spPr bwMode="auto">
            <a:xfrm>
              <a:off x="2154238" y="1828800"/>
              <a:ext cx="523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solidFill>
                    <a:schemeClr val="bg1"/>
                  </a:solidFill>
                  <a:latin typeface="Gill Sans MT Condensed" pitchFamily="34" charset="0"/>
                </a:rPr>
                <a:t>1964</a:t>
              </a:r>
            </a:p>
          </p:txBody>
        </p:sp>
        <p:sp>
          <p:nvSpPr>
            <p:cNvPr id="6172" name="TextBox 6"/>
            <p:cNvSpPr txBox="1">
              <a:spLocks noChangeArrowheads="1"/>
            </p:cNvSpPr>
            <p:nvPr/>
          </p:nvSpPr>
          <p:spPr bwMode="auto">
            <a:xfrm>
              <a:off x="3625850" y="1828800"/>
              <a:ext cx="525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solidFill>
                    <a:schemeClr val="bg1"/>
                  </a:solidFill>
                  <a:latin typeface="Gill Sans MT Condensed" pitchFamily="34" charset="0"/>
                </a:rPr>
                <a:t>1968</a:t>
              </a:r>
            </a:p>
          </p:txBody>
        </p:sp>
        <p:sp>
          <p:nvSpPr>
            <p:cNvPr id="6173" name="TextBox 7"/>
            <p:cNvSpPr txBox="1">
              <a:spLocks noChangeArrowheads="1"/>
            </p:cNvSpPr>
            <p:nvPr/>
          </p:nvSpPr>
          <p:spPr bwMode="auto">
            <a:xfrm>
              <a:off x="5102225" y="1828800"/>
              <a:ext cx="523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solidFill>
                    <a:schemeClr val="bg1"/>
                  </a:solidFill>
                  <a:latin typeface="Gill Sans MT Condensed" pitchFamily="34" charset="0"/>
                </a:rPr>
                <a:t>1971</a:t>
              </a:r>
            </a:p>
          </p:txBody>
        </p:sp>
        <p:sp>
          <p:nvSpPr>
            <p:cNvPr id="6174" name="TextBox 8"/>
            <p:cNvSpPr txBox="1">
              <a:spLocks noChangeArrowheads="1"/>
            </p:cNvSpPr>
            <p:nvPr/>
          </p:nvSpPr>
          <p:spPr bwMode="auto">
            <a:xfrm>
              <a:off x="6567488" y="1828800"/>
              <a:ext cx="5254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solidFill>
                    <a:schemeClr val="bg1"/>
                  </a:solidFill>
                  <a:latin typeface="Gill Sans MT Condensed" pitchFamily="34" charset="0"/>
                </a:rPr>
                <a:t>1977</a:t>
              </a:r>
            </a:p>
          </p:txBody>
        </p:sp>
        <p:sp>
          <p:nvSpPr>
            <p:cNvPr id="6175" name="TextBox 9"/>
            <p:cNvSpPr txBox="1">
              <a:spLocks noChangeArrowheads="1"/>
            </p:cNvSpPr>
            <p:nvPr/>
          </p:nvSpPr>
          <p:spPr bwMode="auto">
            <a:xfrm>
              <a:off x="7974013" y="1828800"/>
              <a:ext cx="5254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solidFill>
                    <a:schemeClr val="bg1"/>
                  </a:solidFill>
                  <a:latin typeface="Gill Sans MT Condensed" pitchFamily="34" charset="0"/>
                </a:rPr>
                <a:t>1984</a:t>
              </a:r>
            </a:p>
          </p:txBody>
        </p:sp>
        <p:pic>
          <p:nvPicPr>
            <p:cNvPr id="6176" name="Imagem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4213" y="741363"/>
              <a:ext cx="8286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7" name="Imagem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483475" y="596900"/>
              <a:ext cx="976313" cy="118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8" name="Imagem 10"/>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684713" y="708025"/>
              <a:ext cx="833437"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9" name="Imagem 1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509963" y="693738"/>
              <a:ext cx="80962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0" name="Imagem 25"/>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90725" y="741363"/>
              <a:ext cx="879475"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81" name="Grupo 40"/>
            <p:cNvGrpSpPr>
              <a:grpSpLocks/>
            </p:cNvGrpSpPr>
            <p:nvPr/>
          </p:nvGrpSpPr>
          <p:grpSpPr bwMode="auto">
            <a:xfrm>
              <a:off x="5764213" y="733425"/>
              <a:ext cx="1579562" cy="971550"/>
              <a:chOff x="5971095" y="451886"/>
              <a:chExt cx="1579376" cy="971789"/>
            </a:xfrm>
          </p:grpSpPr>
          <p:pic>
            <p:nvPicPr>
              <p:cNvPr id="6182" name="Imagem 3"/>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6719074" y="460268"/>
                <a:ext cx="831397" cy="96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3" name="Imagem 38"/>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971095" y="451886"/>
                <a:ext cx="773565" cy="967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cxnSp>
        <p:nvCxnSpPr>
          <p:cNvPr id="28" name="Straight Connector 15"/>
          <p:cNvCxnSpPr/>
          <p:nvPr/>
        </p:nvCxnSpPr>
        <p:spPr>
          <a:xfrm rot="16200000" flipH="1">
            <a:off x="6393656" y="2661444"/>
            <a:ext cx="822325" cy="7938"/>
          </a:xfrm>
          <a:prstGeom prst="line">
            <a:avLst/>
          </a:prstGeom>
          <a:ln>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Straight Connector 15"/>
          <p:cNvCxnSpPr/>
          <p:nvPr/>
        </p:nvCxnSpPr>
        <p:spPr>
          <a:xfrm rot="16200000" flipH="1">
            <a:off x="7901781" y="2661444"/>
            <a:ext cx="822325" cy="7938"/>
          </a:xfrm>
          <a:prstGeom prst="line">
            <a:avLst/>
          </a:prstGeom>
          <a:ln>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9" name="Straight Connector 14"/>
          <p:cNvCxnSpPr/>
          <p:nvPr/>
        </p:nvCxnSpPr>
        <p:spPr>
          <a:xfrm rot="16200000" flipH="1">
            <a:off x="1523206" y="3190082"/>
            <a:ext cx="1782763" cy="6350"/>
          </a:xfrm>
          <a:prstGeom prst="line">
            <a:avLst/>
          </a:prstGeom>
          <a:ln>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15"/>
          <p:cNvCxnSpPr/>
          <p:nvPr/>
        </p:nvCxnSpPr>
        <p:spPr>
          <a:xfrm rot="16200000" flipH="1">
            <a:off x="492125" y="2662238"/>
            <a:ext cx="822325" cy="6350"/>
          </a:xfrm>
          <a:prstGeom prst="line">
            <a:avLst/>
          </a:prstGeom>
          <a:ln>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3" name="Straight Connector 15"/>
          <p:cNvCxnSpPr/>
          <p:nvPr/>
        </p:nvCxnSpPr>
        <p:spPr>
          <a:xfrm rot="16200000" flipH="1">
            <a:off x="3513137" y="2662238"/>
            <a:ext cx="822325" cy="6350"/>
          </a:xfrm>
          <a:prstGeom prst="line">
            <a:avLst/>
          </a:prstGeom>
          <a:ln>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0" name="Straight Connector 14"/>
          <p:cNvCxnSpPr/>
          <p:nvPr/>
        </p:nvCxnSpPr>
        <p:spPr>
          <a:xfrm rot="16200000" flipH="1">
            <a:off x="4469606" y="3190082"/>
            <a:ext cx="1782763" cy="6350"/>
          </a:xfrm>
          <a:prstGeom prst="line">
            <a:avLst/>
          </a:prstGeom>
          <a:ln>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78" name="Rectangle 2"/>
          <p:cNvSpPr>
            <a:spLocks noGrp="1" noRot="1" noChangeArrowheads="1"/>
          </p:cNvSpPr>
          <p:nvPr>
            <p:ph type="title"/>
          </p:nvPr>
        </p:nvSpPr>
        <p:spPr>
          <a:xfrm>
            <a:off x="251520" y="205979"/>
            <a:ext cx="8496944" cy="447675"/>
          </a:xfrm>
          <a:noFill/>
          <a:ln/>
        </p:spPr>
        <p:txBody>
          <a:bodyPr/>
          <a:lstStyle/>
          <a:p>
            <a:pPr>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de-DE" altLang="pt-BR" sz="2800" kern="1200" cap="small" dirty="0">
                <a:solidFill>
                  <a:schemeClr val="bg1"/>
                </a:solidFill>
                <a:latin typeface="Times New Roman" panose="02020603050405020304" pitchFamily="18" charset="0"/>
                <a:ea typeface="+mn-ea"/>
                <a:cs typeface="Arial" panose="020B0604020202020204" pitchFamily="34" charset="0"/>
              </a:rPr>
              <a:t>First molecular dynamics simulation (1957/59)</a:t>
            </a:r>
          </a:p>
        </p:txBody>
      </p:sp>
      <p:pic>
        <p:nvPicPr>
          <p:cNvPr id="715779" name="Picture 3" descr="aw1"/>
          <p:cNvPicPr>
            <a:picLocks noChangeAspect="1" noChangeArrowheads="1"/>
          </p:cNvPicPr>
          <p:nvPr/>
        </p:nvPicPr>
        <p:blipFill>
          <a:blip r:embed="rId2" cstate="print">
            <a:lum bright="-6000"/>
            <a:extLst>
              <a:ext uri="{28A0092B-C50C-407E-A947-70E740481C1C}">
                <a14:useLocalDpi xmlns:a14="http://schemas.microsoft.com/office/drawing/2010/main" val="0"/>
              </a:ext>
            </a:extLst>
          </a:blip>
          <a:srcRect l="1852" r="2081"/>
          <a:stretch>
            <a:fillRect/>
          </a:stretch>
        </p:blipFill>
        <p:spPr bwMode="auto">
          <a:xfrm>
            <a:off x="3420667" y="995363"/>
            <a:ext cx="4507706" cy="1503760"/>
          </a:xfrm>
          <a:prstGeom prst="rect">
            <a:avLst/>
          </a:prstGeom>
          <a:noFill/>
          <a:extLst>
            <a:ext uri="{909E8E84-426E-40DD-AFC4-6F175D3DCCD1}">
              <a14:hiddenFill xmlns:a14="http://schemas.microsoft.com/office/drawing/2010/main">
                <a:solidFill>
                  <a:srgbClr val="FFFFFF"/>
                </a:solidFill>
              </a14:hiddenFill>
            </a:ext>
          </a:extLst>
        </p:spPr>
      </p:pic>
      <p:pic>
        <p:nvPicPr>
          <p:cNvPr id="715780" name="Picture 4" descr="aw2"/>
          <p:cNvPicPr>
            <a:picLocks noChangeAspect="1" noChangeArrowheads="1"/>
          </p:cNvPicPr>
          <p:nvPr/>
        </p:nvPicPr>
        <p:blipFill>
          <a:blip r:embed="rId3" cstate="print">
            <a:lum bright="-6000"/>
            <a:extLst>
              <a:ext uri="{28A0092B-C50C-407E-A947-70E740481C1C}">
                <a14:useLocalDpi xmlns:a14="http://schemas.microsoft.com/office/drawing/2010/main" val="0"/>
              </a:ext>
            </a:extLst>
          </a:blip>
          <a:srcRect/>
          <a:stretch>
            <a:fillRect/>
          </a:stretch>
        </p:blipFill>
        <p:spPr bwMode="auto">
          <a:xfrm>
            <a:off x="625471" y="995363"/>
            <a:ext cx="1928813" cy="610791"/>
          </a:xfrm>
          <a:prstGeom prst="rect">
            <a:avLst/>
          </a:prstGeom>
          <a:noFill/>
          <a:extLst>
            <a:ext uri="{909E8E84-426E-40DD-AFC4-6F175D3DCCD1}">
              <a14:hiddenFill xmlns:a14="http://schemas.microsoft.com/office/drawing/2010/main">
                <a:solidFill>
                  <a:srgbClr val="FFFFFF"/>
                </a:solidFill>
              </a14:hiddenFill>
            </a:ext>
          </a:extLst>
        </p:spPr>
      </p:pic>
      <p:grpSp>
        <p:nvGrpSpPr>
          <p:cNvPr id="715781" name="Group 5"/>
          <p:cNvGrpSpPr>
            <a:grpSpLocks/>
          </p:cNvGrpSpPr>
          <p:nvPr/>
        </p:nvGrpSpPr>
        <p:grpSpPr bwMode="auto">
          <a:xfrm>
            <a:off x="3434954" y="2702719"/>
            <a:ext cx="4486275" cy="1332310"/>
            <a:chOff x="547" y="2972"/>
            <a:chExt cx="3868" cy="1174"/>
          </a:xfrm>
        </p:grpSpPr>
        <p:pic>
          <p:nvPicPr>
            <p:cNvPr id="715782" name="Picture 6" descr="hard_disks1"/>
            <p:cNvPicPr>
              <a:picLocks noChangeAspect="1" noChangeArrowheads="1"/>
            </p:cNvPicPr>
            <p:nvPr/>
          </p:nvPicPr>
          <p:blipFill>
            <a:blip r:embed="rId4" cstate="print">
              <a:lum bright="-18000" contrast="100000"/>
              <a:extLst>
                <a:ext uri="{28A0092B-C50C-407E-A947-70E740481C1C}">
                  <a14:useLocalDpi xmlns:a14="http://schemas.microsoft.com/office/drawing/2010/main" val="0"/>
                </a:ext>
              </a:extLst>
            </a:blip>
            <a:srcRect/>
            <a:stretch>
              <a:fillRect/>
            </a:stretch>
          </p:blipFill>
          <p:spPr bwMode="auto">
            <a:xfrm>
              <a:off x="547" y="2972"/>
              <a:ext cx="1210" cy="1173"/>
            </a:xfrm>
            <a:prstGeom prst="rect">
              <a:avLst/>
            </a:prstGeom>
            <a:noFill/>
            <a:extLst>
              <a:ext uri="{909E8E84-426E-40DD-AFC4-6F175D3DCCD1}">
                <a14:hiddenFill xmlns:a14="http://schemas.microsoft.com/office/drawing/2010/main">
                  <a:solidFill>
                    <a:srgbClr val="FFFFFF"/>
                  </a:solidFill>
                </a14:hiddenFill>
              </a:ext>
            </a:extLst>
          </p:spPr>
        </p:pic>
        <p:pic>
          <p:nvPicPr>
            <p:cNvPr id="715783" name="Picture 7" descr="hard_disks2"/>
            <p:cNvPicPr>
              <a:picLocks noChangeAspect="1" noChangeArrowheads="1"/>
            </p:cNvPicPr>
            <p:nvPr/>
          </p:nvPicPr>
          <p:blipFill>
            <a:blip r:embed="rId5" cstate="print">
              <a:lum contrast="100000"/>
              <a:extLst>
                <a:ext uri="{28A0092B-C50C-407E-A947-70E740481C1C}">
                  <a14:useLocalDpi xmlns:a14="http://schemas.microsoft.com/office/drawing/2010/main" val="0"/>
                </a:ext>
              </a:extLst>
            </a:blip>
            <a:srcRect l="824"/>
            <a:stretch>
              <a:fillRect/>
            </a:stretch>
          </p:blipFill>
          <p:spPr bwMode="auto">
            <a:xfrm>
              <a:off x="1886" y="2981"/>
              <a:ext cx="1204" cy="1161"/>
            </a:xfrm>
            <a:prstGeom prst="rect">
              <a:avLst/>
            </a:prstGeom>
            <a:noFill/>
            <a:extLst>
              <a:ext uri="{909E8E84-426E-40DD-AFC4-6F175D3DCCD1}">
                <a14:hiddenFill xmlns:a14="http://schemas.microsoft.com/office/drawing/2010/main">
                  <a:solidFill>
                    <a:srgbClr val="FFFFFF"/>
                  </a:solidFill>
                </a14:hiddenFill>
              </a:ext>
            </a:extLst>
          </p:spPr>
        </p:pic>
        <p:pic>
          <p:nvPicPr>
            <p:cNvPr id="715784" name="Picture 8" descr="hard_disks3"/>
            <p:cNvPicPr>
              <a:picLocks noChangeAspect="1" noChangeArrowheads="1"/>
            </p:cNvPicPr>
            <p:nvPr/>
          </p:nvPicPr>
          <p:blipFill>
            <a:blip r:embed="rId6" cstate="print">
              <a:lum contrast="100000"/>
              <a:extLst>
                <a:ext uri="{28A0092B-C50C-407E-A947-70E740481C1C}">
                  <a14:useLocalDpi xmlns:a14="http://schemas.microsoft.com/office/drawing/2010/main" val="0"/>
                </a:ext>
              </a:extLst>
            </a:blip>
            <a:srcRect/>
            <a:stretch>
              <a:fillRect/>
            </a:stretch>
          </p:blipFill>
          <p:spPr bwMode="auto">
            <a:xfrm>
              <a:off x="3217" y="2982"/>
              <a:ext cx="1198" cy="1164"/>
            </a:xfrm>
            <a:prstGeom prst="rect">
              <a:avLst/>
            </a:prstGeom>
            <a:noFill/>
            <a:extLst>
              <a:ext uri="{909E8E84-426E-40DD-AFC4-6F175D3DCCD1}">
                <a14:hiddenFill xmlns:a14="http://schemas.microsoft.com/office/drawing/2010/main">
                  <a:solidFill>
                    <a:srgbClr val="FFFFFF"/>
                  </a:solidFill>
                </a14:hiddenFill>
              </a:ext>
            </a:extLst>
          </p:spPr>
        </p:pic>
      </p:grpSp>
      <p:sp>
        <p:nvSpPr>
          <p:cNvPr id="715787" name="Text Box 11"/>
          <p:cNvSpPr txBox="1">
            <a:spLocks noChangeArrowheads="1"/>
          </p:cNvSpPr>
          <p:nvPr/>
        </p:nvSpPr>
        <p:spPr bwMode="auto">
          <a:xfrm>
            <a:off x="3694510" y="4168379"/>
            <a:ext cx="819455"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pt-BR" sz="900" b="1"/>
              <a:t>solid phase</a:t>
            </a:r>
            <a:endParaRPr lang="en-GB" altLang="pt-BR" sz="900" b="1"/>
          </a:p>
        </p:txBody>
      </p:sp>
      <p:sp>
        <p:nvSpPr>
          <p:cNvPr id="715788" name="Text Box 12"/>
          <p:cNvSpPr txBox="1">
            <a:spLocks noChangeArrowheads="1"/>
          </p:cNvSpPr>
          <p:nvPr/>
        </p:nvSpPr>
        <p:spPr bwMode="auto">
          <a:xfrm>
            <a:off x="5178029" y="4179094"/>
            <a:ext cx="857927"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pt-BR" sz="900" b="1"/>
              <a:t>liquid phase</a:t>
            </a:r>
            <a:endParaRPr lang="en-GB" altLang="pt-BR" sz="900" b="1"/>
          </a:p>
        </p:txBody>
      </p:sp>
      <p:sp>
        <p:nvSpPr>
          <p:cNvPr id="715789" name="Text Box 13"/>
          <p:cNvSpPr txBox="1">
            <a:spLocks noChangeArrowheads="1"/>
          </p:cNvSpPr>
          <p:nvPr/>
        </p:nvSpPr>
        <p:spPr bwMode="auto">
          <a:xfrm>
            <a:off x="6593681" y="4179094"/>
            <a:ext cx="128753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pt-BR" sz="900" b="1"/>
              <a:t>liquid-vapour-phase</a:t>
            </a:r>
            <a:endParaRPr lang="en-GB" altLang="pt-BR" sz="900" b="1"/>
          </a:p>
        </p:txBody>
      </p:sp>
      <p:sp>
        <p:nvSpPr>
          <p:cNvPr id="715790" name="Text Box 14"/>
          <p:cNvSpPr txBox="1">
            <a:spLocks noChangeArrowheads="1"/>
          </p:cNvSpPr>
          <p:nvPr/>
        </p:nvSpPr>
        <p:spPr bwMode="auto">
          <a:xfrm>
            <a:off x="2339752" y="4564856"/>
            <a:ext cx="1816523"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pt-BR" sz="1050" b="1" dirty="0"/>
              <a:t>N=32:   7000 collisions / h</a:t>
            </a:r>
          </a:p>
          <a:p>
            <a:r>
              <a:rPr lang="de-DE" altLang="pt-BR" sz="1050" b="1" dirty="0"/>
              <a:t>N=500:   500 collisions / h</a:t>
            </a:r>
            <a:endParaRPr lang="en-GB" altLang="pt-BR" sz="1050" b="1" dirty="0"/>
          </a:p>
        </p:txBody>
      </p:sp>
      <p:pic>
        <p:nvPicPr>
          <p:cNvPr id="715791" name="Picture 15" descr="ibm-70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5471" y="2389271"/>
            <a:ext cx="1603772" cy="1209675"/>
          </a:xfrm>
          <a:prstGeom prst="rect">
            <a:avLst/>
          </a:prstGeom>
          <a:noFill/>
          <a:extLst>
            <a:ext uri="{909E8E84-426E-40DD-AFC4-6F175D3DCCD1}">
              <a14:hiddenFill xmlns:a14="http://schemas.microsoft.com/office/drawing/2010/main">
                <a:solidFill>
                  <a:srgbClr val="FFFFFF"/>
                </a:solidFill>
              </a14:hiddenFill>
            </a:ext>
          </a:extLst>
        </p:spPr>
      </p:pic>
      <p:sp>
        <p:nvSpPr>
          <p:cNvPr id="715792" name="Text Box 16"/>
          <p:cNvSpPr txBox="1">
            <a:spLocks noChangeArrowheads="1"/>
          </p:cNvSpPr>
          <p:nvPr/>
        </p:nvSpPr>
        <p:spPr bwMode="auto">
          <a:xfrm>
            <a:off x="626661" y="2059468"/>
            <a:ext cx="747320"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pt-BR" sz="1050" b="1"/>
              <a:t>IBM-704:</a:t>
            </a:r>
            <a:endParaRPr lang="en-GB" altLang="pt-BR" sz="1050">
              <a:latin typeface="Monotype Corsiva" panose="03010101010201010101" pitchFamily="66" charset="0"/>
            </a:endParaRPr>
          </a:p>
        </p:txBody>
      </p:sp>
      <p:sp>
        <p:nvSpPr>
          <p:cNvPr id="715793" name="Text Box 17"/>
          <p:cNvSpPr txBox="1">
            <a:spLocks noChangeArrowheads="1"/>
          </p:cNvSpPr>
          <p:nvPr/>
        </p:nvSpPr>
        <p:spPr bwMode="auto">
          <a:xfrm>
            <a:off x="4279280" y="4597004"/>
            <a:ext cx="204549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altLang="pt-BR" sz="1050" b="1" dirty="0"/>
              <a:t>Production run </a:t>
            </a:r>
            <a:r>
              <a:rPr lang="de-DE" altLang="pt-BR" sz="1050" b="1" dirty="0">
                <a:cs typeface="Arial" panose="020B0604020202020204" pitchFamily="34" charset="0"/>
              </a:rPr>
              <a:t>~</a:t>
            </a:r>
            <a:r>
              <a:rPr lang="de-DE" altLang="pt-BR" sz="1050" b="1" dirty="0"/>
              <a:t>20000 steps </a:t>
            </a:r>
            <a:endParaRPr lang="en-GB" altLang="pt-BR" sz="1050" b="1" dirty="0"/>
          </a:p>
        </p:txBody>
      </p:sp>
      <p:sp>
        <p:nvSpPr>
          <p:cNvPr id="715794" name="Text Box 18"/>
          <p:cNvSpPr txBox="1">
            <a:spLocks noChangeArrowheads="1"/>
          </p:cNvSpPr>
          <p:nvPr/>
        </p:nvSpPr>
        <p:spPr bwMode="auto">
          <a:xfrm>
            <a:off x="6347395" y="4461273"/>
            <a:ext cx="2342308" cy="577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pt-BR" sz="1050" b="1" dirty="0"/>
              <a:t>N=32   </a:t>
            </a:r>
            <a:r>
              <a:rPr lang="de-DE" altLang="pt-BR" sz="1050" b="1" dirty="0">
                <a:sym typeface="Symbol" panose="05050102010706020507" pitchFamily="18" charset="2"/>
              </a:rPr>
              <a:t> 6.5x10</a:t>
            </a:r>
            <a:r>
              <a:rPr lang="de-DE" altLang="pt-BR" sz="1050" b="1" baseline="30000" dirty="0">
                <a:sym typeface="Symbol" panose="05050102010706020507" pitchFamily="18" charset="2"/>
              </a:rPr>
              <a:t>5</a:t>
            </a:r>
            <a:r>
              <a:rPr lang="de-DE" altLang="pt-BR" sz="1050" b="1" dirty="0">
                <a:sym typeface="Symbol" panose="05050102010706020507" pitchFamily="18" charset="2"/>
              </a:rPr>
              <a:t> coll.  4 days</a:t>
            </a:r>
          </a:p>
          <a:p>
            <a:endParaRPr lang="de-DE" altLang="pt-BR" sz="1050" b="1" dirty="0">
              <a:sym typeface="Symbol" panose="05050102010706020507" pitchFamily="18" charset="2"/>
            </a:endParaRPr>
          </a:p>
          <a:p>
            <a:r>
              <a:rPr lang="de-DE" altLang="pt-BR" sz="1050" b="1" dirty="0">
                <a:sym typeface="Symbol" panose="05050102010706020507" pitchFamily="18" charset="2"/>
              </a:rPr>
              <a:t>N=500     10</a:t>
            </a:r>
            <a:r>
              <a:rPr lang="de-DE" altLang="pt-BR" sz="1050" b="1" baseline="30000" dirty="0">
                <a:sym typeface="Symbol" panose="05050102010706020507" pitchFamily="18" charset="2"/>
              </a:rPr>
              <a:t>7</a:t>
            </a:r>
            <a:r>
              <a:rPr lang="de-DE" altLang="pt-BR" sz="1050" b="1" dirty="0">
                <a:sym typeface="Symbol" panose="05050102010706020507" pitchFamily="18" charset="2"/>
              </a:rPr>
              <a:t> coll.      2.3 years</a:t>
            </a:r>
            <a:endParaRPr lang="en-GB" altLang="pt-BR" sz="1050" b="1" dirty="0">
              <a:sym typeface="Symbol" panose="05050102010706020507" pitchFamily="18" charset="2"/>
            </a:endParaRPr>
          </a:p>
        </p:txBody>
      </p:sp>
      <p:sp>
        <p:nvSpPr>
          <p:cNvPr id="715795" name="AutoShape 19"/>
          <p:cNvSpPr>
            <a:spLocks/>
          </p:cNvSpPr>
          <p:nvPr/>
        </p:nvSpPr>
        <p:spPr bwMode="auto">
          <a:xfrm>
            <a:off x="6252146" y="4442223"/>
            <a:ext cx="94060" cy="553640"/>
          </a:xfrm>
          <a:prstGeom prst="leftBrace">
            <a:avLst>
              <a:gd name="adj1" fmla="val 49050"/>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spTree>
    <p:extLst>
      <p:ext uri="{BB962C8B-B14F-4D97-AF65-F5344CB8AC3E}">
        <p14:creationId xmlns:p14="http://schemas.microsoft.com/office/powerpoint/2010/main" val="37804499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4" name="Rectangle 14"/>
          <p:cNvSpPr>
            <a:spLocks noChangeArrowheads="1"/>
          </p:cNvSpPr>
          <p:nvPr/>
        </p:nvSpPr>
        <p:spPr bwMode="auto">
          <a:xfrm>
            <a:off x="3275410" y="789385"/>
            <a:ext cx="4537472" cy="1782365"/>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sp>
        <p:nvSpPr>
          <p:cNvPr id="716802" name="Rectangle 2"/>
          <p:cNvSpPr>
            <a:spLocks noGrp="1" noRot="1" noChangeArrowheads="1"/>
          </p:cNvSpPr>
          <p:nvPr>
            <p:ph type="title"/>
          </p:nvPr>
        </p:nvSpPr>
        <p:spPr>
          <a:xfrm>
            <a:off x="0" y="160736"/>
            <a:ext cx="9144000" cy="396478"/>
          </a:xfrm>
          <a:noFill/>
          <a:ln/>
        </p:spPr>
        <p:txBody>
          <a:bodyPr/>
          <a:lstStyle/>
          <a:p>
            <a:pPr>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de-DE" altLang="pt-BR" sz="2800" kern="1200" cap="small" dirty="0">
                <a:solidFill>
                  <a:schemeClr val="bg1"/>
                </a:solidFill>
                <a:latin typeface="Times New Roman" panose="02020603050405020304" pitchFamily="18" charset="0"/>
                <a:ea typeface="+mn-ea"/>
                <a:cs typeface="Arial" panose="020B0604020202020204" pitchFamily="34" charset="0"/>
              </a:rPr>
              <a:t>First MD simulation using continuous potentials (1964)</a:t>
            </a:r>
          </a:p>
        </p:txBody>
      </p:sp>
      <p:pic>
        <p:nvPicPr>
          <p:cNvPr id="716803" name="Picture 3" descr="rahman1"/>
          <p:cNvPicPr>
            <a:picLocks noChangeAspect="1" noChangeArrowheads="1"/>
          </p:cNvPicPr>
          <p:nvPr/>
        </p:nvPicPr>
        <p:blipFill>
          <a:blip r:embed="rId2" cstate="print">
            <a:clrChange>
              <a:clrFrom>
                <a:srgbClr val="E7E4E9"/>
              </a:clrFrom>
              <a:clrTo>
                <a:srgbClr val="E7E4E9">
                  <a:alpha val="0"/>
                </a:srgbClr>
              </a:clrTo>
            </a:clrChange>
            <a:lum bright="-6000"/>
            <a:extLst>
              <a:ext uri="{28A0092B-C50C-407E-A947-70E740481C1C}">
                <a14:useLocalDpi xmlns:a14="http://schemas.microsoft.com/office/drawing/2010/main" val="0"/>
              </a:ext>
            </a:extLst>
          </a:blip>
          <a:srcRect/>
          <a:stretch>
            <a:fillRect/>
          </a:stretch>
        </p:blipFill>
        <p:spPr bwMode="auto">
          <a:xfrm>
            <a:off x="3352800" y="829866"/>
            <a:ext cx="4392216" cy="1675209"/>
          </a:xfrm>
          <a:prstGeom prst="rect">
            <a:avLst/>
          </a:prstGeom>
          <a:noFill/>
          <a:extLst>
            <a:ext uri="{909E8E84-426E-40DD-AFC4-6F175D3DCCD1}">
              <a14:hiddenFill xmlns:a14="http://schemas.microsoft.com/office/drawing/2010/main">
                <a:solidFill>
                  <a:srgbClr val="FFFFFF"/>
                </a:solidFill>
              </a14:hiddenFill>
            </a:ext>
          </a:extLst>
        </p:spPr>
      </p:pic>
      <p:pic>
        <p:nvPicPr>
          <p:cNvPr id="716804" name="Picture 4" descr="rahman2"/>
          <p:cNvPicPr>
            <a:picLocks noChangeAspect="1" noChangeArrowheads="1"/>
          </p:cNvPicPr>
          <p:nvPr/>
        </p:nvPicPr>
        <p:blipFill>
          <a:blip r:embed="rId3" cstate="print">
            <a:lum bright="-36000" contrast="72000"/>
            <a:extLst>
              <a:ext uri="{28A0092B-C50C-407E-A947-70E740481C1C}">
                <a14:useLocalDpi xmlns:a14="http://schemas.microsoft.com/office/drawing/2010/main" val="0"/>
              </a:ext>
            </a:extLst>
          </a:blip>
          <a:srcRect/>
          <a:stretch>
            <a:fillRect/>
          </a:stretch>
        </p:blipFill>
        <p:spPr bwMode="auto">
          <a:xfrm>
            <a:off x="1857375" y="2695575"/>
            <a:ext cx="1534716" cy="1797844"/>
          </a:xfrm>
          <a:prstGeom prst="rect">
            <a:avLst/>
          </a:prstGeom>
          <a:noFill/>
          <a:extLst>
            <a:ext uri="{909E8E84-426E-40DD-AFC4-6F175D3DCCD1}">
              <a14:hiddenFill xmlns:a14="http://schemas.microsoft.com/office/drawing/2010/main">
                <a:solidFill>
                  <a:srgbClr val="FFFFFF"/>
                </a:solidFill>
              </a14:hiddenFill>
            </a:ext>
          </a:extLst>
        </p:spPr>
      </p:pic>
      <p:pic>
        <p:nvPicPr>
          <p:cNvPr id="716805" name="Picture 5" descr="rahman3"/>
          <p:cNvPicPr>
            <a:picLocks noChangeAspect="1" noChangeArrowheads="1"/>
          </p:cNvPicPr>
          <p:nvPr/>
        </p:nvPicPr>
        <p:blipFill>
          <a:blip r:embed="rId4" cstate="print">
            <a:lum bright="-24000" contrast="66000"/>
            <a:extLst>
              <a:ext uri="{28A0092B-C50C-407E-A947-70E740481C1C}">
                <a14:useLocalDpi xmlns:a14="http://schemas.microsoft.com/office/drawing/2010/main" val="0"/>
              </a:ext>
            </a:extLst>
          </a:blip>
          <a:srcRect/>
          <a:stretch>
            <a:fillRect/>
          </a:stretch>
        </p:blipFill>
        <p:spPr bwMode="auto">
          <a:xfrm>
            <a:off x="4014788" y="2743200"/>
            <a:ext cx="1451372" cy="1751410"/>
          </a:xfrm>
          <a:prstGeom prst="rect">
            <a:avLst/>
          </a:prstGeom>
          <a:noFill/>
          <a:extLst>
            <a:ext uri="{909E8E84-426E-40DD-AFC4-6F175D3DCCD1}">
              <a14:hiddenFill xmlns:a14="http://schemas.microsoft.com/office/drawing/2010/main">
                <a:solidFill>
                  <a:srgbClr val="FFFFFF"/>
                </a:solidFill>
              </a14:hiddenFill>
            </a:ext>
          </a:extLst>
        </p:spPr>
      </p:pic>
      <p:pic>
        <p:nvPicPr>
          <p:cNvPr id="716806" name="Picture 6" descr="rahman4"/>
          <p:cNvPicPr>
            <a:picLocks noChangeAspect="1" noChangeArrowheads="1"/>
          </p:cNvPicPr>
          <p:nvPr/>
        </p:nvPicPr>
        <p:blipFill>
          <a:blip r:embed="rId5" cstate="print">
            <a:lum bright="-24000" contrast="66000"/>
            <a:extLst>
              <a:ext uri="{28A0092B-C50C-407E-A947-70E740481C1C}">
                <a14:useLocalDpi xmlns:a14="http://schemas.microsoft.com/office/drawing/2010/main" val="0"/>
              </a:ext>
            </a:extLst>
          </a:blip>
          <a:srcRect/>
          <a:stretch>
            <a:fillRect/>
          </a:stretch>
        </p:blipFill>
        <p:spPr bwMode="auto">
          <a:xfrm>
            <a:off x="6110288" y="2706291"/>
            <a:ext cx="1372791" cy="1779984"/>
          </a:xfrm>
          <a:prstGeom prst="rect">
            <a:avLst/>
          </a:prstGeom>
          <a:noFill/>
          <a:extLst>
            <a:ext uri="{909E8E84-426E-40DD-AFC4-6F175D3DCCD1}">
              <a14:hiddenFill xmlns:a14="http://schemas.microsoft.com/office/drawing/2010/main">
                <a:solidFill>
                  <a:srgbClr val="FFFFFF"/>
                </a:solidFill>
              </a14:hiddenFill>
            </a:ext>
          </a:extLst>
        </p:spPr>
      </p:pic>
      <p:pic>
        <p:nvPicPr>
          <p:cNvPr id="716807" name="Picture 7" descr="cdc-3600"/>
          <p:cNvPicPr>
            <a:picLocks noChangeAspect="1" noChangeArrowheads="1"/>
          </p:cNvPicPr>
          <p:nvPr/>
        </p:nvPicPr>
        <p:blipFill>
          <a:blip r:embed="rId6" cstate="print">
            <a:extLst>
              <a:ext uri="{28A0092B-C50C-407E-A947-70E740481C1C}">
                <a14:useLocalDpi xmlns:a14="http://schemas.microsoft.com/office/drawing/2010/main" val="0"/>
              </a:ext>
            </a:extLst>
          </a:blip>
          <a:srcRect l="8398" t="19154" r="6163" b="4977"/>
          <a:stretch>
            <a:fillRect/>
          </a:stretch>
        </p:blipFill>
        <p:spPr bwMode="auto">
          <a:xfrm>
            <a:off x="755576" y="1227152"/>
            <a:ext cx="1845469" cy="1228725"/>
          </a:xfrm>
          <a:prstGeom prst="rect">
            <a:avLst/>
          </a:prstGeom>
          <a:noFill/>
          <a:extLst>
            <a:ext uri="{909E8E84-426E-40DD-AFC4-6F175D3DCCD1}">
              <a14:hiddenFill xmlns:a14="http://schemas.microsoft.com/office/drawing/2010/main">
                <a:solidFill>
                  <a:srgbClr val="FFFFFF"/>
                </a:solidFill>
              </a14:hiddenFill>
            </a:ext>
          </a:extLst>
        </p:spPr>
      </p:pic>
      <p:sp>
        <p:nvSpPr>
          <p:cNvPr id="716808" name="Text Box 8"/>
          <p:cNvSpPr txBox="1">
            <a:spLocks noChangeArrowheads="1"/>
          </p:cNvSpPr>
          <p:nvPr/>
        </p:nvSpPr>
        <p:spPr bwMode="auto">
          <a:xfrm>
            <a:off x="759147" y="772333"/>
            <a:ext cx="824265"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pt-BR" sz="1050" b="1"/>
              <a:t>CDC-3600</a:t>
            </a:r>
            <a:endParaRPr lang="en-GB" altLang="pt-BR" sz="1050" b="1"/>
          </a:p>
        </p:txBody>
      </p:sp>
      <p:sp>
        <p:nvSpPr>
          <p:cNvPr id="716809" name="Text Box 9"/>
          <p:cNvSpPr txBox="1">
            <a:spLocks noChangeArrowheads="1"/>
          </p:cNvSpPr>
          <p:nvPr/>
        </p:nvSpPr>
        <p:spPr bwMode="auto">
          <a:xfrm>
            <a:off x="2802731" y="3020616"/>
            <a:ext cx="461986"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pt-BR" sz="1050" b="1"/>
              <a:t>RDF</a:t>
            </a:r>
            <a:endParaRPr lang="en-GB" altLang="pt-BR" sz="1050" b="1"/>
          </a:p>
        </p:txBody>
      </p:sp>
      <p:sp>
        <p:nvSpPr>
          <p:cNvPr id="716810" name="Text Box 10"/>
          <p:cNvSpPr txBox="1">
            <a:spLocks noChangeArrowheads="1"/>
          </p:cNvSpPr>
          <p:nvPr/>
        </p:nvSpPr>
        <p:spPr bwMode="auto">
          <a:xfrm>
            <a:off x="4832747" y="4005263"/>
            <a:ext cx="484428"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pt-BR" sz="1050" b="1"/>
              <a:t>MSD</a:t>
            </a:r>
            <a:endParaRPr lang="en-GB" altLang="pt-BR" sz="1050" b="1"/>
          </a:p>
        </p:txBody>
      </p:sp>
      <p:sp>
        <p:nvSpPr>
          <p:cNvPr id="716811" name="Text Box 11"/>
          <p:cNvSpPr txBox="1">
            <a:spLocks noChangeArrowheads="1"/>
          </p:cNvSpPr>
          <p:nvPr/>
        </p:nvSpPr>
        <p:spPr bwMode="auto">
          <a:xfrm>
            <a:off x="6837760" y="2868216"/>
            <a:ext cx="55175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pt-BR" sz="1050" b="1"/>
              <a:t>VACF</a:t>
            </a:r>
            <a:endParaRPr lang="en-GB" altLang="pt-BR" sz="1050" b="1"/>
          </a:p>
        </p:txBody>
      </p:sp>
      <p:sp>
        <p:nvSpPr>
          <p:cNvPr id="716812" name="Text Box 12"/>
          <p:cNvSpPr txBox="1">
            <a:spLocks noChangeArrowheads="1"/>
          </p:cNvSpPr>
          <p:nvPr/>
        </p:nvSpPr>
        <p:spPr bwMode="auto">
          <a:xfrm>
            <a:off x="2066925" y="4555331"/>
            <a:ext cx="1279517"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pt-BR" sz="1050" b="1"/>
              <a:t>864 particles</a:t>
            </a:r>
          </a:p>
          <a:p>
            <a:r>
              <a:rPr lang="de-DE" altLang="pt-BR" sz="1050" b="1"/>
              <a:t>Time / Step </a:t>
            </a:r>
            <a:r>
              <a:rPr lang="de-DE" altLang="pt-BR" sz="1050" b="1">
                <a:cs typeface="Arial" panose="020B0604020202020204" pitchFamily="34" charset="0"/>
              </a:rPr>
              <a:t>~</a:t>
            </a:r>
            <a:r>
              <a:rPr lang="de-DE" altLang="pt-BR" sz="1050" b="1"/>
              <a:t> 45s</a:t>
            </a:r>
            <a:endParaRPr lang="en-GB" altLang="pt-BR" sz="1050" b="1"/>
          </a:p>
        </p:txBody>
      </p:sp>
      <p:sp>
        <p:nvSpPr>
          <p:cNvPr id="716813" name="Text Box 13"/>
          <p:cNvSpPr txBox="1">
            <a:spLocks noChangeArrowheads="1"/>
          </p:cNvSpPr>
          <p:nvPr/>
        </p:nvSpPr>
        <p:spPr bwMode="auto">
          <a:xfrm>
            <a:off x="4303206" y="4656535"/>
            <a:ext cx="2826415"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pt-BR" sz="1050" b="1" dirty="0"/>
              <a:t>Production run </a:t>
            </a:r>
            <a:r>
              <a:rPr lang="de-DE" altLang="pt-BR" sz="1050" b="1" dirty="0">
                <a:cs typeface="Arial" panose="020B0604020202020204" pitchFamily="34" charset="0"/>
              </a:rPr>
              <a:t>~</a:t>
            </a:r>
            <a:r>
              <a:rPr lang="de-DE" altLang="pt-BR" sz="1050" b="1" dirty="0"/>
              <a:t>20000 steps  </a:t>
            </a:r>
            <a:r>
              <a:rPr lang="de-DE" altLang="pt-BR" sz="1050" b="1" dirty="0">
                <a:sym typeface="Symbol" panose="05050102010706020507" pitchFamily="18" charset="2"/>
              </a:rPr>
              <a:t>  10 days </a:t>
            </a:r>
            <a:r>
              <a:rPr lang="de-DE" altLang="pt-BR" sz="1050" b="1" dirty="0" smtClean="0">
                <a:sym typeface="Symbol" panose="05050102010706020507" pitchFamily="18" charset="2"/>
              </a:rPr>
              <a:t>!</a:t>
            </a:r>
            <a:endParaRPr lang="de-DE" altLang="pt-BR" sz="1050" b="1" dirty="0">
              <a:sym typeface="Symbol" panose="05050102010706020507" pitchFamily="18" charset="2"/>
            </a:endParaRPr>
          </a:p>
        </p:txBody>
      </p:sp>
    </p:spTree>
    <p:extLst>
      <p:ext uri="{BB962C8B-B14F-4D97-AF65-F5344CB8AC3E}">
        <p14:creationId xmlns:p14="http://schemas.microsoft.com/office/powerpoint/2010/main" val="4505579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628650" y="168640"/>
            <a:ext cx="7886700" cy="629588"/>
          </a:xfrm>
        </p:spPr>
        <p:txBody>
          <a:bodyPr>
            <a:normAutofit/>
          </a:bodyPr>
          <a:lstStyle/>
          <a:p>
            <a:pPr>
              <a:buClr>
                <a:srgbClr val="FF0000"/>
              </a:buClr>
              <a:buSzPct val="15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pt-BR" sz="2800" kern="1200" cap="small" dirty="0" err="1">
                <a:solidFill>
                  <a:schemeClr val="tx1"/>
                </a:solidFill>
                <a:latin typeface="Times New Roman" panose="02020603050405020304" pitchFamily="18" charset="0"/>
                <a:ea typeface="+mn-ea"/>
                <a:cs typeface="Arial" panose="020B0604020202020204" pitchFamily="34" charset="0"/>
              </a:rPr>
              <a:t>What</a:t>
            </a:r>
            <a:r>
              <a:rPr lang="pt-BR" sz="2800" kern="1200" cap="small" dirty="0">
                <a:solidFill>
                  <a:schemeClr val="tx1"/>
                </a:solidFill>
                <a:latin typeface="Times New Roman" panose="02020603050405020304" pitchFamily="18" charset="0"/>
                <a:ea typeface="+mn-ea"/>
                <a:cs typeface="Arial" panose="020B0604020202020204" pitchFamily="34" charset="0"/>
              </a:rPr>
              <a:t> </a:t>
            </a:r>
            <a:r>
              <a:rPr lang="pt-BR" sz="2800" kern="1200" cap="small" dirty="0" err="1">
                <a:solidFill>
                  <a:schemeClr val="tx1"/>
                </a:solidFill>
                <a:latin typeface="Times New Roman" panose="02020603050405020304" pitchFamily="18" charset="0"/>
                <a:ea typeface="+mn-ea"/>
                <a:cs typeface="Arial" panose="020B0604020202020204" pitchFamily="34" charset="0"/>
              </a:rPr>
              <a:t>can</a:t>
            </a:r>
            <a:r>
              <a:rPr lang="pt-BR" sz="2800" kern="1200" cap="small" dirty="0">
                <a:solidFill>
                  <a:schemeClr val="tx1"/>
                </a:solidFill>
                <a:latin typeface="Times New Roman" panose="02020603050405020304" pitchFamily="18" charset="0"/>
                <a:ea typeface="+mn-ea"/>
                <a:cs typeface="Arial" panose="020B0604020202020204" pitchFamily="34" charset="0"/>
              </a:rPr>
              <a:t> </a:t>
            </a:r>
            <a:r>
              <a:rPr lang="pt-BR" sz="2800" kern="1200" cap="small" dirty="0" err="1">
                <a:solidFill>
                  <a:schemeClr val="tx1"/>
                </a:solidFill>
                <a:latin typeface="Times New Roman" panose="02020603050405020304" pitchFamily="18" charset="0"/>
                <a:ea typeface="+mn-ea"/>
                <a:cs typeface="Arial" panose="020B0604020202020204" pitchFamily="34" charset="0"/>
              </a:rPr>
              <a:t>we</a:t>
            </a:r>
            <a:r>
              <a:rPr lang="pt-BR" sz="2800" kern="1200" cap="small" dirty="0">
                <a:solidFill>
                  <a:schemeClr val="tx1"/>
                </a:solidFill>
                <a:latin typeface="Times New Roman" panose="02020603050405020304" pitchFamily="18" charset="0"/>
                <a:ea typeface="+mn-ea"/>
                <a:cs typeface="Arial" panose="020B0604020202020204" pitchFamily="34" charset="0"/>
              </a:rPr>
              <a:t> </a:t>
            </a:r>
            <a:r>
              <a:rPr lang="pt-BR" sz="2800" kern="1200" cap="small" dirty="0" err="1">
                <a:solidFill>
                  <a:schemeClr val="tx1"/>
                </a:solidFill>
                <a:latin typeface="Times New Roman" panose="02020603050405020304" pitchFamily="18" charset="0"/>
                <a:ea typeface="+mn-ea"/>
                <a:cs typeface="Arial" panose="020B0604020202020204" pitchFamily="34" charset="0"/>
              </a:rPr>
              <a:t>get</a:t>
            </a:r>
            <a:r>
              <a:rPr lang="pt-BR" sz="2800" kern="1200" cap="small" dirty="0">
                <a:solidFill>
                  <a:schemeClr val="tx1"/>
                </a:solidFill>
                <a:latin typeface="Times New Roman" panose="02020603050405020304" pitchFamily="18" charset="0"/>
                <a:ea typeface="+mn-ea"/>
                <a:cs typeface="Arial" panose="020B0604020202020204" pitchFamily="34" charset="0"/>
              </a:rPr>
              <a:t> </a:t>
            </a:r>
            <a:r>
              <a:rPr lang="pt-BR" sz="2800" kern="1200" cap="small" dirty="0" err="1">
                <a:solidFill>
                  <a:schemeClr val="tx1"/>
                </a:solidFill>
                <a:latin typeface="Times New Roman" panose="02020603050405020304" pitchFamily="18" charset="0"/>
                <a:ea typeface="+mn-ea"/>
                <a:cs typeface="Arial" panose="020B0604020202020204" pitchFamily="34" charset="0"/>
              </a:rPr>
              <a:t>from</a:t>
            </a:r>
            <a:r>
              <a:rPr lang="pt-BR" sz="2800" kern="1200" cap="small" dirty="0">
                <a:solidFill>
                  <a:schemeClr val="tx1"/>
                </a:solidFill>
                <a:latin typeface="Times New Roman" panose="02020603050405020304" pitchFamily="18" charset="0"/>
                <a:ea typeface="+mn-ea"/>
                <a:cs typeface="Arial" panose="020B0604020202020204" pitchFamily="34" charset="0"/>
              </a:rPr>
              <a:t> MD?</a:t>
            </a:r>
          </a:p>
        </p:txBody>
      </p:sp>
      <p:sp>
        <p:nvSpPr>
          <p:cNvPr id="3" name="Text Box 3"/>
          <p:cNvSpPr txBox="1">
            <a:spLocks noChangeArrowheads="1"/>
          </p:cNvSpPr>
          <p:nvPr/>
        </p:nvSpPr>
        <p:spPr bwMode="auto">
          <a:xfrm>
            <a:off x="208509" y="1011134"/>
            <a:ext cx="5048304" cy="2923877"/>
          </a:xfrm>
          <a:prstGeom prst="rect">
            <a:avLst/>
          </a:prstGeom>
          <a:noFill/>
          <a:ln w="9525">
            <a:noFill/>
            <a:miter lim="800000"/>
            <a:headEnd/>
            <a:tailEnd/>
          </a:ln>
          <a:effectLst/>
        </p:spPr>
        <p:txBody>
          <a:bodyPr wrap="square">
            <a:spAutoFit/>
          </a:bodyPr>
          <a:lstStyle/>
          <a:p>
            <a:pPr marL="272654" indent="-272654">
              <a:spcBef>
                <a:spcPts val="375"/>
              </a:spcBef>
              <a:spcAft>
                <a:spcPts val="375"/>
              </a:spcAft>
              <a:buClr>
                <a:srgbClr val="C00000"/>
              </a:buClr>
              <a:buSzPct val="150000"/>
              <a:buFont typeface="Arial" panose="020B0604020202020204" pitchFamily="34" charset="0"/>
              <a:buChar char="•"/>
            </a:pPr>
            <a:r>
              <a:rPr lang="en-US" dirty="0">
                <a:latin typeface="Arial Rounded MT Bold"/>
                <a:ea typeface="宋体" pitchFamily="2" charset="-122"/>
                <a:cs typeface="Arial" panose="020B0604020202020204" pitchFamily="34" charset="0"/>
              </a:rPr>
              <a:t>Stability of macromolecules</a:t>
            </a:r>
          </a:p>
          <a:p>
            <a:pPr marL="272654" indent="-272654">
              <a:spcBef>
                <a:spcPts val="375"/>
              </a:spcBef>
              <a:spcAft>
                <a:spcPts val="375"/>
              </a:spcAft>
              <a:buClr>
                <a:srgbClr val="C00000"/>
              </a:buClr>
              <a:buSzPct val="150000"/>
              <a:buFont typeface="Arial" panose="020B0604020202020204" pitchFamily="34" charset="0"/>
              <a:buChar char="•"/>
            </a:pPr>
            <a:r>
              <a:rPr lang="en-US" dirty="0">
                <a:solidFill>
                  <a:srgbClr val="FF0000"/>
                </a:solidFill>
                <a:latin typeface="Arial Rounded MT Bold"/>
                <a:ea typeface="宋体" pitchFamily="2" charset="-122"/>
                <a:cs typeface="Arial" panose="020B0604020202020204" pitchFamily="34" charset="0"/>
              </a:rPr>
              <a:t>Conformational changes</a:t>
            </a:r>
          </a:p>
          <a:p>
            <a:pPr marL="272654" indent="-272654">
              <a:spcBef>
                <a:spcPts val="375"/>
              </a:spcBef>
              <a:spcAft>
                <a:spcPts val="375"/>
              </a:spcAft>
              <a:buClr>
                <a:srgbClr val="C00000"/>
              </a:buClr>
              <a:buSzPct val="150000"/>
              <a:buFont typeface="Arial" panose="020B0604020202020204" pitchFamily="34" charset="0"/>
              <a:buChar char="•"/>
            </a:pPr>
            <a:r>
              <a:rPr lang="en-US" dirty="0">
                <a:solidFill>
                  <a:srgbClr val="FF0000"/>
                </a:solidFill>
                <a:latin typeface="Arial Rounded MT Bold"/>
                <a:ea typeface="宋体" pitchFamily="2" charset="-122"/>
                <a:cs typeface="Arial" panose="020B0604020202020204" pitchFamily="34" charset="0"/>
              </a:rPr>
              <a:t>Protein folding</a:t>
            </a:r>
          </a:p>
          <a:p>
            <a:pPr marL="272654" indent="-272654">
              <a:spcBef>
                <a:spcPts val="375"/>
              </a:spcBef>
              <a:spcAft>
                <a:spcPts val="375"/>
              </a:spcAft>
              <a:buClr>
                <a:srgbClr val="C00000"/>
              </a:buClr>
              <a:buSzPct val="150000"/>
              <a:buFont typeface="Arial" panose="020B0604020202020204" pitchFamily="34" charset="0"/>
              <a:buChar char="•"/>
            </a:pPr>
            <a:r>
              <a:rPr lang="en-US" dirty="0">
                <a:latin typeface="Arial Rounded MT Bold"/>
                <a:ea typeface="宋体" pitchFamily="2" charset="-122"/>
                <a:cs typeface="Arial" panose="020B0604020202020204" pitchFamily="34" charset="0"/>
              </a:rPr>
              <a:t>Molecular Recognition: Proteins, DNA, membranes, carbohydrates</a:t>
            </a:r>
          </a:p>
          <a:p>
            <a:pPr marL="272654" indent="-272654">
              <a:spcBef>
                <a:spcPts val="375"/>
              </a:spcBef>
              <a:spcAft>
                <a:spcPts val="375"/>
              </a:spcAft>
              <a:buClr>
                <a:srgbClr val="C00000"/>
              </a:buClr>
              <a:buSzPct val="150000"/>
              <a:buFont typeface="Arial" panose="020B0604020202020204" pitchFamily="34" charset="0"/>
              <a:buChar char="•"/>
            </a:pPr>
            <a:r>
              <a:rPr lang="en-US" dirty="0">
                <a:solidFill>
                  <a:srgbClr val="FF0000"/>
                </a:solidFill>
                <a:latin typeface="Arial Rounded MT Bold"/>
                <a:ea typeface="宋体" pitchFamily="2" charset="-122"/>
                <a:cs typeface="Arial" panose="020B0604020202020204" pitchFamily="34" charset="0"/>
              </a:rPr>
              <a:t>Rational Drug design</a:t>
            </a:r>
          </a:p>
          <a:p>
            <a:pPr marL="272654" indent="-272654">
              <a:spcBef>
                <a:spcPts val="375"/>
              </a:spcBef>
              <a:spcAft>
                <a:spcPts val="375"/>
              </a:spcAft>
              <a:buClr>
                <a:srgbClr val="C00000"/>
              </a:buClr>
              <a:buSzPct val="150000"/>
              <a:buFont typeface="Arial" panose="020B0604020202020204" pitchFamily="34" charset="0"/>
              <a:buChar char="•"/>
            </a:pPr>
            <a:r>
              <a:rPr lang="en-US" dirty="0">
                <a:solidFill>
                  <a:srgbClr val="FF0000"/>
                </a:solidFill>
                <a:latin typeface="Arial Rounded MT Bold"/>
                <a:ea typeface="宋体" pitchFamily="2" charset="-122"/>
                <a:cs typeface="Arial" panose="020B0604020202020204" pitchFamily="34" charset="0"/>
              </a:rPr>
              <a:t>Phase Transitions</a:t>
            </a:r>
          </a:p>
          <a:p>
            <a:pPr marL="272654" indent="-272654">
              <a:spcBef>
                <a:spcPts val="375"/>
              </a:spcBef>
              <a:spcAft>
                <a:spcPts val="375"/>
              </a:spcAft>
              <a:buClr>
                <a:srgbClr val="C00000"/>
              </a:buClr>
              <a:buSzPct val="150000"/>
              <a:buFont typeface="Arial" panose="020B0604020202020204" pitchFamily="34" charset="0"/>
              <a:buChar char="•"/>
            </a:pPr>
            <a:r>
              <a:rPr lang="en-US" dirty="0">
                <a:latin typeface="Arial Rounded MT Bold"/>
                <a:ea typeface="宋体" pitchFamily="2" charset="-122"/>
                <a:cs typeface="Arial" panose="020B0604020202020204" pitchFamily="34" charset="0"/>
              </a:rPr>
              <a:t>Out of equilibrium phenomena</a:t>
            </a:r>
          </a:p>
        </p:txBody>
      </p:sp>
      <p:pic>
        <p:nvPicPr>
          <p:cNvPr id="56322" name="Picture 2" descr="https://encrypted-tbn2.gstatic.com/images?q=tbn:ANd9GcSP8C1lPr7Nki_HYeaUHcFjZcdXpVFMQn-wkvdB6obfNPfh7-2lO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2909" y="862327"/>
            <a:ext cx="3320513" cy="1331957"/>
          </a:xfrm>
          <a:prstGeom prst="rect">
            <a:avLst/>
          </a:prstGeom>
          <a:noFill/>
          <a:extLst>
            <a:ext uri="{909E8E84-426E-40DD-AFC4-6F175D3DCCD1}">
              <a14:hiddenFill xmlns:a14="http://schemas.microsoft.com/office/drawing/2010/main">
                <a:solidFill>
                  <a:srgbClr val="FFFFFF"/>
                </a:solidFill>
              </a14:hiddenFill>
            </a:ext>
          </a:extLst>
        </p:spPr>
      </p:pic>
      <p:pic>
        <p:nvPicPr>
          <p:cNvPr id="56324" name="Picture 4" descr="http://www.developmentalbiology.net/images/Lauren-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7796" y="4086362"/>
            <a:ext cx="1399978" cy="881162"/>
          </a:xfrm>
          <a:prstGeom prst="rect">
            <a:avLst/>
          </a:prstGeom>
          <a:noFill/>
          <a:extLst>
            <a:ext uri="{909E8E84-426E-40DD-AFC4-6F175D3DCCD1}">
              <a14:hiddenFill xmlns:a14="http://schemas.microsoft.com/office/drawing/2010/main">
                <a:solidFill>
                  <a:srgbClr val="FFFFFF"/>
                </a:solidFill>
              </a14:hiddenFill>
            </a:ext>
          </a:extLst>
        </p:spPr>
      </p:pic>
      <p:pic>
        <p:nvPicPr>
          <p:cNvPr id="56326" name="Picture 6" descr="http://img.docstoccdn.com/thumb/orig/221823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2909" y="2258382"/>
            <a:ext cx="3744677" cy="2808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6052878"/>
      </p:ext>
    </p:extLst>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2394</TotalTime>
  <Words>1763</Words>
  <Application>Microsoft Office PowerPoint</Application>
  <PresentationFormat>Apresentação na tela (16:9)</PresentationFormat>
  <Paragraphs>266</Paragraphs>
  <Slides>42</Slides>
  <Notes>17</Notes>
  <HiddenSlides>3</HiddenSlides>
  <MMClips>1</MMClips>
  <ScaleCrop>false</ScaleCrop>
  <HeadingPairs>
    <vt:vector size="8" baseType="variant">
      <vt:variant>
        <vt:lpstr>Fontes usadas</vt:lpstr>
      </vt:variant>
      <vt:variant>
        <vt:i4>14</vt:i4>
      </vt:variant>
      <vt:variant>
        <vt:lpstr>Tema</vt:lpstr>
      </vt:variant>
      <vt:variant>
        <vt:i4>1</vt:i4>
      </vt:variant>
      <vt:variant>
        <vt:lpstr>Servidores OLE inseridos</vt:lpstr>
      </vt:variant>
      <vt:variant>
        <vt:i4>3</vt:i4>
      </vt:variant>
      <vt:variant>
        <vt:lpstr>Títulos de slides</vt:lpstr>
      </vt:variant>
      <vt:variant>
        <vt:i4>42</vt:i4>
      </vt:variant>
    </vt:vector>
  </HeadingPairs>
  <TitlesOfParts>
    <vt:vector size="60" baseType="lpstr">
      <vt:lpstr>ＭＳ Ｐゴシック</vt:lpstr>
      <vt:lpstr>宋体</vt:lpstr>
      <vt:lpstr>Arial</vt:lpstr>
      <vt:lpstr>Arial Rounded MT Bold</vt:lpstr>
      <vt:lpstr>Bookman Old Style</vt:lpstr>
      <vt:lpstr>Calibri</vt:lpstr>
      <vt:lpstr>Cambria Math</vt:lpstr>
      <vt:lpstr>Gill Sans MT Condensed</vt:lpstr>
      <vt:lpstr>Monotype Corsiva</vt:lpstr>
      <vt:lpstr>Symbol</vt:lpstr>
      <vt:lpstr>Times New Roman</vt:lpstr>
      <vt:lpstr>Verdana</vt:lpstr>
      <vt:lpstr>Wingdings</vt:lpstr>
      <vt:lpstr>Wingdings 2</vt:lpstr>
      <vt:lpstr>Diseño predeterminado</vt:lpstr>
      <vt:lpstr>Equação</vt:lpstr>
      <vt:lpstr>Equation</vt:lpstr>
      <vt:lpstr>Bitmap Image</vt:lpstr>
      <vt:lpstr>PROCC – FIOCRUZ ernesto.caffarena@fiocruz.br </vt:lpstr>
      <vt:lpstr>Basic Questions</vt:lpstr>
      <vt:lpstr>Apresentação do PowerPoint</vt:lpstr>
      <vt:lpstr>Why Not Quantum Mechanics?</vt:lpstr>
      <vt:lpstr>Apresentação do PowerPoint</vt:lpstr>
      <vt:lpstr>Apresentação do PowerPoint</vt:lpstr>
      <vt:lpstr>First molecular dynamics simulation (1957/59)</vt:lpstr>
      <vt:lpstr>First MD simulation using continuous potentials (1964)</vt:lpstr>
      <vt:lpstr>What can we get from MD?</vt:lpstr>
      <vt:lpstr>Classical Mechanics</vt:lpstr>
      <vt:lpstr>Apresentação do PowerPoint</vt:lpstr>
      <vt:lpstr>Apresentação do PowerPoint</vt:lpstr>
      <vt:lpstr>Apresentação do PowerPoint</vt:lpstr>
      <vt:lpstr>What is a force field?</vt:lpstr>
      <vt:lpstr>Apresentação do PowerPoint</vt:lpstr>
      <vt:lpstr>Features</vt:lpstr>
      <vt:lpstr>Apresentação do PowerPoint</vt:lpstr>
      <vt:lpstr>Apresentação do PowerPoint</vt:lpstr>
      <vt:lpstr>Energy Minimization</vt:lpstr>
      <vt:lpstr>Apresentação do PowerPoint</vt:lpstr>
      <vt:lpstr>Apresentação do PowerPoint</vt:lpstr>
      <vt:lpstr>Apresentação do PowerPoint</vt:lpstr>
      <vt:lpstr>Integration Time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Interpretation of results</vt:lpstr>
      <vt:lpstr>Apresentação do PowerPoint</vt:lpstr>
      <vt:lpstr>Dinâmica Molecular em larga escala (GPUs era)</vt:lpstr>
      <vt:lpstr>Ligação da benzamidina no sítio da tripsina</vt:lpstr>
      <vt:lpstr>Apresentação do PowerPoint</vt:lpstr>
      <vt:lpstr>Markov State Model (MSM)</vt:lpstr>
      <vt:lpstr>Final considerations</vt:lpstr>
      <vt:lpstr>Apresentação do PowerPoint</vt:lpstr>
      <vt:lpstr>Apresentação do PowerPoint</vt:lpstr>
      <vt:lpstr>Simulando no solvente</vt:lpstr>
      <vt:lpstr>Apresentação do PowerPoint</vt:lpstr>
    </vt:vector>
  </TitlesOfParts>
  <Company>Siracusa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Texto</dc:title>
  <dc:creator>Mariajose</dc:creator>
  <cp:lastModifiedBy>Cariotino 1105</cp:lastModifiedBy>
  <cp:revision>239</cp:revision>
  <dcterms:created xsi:type="dcterms:W3CDTF">2008-10-16T00:38:52Z</dcterms:created>
  <dcterms:modified xsi:type="dcterms:W3CDTF">2016-08-21T22:18:47Z</dcterms:modified>
</cp:coreProperties>
</file>