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72" r:id="rId2"/>
    <p:sldId id="269" r:id="rId3"/>
    <p:sldId id="270" r:id="rId4"/>
    <p:sldId id="271" r:id="rId5"/>
    <p:sldId id="276" r:id="rId6"/>
    <p:sldId id="277" r:id="rId7"/>
    <p:sldId id="279" r:id="rId8"/>
    <p:sldId id="286" r:id="rId9"/>
    <p:sldId id="289" r:id="rId10"/>
    <p:sldId id="264" r:id="rId11"/>
    <p:sldId id="257" r:id="rId12"/>
    <p:sldId id="256" r:id="rId13"/>
    <p:sldId id="258" r:id="rId14"/>
    <p:sldId id="259" r:id="rId15"/>
    <p:sldId id="300" r:id="rId16"/>
    <p:sldId id="260" r:id="rId17"/>
    <p:sldId id="261" r:id="rId18"/>
    <p:sldId id="262" r:id="rId19"/>
    <p:sldId id="291" r:id="rId20"/>
    <p:sldId id="293" r:id="rId21"/>
    <p:sldId id="303" r:id="rId22"/>
    <p:sldId id="301" r:id="rId23"/>
    <p:sldId id="302" r:id="rId24"/>
    <p:sldId id="297" r:id="rId25"/>
    <p:sldId id="283" r:id="rId26"/>
    <p:sldId id="284" r:id="rId27"/>
    <p:sldId id="29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6" autoAdjust="0"/>
    <p:restoredTop sz="94364" autoAdjust="0"/>
  </p:normalViewPr>
  <p:slideViewPr>
    <p:cSldViewPr snapToGrid="0">
      <p:cViewPr>
        <p:scale>
          <a:sx n="59" d="100"/>
          <a:sy n="59" d="100"/>
        </p:scale>
        <p:origin x="94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628E4-2091-4320-890C-68B99D428380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CC970-BF94-4548-AC87-BEB333B0D60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63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CC970-BF94-4548-AC87-BEB333B0D60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88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CC970-BF94-4548-AC87-BEB333B0D60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47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05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940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7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3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46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40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2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7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17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9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7DCEE-408D-45F2-B365-0A6112025B2A}" type="datetimeFigureOut">
              <a:rPr lang="en-US" smtClean="0"/>
              <a:t>25-Aug-16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FD58C-0080-462D-8FE1-5BD554C7E21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tiff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"/><Relationship Id="rId11" Type="http://schemas.openxmlformats.org/officeDocument/2006/relationships/image" Target="../media/image27.png"/><Relationship Id="rId5" Type="http://schemas.openxmlformats.org/officeDocument/2006/relationships/image" Target="../media/image3.jpeg"/><Relationship Id="rId10" Type="http://schemas.openxmlformats.org/officeDocument/2006/relationships/image" Target="../media/image26.png"/><Relationship Id="rId4" Type="http://schemas.openxmlformats.org/officeDocument/2006/relationships/image" Target="../media/image2.jp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image" Target="../media/image32.png"/><Relationship Id="rId7" Type="http://schemas.openxmlformats.org/officeDocument/2006/relationships/image" Target="../media/image36.tiff"/><Relationship Id="rId12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tiff"/><Relationship Id="rId11" Type="http://schemas.openxmlformats.org/officeDocument/2006/relationships/image" Target="../media/image3.jpeg"/><Relationship Id="rId5" Type="http://schemas.openxmlformats.org/officeDocument/2006/relationships/image" Target="../media/image34.png"/><Relationship Id="rId10" Type="http://schemas.openxmlformats.org/officeDocument/2006/relationships/image" Target="../media/image2.jpg"/><Relationship Id="rId4" Type="http://schemas.openxmlformats.org/officeDocument/2006/relationships/image" Target="../media/image33.png"/><Relationship Id="rId9" Type="http://schemas.openxmlformats.org/officeDocument/2006/relationships/image" Target="../media/image38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3" Type="http://schemas.openxmlformats.org/officeDocument/2006/relationships/image" Target="../media/image40.tiff"/><Relationship Id="rId7" Type="http://schemas.openxmlformats.org/officeDocument/2006/relationships/image" Target="../media/image3.jpeg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42.tiff"/><Relationship Id="rId4" Type="http://schemas.openxmlformats.org/officeDocument/2006/relationships/image" Target="../media/image41.tiff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46.tif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47.t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49.png"/><Relationship Id="rId7" Type="http://schemas.openxmlformats.org/officeDocument/2006/relationships/image" Target="../media/image52.tif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tiff"/><Relationship Id="rId5" Type="http://schemas.openxmlformats.org/officeDocument/2006/relationships/image" Target="../media/image1.png"/><Relationship Id="rId4" Type="http://schemas.openxmlformats.org/officeDocument/2006/relationships/image" Target="../media/image50.png"/><Relationship Id="rId9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tiff"/><Relationship Id="rId7" Type="http://schemas.openxmlformats.org/officeDocument/2006/relationships/image" Target="../media/image58.png"/><Relationship Id="rId12" Type="http://schemas.openxmlformats.org/officeDocument/2006/relationships/image" Target="../media/image3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2.jpg"/><Relationship Id="rId5" Type="http://schemas.openxmlformats.org/officeDocument/2006/relationships/image" Target="../media/image56.png"/><Relationship Id="rId10" Type="http://schemas.openxmlformats.org/officeDocument/2006/relationships/image" Target="../media/image61.tiff"/><Relationship Id="rId4" Type="http://schemas.openxmlformats.org/officeDocument/2006/relationships/image" Target="../media/image55.tiff"/><Relationship Id="rId9" Type="http://schemas.openxmlformats.org/officeDocument/2006/relationships/image" Target="../media/image60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tif"/><Relationship Id="rId4" Type="http://schemas.openxmlformats.org/officeDocument/2006/relationships/image" Target="../media/image6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6.tif"/><Relationship Id="rId2" Type="http://schemas.openxmlformats.org/officeDocument/2006/relationships/image" Target="../media/image66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0.tiff"/><Relationship Id="rId3" Type="http://schemas.openxmlformats.org/officeDocument/2006/relationships/image" Target="../media/image72.png"/><Relationship Id="rId7" Type="http://schemas.openxmlformats.org/officeDocument/2006/relationships/image" Target="../media/image2.jpg"/><Relationship Id="rId12" Type="http://schemas.openxmlformats.org/officeDocument/2006/relationships/image" Target="../media/image79.tif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78.tiff"/><Relationship Id="rId5" Type="http://schemas.openxmlformats.org/officeDocument/2006/relationships/image" Target="../media/image74.png"/><Relationship Id="rId10" Type="http://schemas.openxmlformats.org/officeDocument/2006/relationships/image" Target="../media/image77.tiff"/><Relationship Id="rId4" Type="http://schemas.openxmlformats.org/officeDocument/2006/relationships/image" Target="../media/image73.png"/><Relationship Id="rId9" Type="http://schemas.openxmlformats.org/officeDocument/2006/relationships/image" Target="../media/image76.tif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tiff"/><Relationship Id="rId13" Type="http://schemas.openxmlformats.org/officeDocument/2006/relationships/image" Target="../media/image89.png"/><Relationship Id="rId3" Type="http://schemas.openxmlformats.org/officeDocument/2006/relationships/image" Target="../media/image2.jpg"/><Relationship Id="rId7" Type="http://schemas.openxmlformats.org/officeDocument/2006/relationships/image" Target="../media/image83.png"/><Relationship Id="rId12" Type="http://schemas.openxmlformats.org/officeDocument/2006/relationships/image" Target="../media/image8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tiff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tiff"/><Relationship Id="rId4" Type="http://schemas.openxmlformats.org/officeDocument/2006/relationships/image" Target="../media/image3.jpeg"/><Relationship Id="rId9" Type="http://schemas.openxmlformats.org/officeDocument/2006/relationships/image" Target="../media/image85.png"/><Relationship Id="rId14" Type="http://schemas.openxmlformats.org/officeDocument/2006/relationships/image" Target="../media/image90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16.png"/><Relationship Id="rId7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37.png"/><Relationship Id="rId4" Type="http://schemas.openxmlformats.org/officeDocument/2006/relationships/image" Target="../media/image17.png"/><Relationship Id="rId9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1"/>
          <a:stretch/>
        </p:blipFill>
        <p:spPr>
          <a:xfrm>
            <a:off x="2227148" y="2178836"/>
            <a:ext cx="5521363" cy="3932388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90137" y="1505882"/>
            <a:ext cx="8983105" cy="947031"/>
            <a:chOff x="46595" y="-20620"/>
            <a:chExt cx="8983105" cy="947031"/>
          </a:xfrm>
        </p:grpSpPr>
        <p:cxnSp>
          <p:nvCxnSpPr>
            <p:cNvPr id="3" name="6 Conector recto"/>
            <p:cNvCxnSpPr/>
            <p:nvPr/>
          </p:nvCxnSpPr>
          <p:spPr>
            <a:xfrm>
              <a:off x="544287" y="409664"/>
              <a:ext cx="7935686" cy="3157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7 Conector recto"/>
            <p:cNvCxnSpPr/>
            <p:nvPr/>
          </p:nvCxnSpPr>
          <p:spPr>
            <a:xfrm>
              <a:off x="2183606" y="454539"/>
              <a:ext cx="4800600" cy="1191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2669" y="-20620"/>
              <a:ext cx="947031" cy="947031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95" y="-20620"/>
              <a:ext cx="874426" cy="947031"/>
            </a:xfrm>
            <a:prstGeom prst="rect">
              <a:avLst/>
            </a:prstGeom>
          </p:spPr>
        </p:pic>
      </p:grpSp>
      <p:sp>
        <p:nvSpPr>
          <p:cNvPr id="7" name="4 CuadroTexto"/>
          <p:cNvSpPr txBox="1"/>
          <p:nvPr/>
        </p:nvSpPr>
        <p:spPr>
          <a:xfrm>
            <a:off x="275771" y="1053787"/>
            <a:ext cx="8523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Prediction of allosteric binding sites of falcipain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-2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4 CuadroTexto"/>
          <p:cNvSpPr txBox="1"/>
          <p:nvPr/>
        </p:nvSpPr>
        <p:spPr>
          <a:xfrm>
            <a:off x="5355158" y="5961139"/>
            <a:ext cx="49439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latin typeface="Times New Roman" pitchFamily="18" charset="0"/>
                <a:cs typeface="Times New Roman" pitchFamily="18" charset="0"/>
              </a:rPr>
              <a:t>        Author: </a:t>
            </a:r>
            <a:r>
              <a:rPr lang="en-CA" sz="1600" dirty="0" err="1" smtClean="0">
                <a:latin typeface="Times New Roman" pitchFamily="18" charset="0"/>
                <a:cs typeface="Times New Roman" pitchFamily="18" charset="0"/>
              </a:rPr>
              <a:t>Msc</a:t>
            </a:r>
            <a:r>
              <a:rPr lang="en-CA" sz="1600" dirty="0" smtClean="0">
                <a:latin typeface="Times New Roman" pitchFamily="18" charset="0"/>
                <a:cs typeface="Times New Roman" pitchFamily="18" charset="0"/>
              </a:rPr>
              <a:t>. Jorge E. </a:t>
            </a:r>
            <a:r>
              <a:rPr lang="en-CA" sz="1600" dirty="0" err="1" smtClean="0">
                <a:latin typeface="Times New Roman" pitchFamily="18" charset="0"/>
                <a:cs typeface="Times New Roman" pitchFamily="18" charset="0"/>
              </a:rPr>
              <a:t>Hern</a:t>
            </a:r>
            <a:r>
              <a:rPr lang="es-ES" sz="1600" dirty="0" err="1" smtClean="0">
                <a:latin typeface="Times New Roman" pitchFamily="18" charset="0"/>
                <a:cs typeface="Times New Roman" pitchFamily="18" charset="0"/>
              </a:rPr>
              <a:t>ández</a:t>
            </a:r>
            <a:endParaRPr lang="es-E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1600" dirty="0" err="1" smtClean="0">
                <a:latin typeface="Times New Roman" pitchFamily="18" charset="0"/>
                <a:cs typeface="Times New Roman" pitchFamily="18" charset="0"/>
              </a:rPr>
              <a:t>Supervisors</a:t>
            </a: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: Prof. Dr. Chris </a:t>
            </a:r>
            <a:r>
              <a:rPr lang="es-ES" sz="1600" dirty="0" err="1" smtClean="0">
                <a:latin typeface="Times New Roman" pitchFamily="18" charset="0"/>
                <a:cs typeface="Times New Roman" pitchFamily="18" charset="0"/>
              </a:rPr>
              <a:t>Oostenbrink</a:t>
            </a:r>
            <a:endParaRPr lang="es-E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                    Prof. Dr. Pedro G. </a:t>
            </a:r>
            <a:r>
              <a:rPr lang="es-ES" sz="1600" dirty="0" err="1" smtClean="0">
                <a:latin typeface="Times New Roman" pitchFamily="18" charset="0"/>
                <a:cs typeface="Times New Roman" pitchFamily="18" charset="0"/>
              </a:rPr>
              <a:t>Pascutti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3082840" y="2635795"/>
            <a:ext cx="1989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Active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4959536" y="5505271"/>
            <a:ext cx="1728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Allosteric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Elipse 15"/>
          <p:cNvSpPr/>
          <p:nvPr/>
        </p:nvSpPr>
        <p:spPr>
          <a:xfrm>
            <a:off x="2625634" y="2203550"/>
            <a:ext cx="2233749" cy="15324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lipse 16"/>
          <p:cNvSpPr/>
          <p:nvPr/>
        </p:nvSpPr>
        <p:spPr>
          <a:xfrm>
            <a:off x="4293328" y="4446008"/>
            <a:ext cx="2233749" cy="15324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5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upo 109"/>
          <p:cNvGrpSpPr/>
          <p:nvPr/>
        </p:nvGrpSpPr>
        <p:grpSpPr>
          <a:xfrm>
            <a:off x="5017099" y="902885"/>
            <a:ext cx="3496987" cy="1698229"/>
            <a:chOff x="8088743" y="218269"/>
            <a:chExt cx="4020599" cy="1911877"/>
          </a:xfrm>
        </p:grpSpPr>
        <p:grpSp>
          <p:nvGrpSpPr>
            <p:cNvPr id="111" name="Grupo 110"/>
            <p:cNvGrpSpPr/>
            <p:nvPr/>
          </p:nvGrpSpPr>
          <p:grpSpPr>
            <a:xfrm>
              <a:off x="8300060" y="218269"/>
              <a:ext cx="3809282" cy="1684225"/>
              <a:chOff x="8300060" y="218269"/>
              <a:chExt cx="3809282" cy="1684225"/>
            </a:xfrm>
          </p:grpSpPr>
          <p:grpSp>
            <p:nvGrpSpPr>
              <p:cNvPr id="114" name="Grupo 113"/>
              <p:cNvGrpSpPr/>
              <p:nvPr/>
            </p:nvGrpSpPr>
            <p:grpSpPr>
              <a:xfrm>
                <a:off x="8300060" y="218269"/>
                <a:ext cx="3809282" cy="1684225"/>
                <a:chOff x="8300060" y="218269"/>
                <a:chExt cx="3809282" cy="1684225"/>
              </a:xfrm>
            </p:grpSpPr>
            <p:pic>
              <p:nvPicPr>
                <p:cNvPr id="129" name="Imagen 128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298" t="12064" r="6826" b="11111"/>
                <a:stretch/>
              </p:blipFill>
              <p:spPr>
                <a:xfrm>
                  <a:off x="8398695" y="272361"/>
                  <a:ext cx="3640900" cy="1504695"/>
                </a:xfrm>
                <a:prstGeom prst="rect">
                  <a:avLst/>
                </a:prstGeom>
              </p:spPr>
            </p:pic>
            <p:sp>
              <p:nvSpPr>
                <p:cNvPr id="130" name="Rectángulo 129"/>
                <p:cNvSpPr/>
                <p:nvPr/>
              </p:nvSpPr>
              <p:spPr>
                <a:xfrm>
                  <a:off x="8420312" y="227997"/>
                  <a:ext cx="109442" cy="15046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31" name="CuadroTexto 130"/>
                <p:cNvSpPr txBox="1"/>
                <p:nvPr/>
              </p:nvSpPr>
              <p:spPr>
                <a:xfrm>
                  <a:off x="8300060" y="218269"/>
                  <a:ext cx="596900" cy="15678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18</a:t>
                  </a:r>
                </a:p>
                <a:p>
                  <a:r>
                    <a:rPr lang="en-CA" sz="1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</a:t>
                  </a:r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16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14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12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8</a:t>
                  </a: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6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4</a:t>
                  </a: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CA" sz="1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2</a:t>
                  </a:r>
                </a:p>
                <a:p>
                  <a:endParaRPr lang="en-US" sz="675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2" name="Rectángulo 131"/>
                <p:cNvSpPr/>
                <p:nvPr/>
              </p:nvSpPr>
              <p:spPr>
                <a:xfrm flipV="1">
                  <a:off x="8495512" y="1713897"/>
                  <a:ext cx="3474346" cy="10001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sp>
              <p:nvSpPr>
                <p:cNvPr id="156" name="CuadroTexto 155"/>
                <p:cNvSpPr txBox="1"/>
                <p:nvPr/>
              </p:nvSpPr>
              <p:spPr>
                <a:xfrm>
                  <a:off x="8431080" y="1681602"/>
                  <a:ext cx="3678262" cy="2208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0           50  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100  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150          200  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250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300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350    </a:t>
                  </a:r>
                  <a:r>
                    <a:rPr lang="en-CA" sz="67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</a:t>
                  </a:r>
                  <a:r>
                    <a:rPr lang="en-CA" sz="675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400</a:t>
                  </a:r>
                  <a:endParaRPr lang="en-US" sz="675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5" name="Rectángulo 114"/>
              <p:cNvSpPr/>
              <p:nvPr/>
            </p:nvSpPr>
            <p:spPr>
              <a:xfrm>
                <a:off x="10442207" y="612382"/>
                <a:ext cx="1410345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116" name="Conector recto 115"/>
              <p:cNvCxnSpPr/>
              <p:nvPr/>
            </p:nvCxnSpPr>
            <p:spPr>
              <a:xfrm flipV="1">
                <a:off x="11263359" y="637561"/>
                <a:ext cx="589763" cy="4785"/>
              </a:xfrm>
              <a:prstGeom prst="line">
                <a:avLst/>
              </a:prstGeom>
              <a:ln w="222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Rectángulo 116"/>
              <p:cNvSpPr/>
              <p:nvPr/>
            </p:nvSpPr>
            <p:spPr>
              <a:xfrm>
                <a:off x="10161647" y="914596"/>
                <a:ext cx="1410345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118" name="Conector recto 117"/>
              <p:cNvCxnSpPr/>
              <p:nvPr/>
            </p:nvCxnSpPr>
            <p:spPr>
              <a:xfrm>
                <a:off x="11178173" y="940705"/>
                <a:ext cx="85186" cy="0"/>
              </a:xfrm>
              <a:prstGeom prst="line">
                <a:avLst/>
              </a:prstGeom>
              <a:ln w="2222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Rectángulo 118"/>
              <p:cNvSpPr/>
              <p:nvPr/>
            </p:nvSpPr>
            <p:spPr>
              <a:xfrm>
                <a:off x="9097504" y="1376957"/>
                <a:ext cx="1410345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120" name="Conector recto 119"/>
              <p:cNvCxnSpPr/>
              <p:nvPr/>
            </p:nvCxnSpPr>
            <p:spPr>
              <a:xfrm>
                <a:off x="9596700" y="1401354"/>
                <a:ext cx="613397" cy="2802"/>
              </a:xfrm>
              <a:prstGeom prst="line">
                <a:avLst/>
              </a:prstGeom>
              <a:ln w="222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Rectángulo 120"/>
              <p:cNvSpPr/>
              <p:nvPr/>
            </p:nvSpPr>
            <p:spPr>
              <a:xfrm>
                <a:off x="8562814" y="1596515"/>
                <a:ext cx="2923005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cxnSp>
            <p:nvCxnSpPr>
              <p:cNvPr id="122" name="Conector recto 121"/>
              <p:cNvCxnSpPr/>
              <p:nvPr/>
            </p:nvCxnSpPr>
            <p:spPr>
              <a:xfrm flipV="1">
                <a:off x="8533422" y="1622322"/>
                <a:ext cx="1095168" cy="1"/>
              </a:xfrm>
              <a:prstGeom prst="line">
                <a:avLst/>
              </a:prstGeom>
              <a:ln w="2222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Conector recto 122"/>
              <p:cNvCxnSpPr/>
              <p:nvPr/>
            </p:nvCxnSpPr>
            <p:spPr>
              <a:xfrm flipV="1">
                <a:off x="10185936" y="1622322"/>
                <a:ext cx="1005983" cy="705"/>
              </a:xfrm>
              <a:prstGeom prst="line">
                <a:avLst/>
              </a:prstGeom>
              <a:ln w="2222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CuadroTexto 111"/>
            <p:cNvSpPr txBox="1"/>
            <p:nvPr/>
          </p:nvSpPr>
          <p:spPr>
            <a:xfrm>
              <a:off x="9858609" y="1791592"/>
              <a:ext cx="146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CuadroTexto 112"/>
            <p:cNvSpPr txBox="1"/>
            <p:nvPr/>
          </p:nvSpPr>
          <p:spPr>
            <a:xfrm rot="16200000">
              <a:off x="7527018" y="831081"/>
              <a:ext cx="146200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Cluster number</a:t>
              </a:r>
              <a:endParaRPr 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7" name="Grupo 156"/>
          <p:cNvGrpSpPr/>
          <p:nvPr/>
        </p:nvGrpSpPr>
        <p:grpSpPr>
          <a:xfrm>
            <a:off x="905545" y="911079"/>
            <a:ext cx="3641168" cy="1657412"/>
            <a:chOff x="4050904" y="161711"/>
            <a:chExt cx="4186368" cy="1865925"/>
          </a:xfrm>
        </p:grpSpPr>
        <p:pic>
          <p:nvPicPr>
            <p:cNvPr id="158" name="Imagen 1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971" y="161711"/>
              <a:ext cx="3582642" cy="1651996"/>
            </a:xfrm>
            <a:prstGeom prst="rect">
              <a:avLst/>
            </a:prstGeom>
          </p:spPr>
        </p:pic>
        <p:sp>
          <p:nvSpPr>
            <p:cNvPr id="159" name="CuadroTexto 158"/>
            <p:cNvSpPr txBox="1"/>
            <p:nvPr/>
          </p:nvSpPr>
          <p:spPr>
            <a:xfrm>
              <a:off x="5887938" y="1689081"/>
              <a:ext cx="1462008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CuadroTexto 159"/>
            <p:cNvSpPr txBox="1"/>
            <p:nvPr/>
          </p:nvSpPr>
          <p:spPr>
            <a:xfrm rot="16200000">
              <a:off x="3550633" y="696787"/>
              <a:ext cx="1339098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CuadroTexto 160"/>
            <p:cNvSpPr txBox="1"/>
            <p:nvPr/>
          </p:nvSpPr>
          <p:spPr>
            <a:xfrm>
              <a:off x="6898174" y="1129365"/>
              <a:ext cx="13390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Replica 1</a:t>
              </a:r>
            </a:p>
            <a:p>
              <a:pPr algn="ctr"/>
              <a:r>
                <a:rPr lang="en-CA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Replica 2</a:t>
              </a:r>
              <a:endParaRPr 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2" name="CuadroTexto 161"/>
            <p:cNvSpPr txBox="1"/>
            <p:nvPr/>
          </p:nvSpPr>
          <p:spPr>
            <a:xfrm>
              <a:off x="5406762" y="236362"/>
              <a:ext cx="183749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Backbone atoms of FP-2</a:t>
              </a:r>
              <a:endParaRPr 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3" name="Conector recto 162"/>
            <p:cNvCxnSpPr/>
            <p:nvPr/>
          </p:nvCxnSpPr>
          <p:spPr>
            <a:xfrm>
              <a:off x="7056285" y="1272991"/>
              <a:ext cx="1959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ector recto 163"/>
            <p:cNvCxnSpPr/>
            <p:nvPr/>
          </p:nvCxnSpPr>
          <p:spPr>
            <a:xfrm>
              <a:off x="7056283" y="1436277"/>
              <a:ext cx="19594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1" name="4 CuadroTexto"/>
          <p:cNvSpPr txBox="1"/>
          <p:nvPr/>
        </p:nvSpPr>
        <p:spPr>
          <a:xfrm>
            <a:off x="457500" y="37177"/>
            <a:ext cx="81684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350" dirty="0">
                <a:latin typeface="Times New Roman" pitchFamily="18" charset="0"/>
                <a:cs typeface="Times New Roman" pitchFamily="18" charset="0"/>
              </a:rPr>
              <a:t>Representative structures of the FP-2 allosteric cavity determined by clustering analysis of 400 ns MD simulation using </a:t>
            </a:r>
            <a:r>
              <a:rPr lang="en-CA" sz="1350" dirty="0" err="1">
                <a:latin typeface="Times New Roman" pitchFamily="18" charset="0"/>
                <a:cs typeface="Times New Roman" pitchFamily="18" charset="0"/>
              </a:rPr>
              <a:t>Gromos</a:t>
            </a:r>
            <a:r>
              <a:rPr lang="en-CA" sz="1350" dirty="0">
                <a:latin typeface="Times New Roman" pitchFamily="18" charset="0"/>
                <a:cs typeface="Times New Roman" pitchFamily="18" charset="0"/>
              </a:rPr>
              <a:t> 54a8 </a:t>
            </a:r>
            <a:r>
              <a:rPr lang="en-CA" sz="1350" dirty="0" smtClean="0">
                <a:latin typeface="Times New Roman" pitchFamily="18" charset="0"/>
                <a:cs typeface="Times New Roman" pitchFamily="18" charset="0"/>
              </a:rPr>
              <a:t>force field.</a:t>
            </a:r>
            <a:endParaRPr lang="en-US" sz="135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4" name="Grupo 173"/>
          <p:cNvGrpSpPr/>
          <p:nvPr/>
        </p:nvGrpSpPr>
        <p:grpSpPr>
          <a:xfrm>
            <a:off x="225406" y="241705"/>
            <a:ext cx="8804294" cy="544796"/>
            <a:chOff x="300542" y="106766"/>
            <a:chExt cx="11739058" cy="726394"/>
          </a:xfrm>
        </p:grpSpPr>
        <p:cxnSp>
          <p:nvCxnSpPr>
            <p:cNvPr id="175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7" name="Imagen 1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78" name="Imagen 1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94" y="4972622"/>
            <a:ext cx="3356628" cy="17389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" r="14210"/>
          <a:stretch/>
        </p:blipFill>
        <p:spPr>
          <a:xfrm>
            <a:off x="1778274" y="4905681"/>
            <a:ext cx="2418337" cy="1840423"/>
          </a:xfrm>
          <a:prstGeom prst="rect">
            <a:avLst/>
          </a:prstGeom>
        </p:spPr>
      </p:pic>
      <p:pic>
        <p:nvPicPr>
          <p:cNvPr id="85" name="Imagen 8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5" r="9306"/>
          <a:stretch/>
        </p:blipFill>
        <p:spPr>
          <a:xfrm>
            <a:off x="4607479" y="2894282"/>
            <a:ext cx="2210521" cy="1746456"/>
          </a:xfrm>
          <a:prstGeom prst="rect">
            <a:avLst/>
          </a:prstGeom>
        </p:spPr>
      </p:pic>
      <p:pic>
        <p:nvPicPr>
          <p:cNvPr id="91" name="Imagen 9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" r="7428"/>
          <a:stretch/>
        </p:blipFill>
        <p:spPr>
          <a:xfrm>
            <a:off x="15876" y="2803218"/>
            <a:ext cx="2269625" cy="1746455"/>
          </a:xfrm>
          <a:prstGeom prst="rect">
            <a:avLst/>
          </a:prstGeom>
        </p:spPr>
      </p:pic>
      <p:pic>
        <p:nvPicPr>
          <p:cNvPr id="93" name="Imagen 9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r="6891"/>
          <a:stretch/>
        </p:blipFill>
        <p:spPr>
          <a:xfrm>
            <a:off x="6840114" y="2838331"/>
            <a:ext cx="2234162" cy="1746456"/>
          </a:xfrm>
          <a:prstGeom prst="rect">
            <a:avLst/>
          </a:prstGeom>
        </p:spPr>
      </p:pic>
      <p:pic>
        <p:nvPicPr>
          <p:cNvPr id="94" name="Imagen 9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" r="11384"/>
          <a:stretch/>
        </p:blipFill>
        <p:spPr>
          <a:xfrm>
            <a:off x="2318720" y="2865237"/>
            <a:ext cx="2234162" cy="174645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434378" y="2309864"/>
            <a:ext cx="785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Site 6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CuadroTexto 123"/>
          <p:cNvSpPr txBox="1"/>
          <p:nvPr/>
        </p:nvSpPr>
        <p:spPr>
          <a:xfrm>
            <a:off x="105376" y="2591099"/>
            <a:ext cx="1154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CuadroTexto 124"/>
          <p:cNvSpPr txBox="1"/>
          <p:nvPr/>
        </p:nvSpPr>
        <p:spPr>
          <a:xfrm>
            <a:off x="2586907" y="2605475"/>
            <a:ext cx="1154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4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CuadroTexto 125"/>
          <p:cNvSpPr txBox="1"/>
          <p:nvPr/>
        </p:nvSpPr>
        <p:spPr>
          <a:xfrm>
            <a:off x="4930415" y="2619852"/>
            <a:ext cx="1154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10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CuadroTexto 126"/>
          <p:cNvSpPr txBox="1"/>
          <p:nvPr/>
        </p:nvSpPr>
        <p:spPr>
          <a:xfrm>
            <a:off x="6997880" y="2634229"/>
            <a:ext cx="1154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14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CuadroTexto 127"/>
          <p:cNvSpPr txBox="1"/>
          <p:nvPr/>
        </p:nvSpPr>
        <p:spPr>
          <a:xfrm>
            <a:off x="1870923" y="4787956"/>
            <a:ext cx="1154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CuadroTexto 132"/>
          <p:cNvSpPr txBox="1"/>
          <p:nvPr/>
        </p:nvSpPr>
        <p:spPr>
          <a:xfrm>
            <a:off x="4221018" y="4748267"/>
            <a:ext cx="785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Site 0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CuadroTexto 133"/>
          <p:cNvSpPr txBox="1"/>
          <p:nvPr/>
        </p:nvSpPr>
        <p:spPr>
          <a:xfrm>
            <a:off x="6036404" y="1100207"/>
            <a:ext cx="1154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Site 6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CuadroTexto 134"/>
          <p:cNvSpPr txBox="1"/>
          <p:nvPr/>
        </p:nvSpPr>
        <p:spPr>
          <a:xfrm>
            <a:off x="6123489" y="5275976"/>
            <a:ext cx="1154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Site 0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98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60" y="506861"/>
            <a:ext cx="8494511" cy="6360927"/>
          </a:xfrm>
          <a:prstGeom prst="rect">
            <a:avLst/>
          </a:prstGeom>
        </p:spPr>
      </p:pic>
      <p:grpSp>
        <p:nvGrpSpPr>
          <p:cNvPr id="89" name="Grupo 88"/>
          <p:cNvGrpSpPr/>
          <p:nvPr/>
        </p:nvGrpSpPr>
        <p:grpSpPr>
          <a:xfrm>
            <a:off x="225406" y="217321"/>
            <a:ext cx="8804294" cy="544796"/>
            <a:chOff x="300542" y="106766"/>
            <a:chExt cx="11739058" cy="726394"/>
          </a:xfrm>
        </p:grpSpPr>
        <p:cxnSp>
          <p:nvCxnSpPr>
            <p:cNvPr id="90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Imagen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93" name="Imagen 9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118" name="4 CuadroTexto"/>
          <p:cNvSpPr txBox="1"/>
          <p:nvPr/>
        </p:nvSpPr>
        <p:spPr>
          <a:xfrm>
            <a:off x="484832" y="75543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Suramin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docking poses on site 0 of FP-2. Time evolution after MD simulation.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r="16088"/>
          <a:stretch/>
        </p:blipFill>
        <p:spPr>
          <a:xfrm>
            <a:off x="1025025" y="924440"/>
            <a:ext cx="7222435" cy="5481613"/>
          </a:xfrm>
          <a:prstGeom prst="rect">
            <a:avLst/>
          </a:prstGeom>
        </p:spPr>
      </p:pic>
      <p:grpSp>
        <p:nvGrpSpPr>
          <p:cNvPr id="51" name="Grupo 50"/>
          <p:cNvGrpSpPr/>
          <p:nvPr/>
        </p:nvGrpSpPr>
        <p:grpSpPr>
          <a:xfrm>
            <a:off x="4885498" y="6585935"/>
            <a:ext cx="2547188" cy="287731"/>
            <a:chOff x="3982398" y="6406673"/>
            <a:chExt cx="2547188" cy="287731"/>
          </a:xfrm>
        </p:grpSpPr>
        <p:pic>
          <p:nvPicPr>
            <p:cNvPr id="52" name="Imagen 5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53" name="CuadroTexto 52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35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r="9437"/>
          <a:stretch/>
        </p:blipFill>
        <p:spPr>
          <a:xfrm>
            <a:off x="3262528" y="4191552"/>
            <a:ext cx="2978098" cy="206780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2" t="2482" r="15775" b="11057"/>
          <a:stretch/>
        </p:blipFill>
        <p:spPr>
          <a:xfrm>
            <a:off x="1" y="4087151"/>
            <a:ext cx="2713026" cy="194618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9" r="15493"/>
          <a:stretch/>
        </p:blipFill>
        <p:spPr>
          <a:xfrm>
            <a:off x="18795" y="1296089"/>
            <a:ext cx="2791704" cy="210305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5" t="3885" r="14638"/>
          <a:stretch/>
        </p:blipFill>
        <p:spPr>
          <a:xfrm>
            <a:off x="3175141" y="1296089"/>
            <a:ext cx="2637329" cy="2012517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762" y="1080449"/>
            <a:ext cx="2552418" cy="1162768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456" y="2229048"/>
            <a:ext cx="2632724" cy="1170100"/>
          </a:xfrm>
          <a:prstGeom prst="rect">
            <a:avLst/>
          </a:prstGeom>
        </p:spPr>
      </p:pic>
      <p:cxnSp>
        <p:nvCxnSpPr>
          <p:cNvPr id="34" name="Conector recto 33"/>
          <p:cNvCxnSpPr/>
          <p:nvPr/>
        </p:nvCxnSpPr>
        <p:spPr>
          <a:xfrm>
            <a:off x="7709565" y="1137553"/>
            <a:ext cx="0" cy="9738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713353" y="2282180"/>
            <a:ext cx="0" cy="9738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7300033" y="3363165"/>
            <a:ext cx="1004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(ns)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CuadroTexto 36"/>
          <p:cNvSpPr txBox="1"/>
          <p:nvPr/>
        </p:nvSpPr>
        <p:spPr>
          <a:xfrm rot="16200000">
            <a:off x="5891218" y="1450423"/>
            <a:ext cx="10043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RMSD (Å)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 rot="16200000">
            <a:off x="5599927" y="2618330"/>
            <a:ext cx="14969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05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Geff</a:t>
            </a:r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(kcal/</a:t>
            </a:r>
            <a:r>
              <a:rPr lang="en-CA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Conector recto de flecha 38"/>
          <p:cNvCxnSpPr/>
          <p:nvPr/>
        </p:nvCxnSpPr>
        <p:spPr>
          <a:xfrm flipV="1">
            <a:off x="2724738" y="2424798"/>
            <a:ext cx="627120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/>
          <p:cNvSpPr txBox="1"/>
          <p:nvPr/>
        </p:nvSpPr>
        <p:spPr>
          <a:xfrm>
            <a:off x="2700745" y="2161339"/>
            <a:ext cx="774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 ns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913" y="3864463"/>
            <a:ext cx="2554267" cy="1113944"/>
          </a:xfrm>
          <a:prstGeom prst="rect">
            <a:avLst/>
          </a:prstGeom>
        </p:spPr>
      </p:pic>
      <p:cxnSp>
        <p:nvCxnSpPr>
          <p:cNvPr id="42" name="Conector recto 41"/>
          <p:cNvCxnSpPr/>
          <p:nvPr/>
        </p:nvCxnSpPr>
        <p:spPr>
          <a:xfrm>
            <a:off x="8527447" y="3880127"/>
            <a:ext cx="0" cy="9738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Imagen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277" y="4958140"/>
            <a:ext cx="2627902" cy="1167956"/>
          </a:xfrm>
          <a:prstGeom prst="rect">
            <a:avLst/>
          </a:prstGeom>
        </p:spPr>
      </p:pic>
      <p:cxnSp>
        <p:nvCxnSpPr>
          <p:cNvPr id="44" name="Conector recto 43"/>
          <p:cNvCxnSpPr/>
          <p:nvPr/>
        </p:nvCxnSpPr>
        <p:spPr>
          <a:xfrm>
            <a:off x="8529781" y="5030123"/>
            <a:ext cx="0" cy="9738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/>
          <p:cNvCxnSpPr/>
          <p:nvPr/>
        </p:nvCxnSpPr>
        <p:spPr>
          <a:xfrm flipV="1">
            <a:off x="2671611" y="4974470"/>
            <a:ext cx="627120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/>
          <p:cNvSpPr txBox="1"/>
          <p:nvPr/>
        </p:nvSpPr>
        <p:spPr>
          <a:xfrm>
            <a:off x="2714118" y="4685253"/>
            <a:ext cx="774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 ns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CuadroTexto 48"/>
          <p:cNvSpPr txBox="1"/>
          <p:nvPr/>
        </p:nvSpPr>
        <p:spPr>
          <a:xfrm rot="16200000">
            <a:off x="5893552" y="4262481"/>
            <a:ext cx="10043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RMSD (Å)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CuadroTexto 49"/>
          <p:cNvSpPr txBox="1"/>
          <p:nvPr/>
        </p:nvSpPr>
        <p:spPr>
          <a:xfrm rot="16200000">
            <a:off x="5726053" y="5272004"/>
            <a:ext cx="1244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05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Geff</a:t>
            </a:r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(kcal/</a:t>
            </a:r>
            <a:r>
              <a:rPr lang="en-CA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CA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7288371" y="6078159"/>
            <a:ext cx="1004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(ns)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upo 51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53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Imagen 5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56" name="Imagen 5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57" name="CuadroTexto 56"/>
          <p:cNvSpPr txBox="1"/>
          <p:nvPr/>
        </p:nvSpPr>
        <p:spPr>
          <a:xfrm>
            <a:off x="7830372" y="1707926"/>
            <a:ext cx="10043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atoms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7572871" y="4561476"/>
            <a:ext cx="10043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atoms</a:t>
            </a:r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3215463" y="4087152"/>
            <a:ext cx="21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2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=-15.13 kcal/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3256653" y="1113094"/>
            <a:ext cx="21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2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=-4.07 kcal/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Analysis of RMSD and </a:t>
            </a:r>
            <a:r>
              <a:rPr lang="el-GR" sz="155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CA" sz="1550" i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CA" sz="1550" i="1" baseline="-25000" dirty="0" err="1" smtClean="0">
                <a:latin typeface="Times New Roman" pitchFamily="18" charset="0"/>
                <a:cs typeface="Times New Roman" pitchFamily="18" charset="0"/>
              </a:rPr>
              <a:t>eff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time stabilities during the MD simulation of two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suramin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poses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179358" y="6561221"/>
            <a:ext cx="2547188" cy="287731"/>
            <a:chOff x="3982398" y="6406673"/>
            <a:chExt cx="2547188" cy="287731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62" name="CuadroTexto 61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5466212" y="831028"/>
            <a:ext cx="3225703" cy="5662886"/>
            <a:chOff x="6274063" y="1070469"/>
            <a:chExt cx="2662553" cy="5127227"/>
          </a:xfrm>
        </p:grpSpPr>
        <p:pic>
          <p:nvPicPr>
            <p:cNvPr id="50" name="Imagen 4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8072" y="4961759"/>
              <a:ext cx="2488544" cy="1106020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418" y="2273180"/>
              <a:ext cx="2422838" cy="1076817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1078" y="1083694"/>
              <a:ext cx="2422838" cy="1103737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1078" y="3890794"/>
              <a:ext cx="2422838" cy="1049897"/>
            </a:xfrm>
            <a:prstGeom prst="rect">
              <a:avLst/>
            </a:prstGeom>
          </p:spPr>
        </p:pic>
        <p:sp>
          <p:nvSpPr>
            <p:cNvPr id="32" name="CuadroTexto 31"/>
            <p:cNvSpPr txBox="1"/>
            <p:nvPr/>
          </p:nvSpPr>
          <p:spPr>
            <a:xfrm rot="16200000">
              <a:off x="5918959" y="1445673"/>
              <a:ext cx="10043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CuadroTexto 32"/>
            <p:cNvSpPr txBox="1"/>
            <p:nvPr/>
          </p:nvSpPr>
          <p:spPr>
            <a:xfrm rot="16200000">
              <a:off x="5895012" y="2712589"/>
              <a:ext cx="10043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Ge</a:t>
              </a:r>
              <a:r>
                <a:rPr lang="en-CA" sz="10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(kcal/</a:t>
              </a:r>
              <a:r>
                <a:rPr lang="en-CA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CuadroTexto 37"/>
            <p:cNvSpPr txBox="1"/>
            <p:nvPr/>
          </p:nvSpPr>
          <p:spPr>
            <a:xfrm rot="16200000">
              <a:off x="5942313" y="4229636"/>
              <a:ext cx="10043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CuadroTexto 38"/>
            <p:cNvSpPr txBox="1"/>
            <p:nvPr/>
          </p:nvSpPr>
          <p:spPr>
            <a:xfrm rot="16200000">
              <a:off x="5897346" y="5296857"/>
              <a:ext cx="10043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Ge</a:t>
              </a:r>
              <a:r>
                <a:rPr lang="en-CA" sz="10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(kcal/</a:t>
              </a:r>
              <a:r>
                <a:rPr lang="en-CA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r>
                <a:rPr lang="en-CA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CuadroTexto 39"/>
            <p:cNvSpPr txBox="1"/>
            <p:nvPr/>
          </p:nvSpPr>
          <p:spPr>
            <a:xfrm>
              <a:off x="7416408" y="3276876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7404746" y="5978405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43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30" name="4 CuadroTexto"/>
          <p:cNvSpPr txBox="1"/>
          <p:nvPr/>
        </p:nvSpPr>
        <p:spPr>
          <a:xfrm>
            <a:off x="484832" y="75543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Suramin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docking poses on site 6 of FP-2. Time evolution after MD simulation.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08" y="906508"/>
            <a:ext cx="4757546" cy="5301355"/>
          </a:xfrm>
          <a:prstGeom prst="rect">
            <a:avLst/>
          </a:prstGeom>
        </p:spPr>
      </p:pic>
      <p:grpSp>
        <p:nvGrpSpPr>
          <p:cNvPr id="49" name="Grupo 48"/>
          <p:cNvGrpSpPr/>
          <p:nvPr/>
        </p:nvGrpSpPr>
        <p:grpSpPr>
          <a:xfrm>
            <a:off x="2179358" y="6561221"/>
            <a:ext cx="2547188" cy="287731"/>
            <a:chOff x="3982398" y="6406673"/>
            <a:chExt cx="2547188" cy="287731"/>
          </a:xfrm>
        </p:grpSpPr>
        <p:pic>
          <p:nvPicPr>
            <p:cNvPr id="51" name="Imagen 50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52" name="CuadroTexto 51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446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o 23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25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29" name="4 CuadroTexto"/>
          <p:cNvSpPr txBox="1"/>
          <p:nvPr/>
        </p:nvSpPr>
        <p:spPr>
          <a:xfrm>
            <a:off x="484832" y="75543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Polar interactions of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suramin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with FP-2 residues of site 6.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2772442" y="4754042"/>
            <a:ext cx="35267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</a:t>
            </a: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        Don.            </a:t>
            </a:r>
            <a:r>
              <a:rPr lang="es-ES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Occ</a:t>
            </a: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.(%)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Sur(O12)   Y200(OH)    88.18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Sur(O11)   T220(OG1)  67.98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Sur(O5)     R227(NE)    56.33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Sur(O5)     R227(NH2)  35.38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Sur(O7)     E138(N)       30.47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Sur(O6)     K135(NZ)     35.74 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D133(O)    Sur(N4)        78.24</a:t>
            </a:r>
          </a:p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D133(O)    Sur(N3)        50.90     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2" y="1005360"/>
            <a:ext cx="8910645" cy="360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08" y="549021"/>
            <a:ext cx="7678610" cy="6308979"/>
          </a:xfrm>
          <a:prstGeom prst="rect">
            <a:avLst/>
          </a:prstGeom>
        </p:spPr>
      </p:pic>
      <p:grpSp>
        <p:nvGrpSpPr>
          <p:cNvPr id="45" name="Grupo 44"/>
          <p:cNvGrpSpPr/>
          <p:nvPr/>
        </p:nvGrpSpPr>
        <p:grpSpPr>
          <a:xfrm>
            <a:off x="225406" y="217321"/>
            <a:ext cx="8804294" cy="544796"/>
            <a:chOff x="300542" y="106766"/>
            <a:chExt cx="11739058" cy="726394"/>
          </a:xfrm>
        </p:grpSpPr>
        <p:cxnSp>
          <p:nvCxnSpPr>
            <p:cNvPr id="46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59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Heme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poses obtained by blind docking using the crystal structure of FP-2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" r="2574" b="9079"/>
          <a:stretch/>
        </p:blipFill>
        <p:spPr>
          <a:xfrm>
            <a:off x="53159" y="1771464"/>
            <a:ext cx="9033164" cy="3255818"/>
          </a:xfrm>
          <a:prstGeom prst="rect">
            <a:avLst/>
          </a:prstGeom>
        </p:spPr>
      </p:pic>
      <p:grpSp>
        <p:nvGrpSpPr>
          <p:cNvPr id="64" name="Grupo 63"/>
          <p:cNvGrpSpPr/>
          <p:nvPr/>
        </p:nvGrpSpPr>
        <p:grpSpPr>
          <a:xfrm>
            <a:off x="3736312" y="6623006"/>
            <a:ext cx="2547188" cy="287731"/>
            <a:chOff x="3982398" y="6406673"/>
            <a:chExt cx="2547188" cy="287731"/>
          </a:xfrm>
        </p:grpSpPr>
        <p:pic>
          <p:nvPicPr>
            <p:cNvPr id="65" name="Imagen 6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66" name="CuadroTexto 65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0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upo 55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57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Imagen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60" name="Imagen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62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Different poses of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heme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in the site 6 of FP-2 (cluster 4) obtained by docking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45" y="970648"/>
            <a:ext cx="9168245" cy="5218547"/>
          </a:xfrm>
          <a:prstGeom prst="rect">
            <a:avLst/>
          </a:prstGeom>
        </p:spPr>
      </p:pic>
      <p:grpSp>
        <p:nvGrpSpPr>
          <p:cNvPr id="33" name="Grupo 32"/>
          <p:cNvGrpSpPr/>
          <p:nvPr/>
        </p:nvGrpSpPr>
        <p:grpSpPr>
          <a:xfrm>
            <a:off x="3748669" y="6561221"/>
            <a:ext cx="2547188" cy="287731"/>
            <a:chOff x="3982398" y="6406673"/>
            <a:chExt cx="2547188" cy="287731"/>
          </a:xfrm>
        </p:grpSpPr>
        <p:pic>
          <p:nvPicPr>
            <p:cNvPr id="35" name="Imagen 3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36" name="CuadroTexto 35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CuadroTexto 37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99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116382" y="723187"/>
            <a:ext cx="3055448" cy="2515049"/>
            <a:chOff x="-1230284" y="592560"/>
            <a:chExt cx="3055448" cy="2515049"/>
          </a:xfrm>
        </p:grpSpPr>
        <p:pic>
          <p:nvPicPr>
            <p:cNvPr id="32" name="Imagen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7" r="9593"/>
            <a:stretch/>
          </p:blipFill>
          <p:spPr>
            <a:xfrm>
              <a:off x="-1230284" y="643415"/>
              <a:ext cx="3055448" cy="2464194"/>
            </a:xfrm>
            <a:prstGeom prst="rect">
              <a:avLst/>
            </a:prstGeom>
          </p:spPr>
        </p:pic>
        <p:sp>
          <p:nvSpPr>
            <p:cNvPr id="34" name="CuadroTexto 33"/>
            <p:cNvSpPr txBox="1"/>
            <p:nvPr/>
          </p:nvSpPr>
          <p:spPr>
            <a:xfrm>
              <a:off x="-312978" y="592560"/>
              <a:ext cx="750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t=0 ns</a:t>
              </a:r>
              <a:endPara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3247780" y="771599"/>
            <a:ext cx="3196793" cy="2443101"/>
            <a:chOff x="783054" y="640972"/>
            <a:chExt cx="3196793" cy="2443101"/>
          </a:xfrm>
        </p:grpSpPr>
        <p:pic>
          <p:nvPicPr>
            <p:cNvPr id="31" name="Imagen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28" r="4841"/>
            <a:stretch/>
          </p:blipFill>
          <p:spPr>
            <a:xfrm>
              <a:off x="783054" y="705650"/>
              <a:ext cx="3196793" cy="2378423"/>
            </a:xfrm>
            <a:prstGeom prst="rect">
              <a:avLst/>
            </a:prstGeom>
          </p:spPr>
        </p:pic>
        <p:sp>
          <p:nvSpPr>
            <p:cNvPr id="35" name="CuadroTexto 34"/>
            <p:cNvSpPr txBox="1"/>
            <p:nvPr/>
          </p:nvSpPr>
          <p:spPr>
            <a:xfrm>
              <a:off x="1517551" y="640972"/>
              <a:ext cx="750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t=20 ns</a:t>
              </a:r>
              <a:endPara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91737" y="4180926"/>
            <a:ext cx="3510872" cy="2559684"/>
            <a:chOff x="91737" y="3072178"/>
            <a:chExt cx="3510872" cy="2559684"/>
          </a:xfrm>
        </p:grpSpPr>
        <p:pic>
          <p:nvPicPr>
            <p:cNvPr id="20" name="Imagen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27" b="3669"/>
            <a:stretch/>
          </p:blipFill>
          <p:spPr>
            <a:xfrm>
              <a:off x="91737" y="3250706"/>
              <a:ext cx="3510872" cy="2381156"/>
            </a:xfrm>
            <a:prstGeom prst="rect">
              <a:avLst/>
            </a:prstGeom>
          </p:spPr>
        </p:pic>
        <p:sp>
          <p:nvSpPr>
            <p:cNvPr id="36" name="CuadroTexto 35"/>
            <p:cNvSpPr txBox="1"/>
            <p:nvPr/>
          </p:nvSpPr>
          <p:spPr>
            <a:xfrm>
              <a:off x="1060378" y="3072178"/>
              <a:ext cx="10233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t=100 ns</a:t>
              </a:r>
              <a:endPara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upo 14"/>
          <p:cNvGrpSpPr/>
          <p:nvPr/>
        </p:nvGrpSpPr>
        <p:grpSpPr>
          <a:xfrm>
            <a:off x="3569138" y="4286169"/>
            <a:ext cx="3274962" cy="2446890"/>
            <a:chOff x="3635638" y="3360300"/>
            <a:chExt cx="3274962" cy="2446890"/>
          </a:xfrm>
        </p:grpSpPr>
        <p:pic>
          <p:nvPicPr>
            <p:cNvPr id="33" name="Imagen 3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1"/>
            <a:stretch/>
          </p:blipFill>
          <p:spPr>
            <a:xfrm>
              <a:off x="3635638" y="3474719"/>
              <a:ext cx="3274962" cy="2332471"/>
            </a:xfrm>
            <a:prstGeom prst="rect">
              <a:avLst/>
            </a:prstGeom>
          </p:spPr>
        </p:pic>
        <p:sp>
          <p:nvSpPr>
            <p:cNvPr id="37" name="CuadroTexto 36"/>
            <p:cNvSpPr txBox="1"/>
            <p:nvPr/>
          </p:nvSpPr>
          <p:spPr>
            <a:xfrm>
              <a:off x="4169519" y="3360300"/>
              <a:ext cx="10233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t=205 ns</a:t>
              </a:r>
              <a:endPara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6234881" y="1847109"/>
            <a:ext cx="2853736" cy="1543736"/>
            <a:chOff x="6234881" y="1681654"/>
            <a:chExt cx="2853736" cy="1543736"/>
          </a:xfrm>
        </p:grpSpPr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890" y="1862051"/>
              <a:ext cx="2617727" cy="1141620"/>
            </a:xfrm>
            <a:prstGeom prst="rect">
              <a:avLst/>
            </a:prstGeom>
            <a:noFill/>
          </p:spPr>
        </p:pic>
        <p:sp>
          <p:nvSpPr>
            <p:cNvPr id="47" name="Elipse 46"/>
            <p:cNvSpPr/>
            <p:nvPr/>
          </p:nvSpPr>
          <p:spPr>
            <a:xfrm>
              <a:off x="6582081" y="2806547"/>
              <a:ext cx="96159" cy="9225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8" name="Elipse 47"/>
            <p:cNvSpPr/>
            <p:nvPr/>
          </p:nvSpPr>
          <p:spPr>
            <a:xfrm>
              <a:off x="6823014" y="2001175"/>
              <a:ext cx="79734" cy="8402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9" name="Elipse 48"/>
            <p:cNvSpPr/>
            <p:nvPr/>
          </p:nvSpPr>
          <p:spPr>
            <a:xfrm>
              <a:off x="7782533" y="2059998"/>
              <a:ext cx="79734" cy="8402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0" name="Elipse 49"/>
            <p:cNvSpPr/>
            <p:nvPr/>
          </p:nvSpPr>
          <p:spPr>
            <a:xfrm>
              <a:off x="8994684" y="1959802"/>
              <a:ext cx="79734" cy="8402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1" name="CuadroTexto 50"/>
            <p:cNvSpPr txBox="1"/>
            <p:nvPr/>
          </p:nvSpPr>
          <p:spPr>
            <a:xfrm rot="16200000">
              <a:off x="5761748" y="2154787"/>
              <a:ext cx="1207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7505604" y="2948391"/>
              <a:ext cx="10318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6135668" y="3203188"/>
            <a:ext cx="2948494" cy="1612940"/>
            <a:chOff x="6135668" y="4879576"/>
            <a:chExt cx="2948494" cy="1612940"/>
          </a:xfrm>
        </p:grpSpPr>
        <p:pic>
          <p:nvPicPr>
            <p:cNvPr id="53" name="Imagen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9662" y="5133002"/>
              <a:ext cx="2714500" cy="1153663"/>
            </a:xfrm>
            <a:prstGeom prst="rect">
              <a:avLst/>
            </a:prstGeom>
          </p:spPr>
        </p:pic>
        <p:sp>
          <p:nvSpPr>
            <p:cNvPr id="54" name="CuadroTexto 53"/>
            <p:cNvSpPr txBox="1"/>
            <p:nvPr/>
          </p:nvSpPr>
          <p:spPr>
            <a:xfrm rot="16200000">
              <a:off x="5494611" y="5520633"/>
              <a:ext cx="154372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1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Ge</a:t>
              </a:r>
              <a:r>
                <a:rPr lang="en-CA" sz="11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r>
                <a:rPr lang="en-CA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(kcal/</a:t>
              </a:r>
              <a:r>
                <a:rPr lang="en-CA" sz="11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r>
                <a:rPr lang="en-CA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7529207" y="6215517"/>
              <a:ext cx="10043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Grupo 55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57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Imagen 5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60" name="Imagen 5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61" name="CuadroTexto 60"/>
          <p:cNvSpPr txBox="1"/>
          <p:nvPr/>
        </p:nvSpPr>
        <p:spPr>
          <a:xfrm>
            <a:off x="6896916" y="3550477"/>
            <a:ext cx="21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2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=-42.15 kcal/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Conector recto 18"/>
          <p:cNvCxnSpPr/>
          <p:nvPr/>
        </p:nvCxnSpPr>
        <p:spPr>
          <a:xfrm flipV="1">
            <a:off x="7023856" y="3482014"/>
            <a:ext cx="3167" cy="100131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Energy and RMSD profiles of the FP-2:heme complex MD simulation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93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upo 121"/>
          <p:cNvGrpSpPr/>
          <p:nvPr/>
        </p:nvGrpSpPr>
        <p:grpSpPr>
          <a:xfrm>
            <a:off x="5919429" y="556657"/>
            <a:ext cx="2908453" cy="1815322"/>
            <a:chOff x="5111909" y="1056839"/>
            <a:chExt cx="2415678" cy="1481392"/>
          </a:xfrm>
        </p:grpSpPr>
        <p:pic>
          <p:nvPicPr>
            <p:cNvPr id="123" name="Imagen 1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8" t="2727" b="4878"/>
            <a:stretch/>
          </p:blipFill>
          <p:spPr>
            <a:xfrm>
              <a:off x="5111909" y="1056839"/>
              <a:ext cx="2415678" cy="1481392"/>
            </a:xfrm>
            <a:prstGeom prst="rect">
              <a:avLst/>
            </a:prstGeom>
          </p:spPr>
        </p:pic>
        <p:sp>
          <p:nvSpPr>
            <p:cNvPr id="124" name="Elipse 123"/>
            <p:cNvSpPr/>
            <p:nvPr/>
          </p:nvSpPr>
          <p:spPr>
            <a:xfrm>
              <a:off x="6518220" y="1813048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5" name="Elipse 124"/>
            <p:cNvSpPr/>
            <p:nvPr/>
          </p:nvSpPr>
          <p:spPr>
            <a:xfrm>
              <a:off x="6555630" y="2076820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126" name="Grupo 125"/>
          <p:cNvGrpSpPr/>
          <p:nvPr/>
        </p:nvGrpSpPr>
        <p:grpSpPr>
          <a:xfrm>
            <a:off x="3350567" y="2387361"/>
            <a:ext cx="5283819" cy="1295248"/>
            <a:chOff x="4063090" y="1304230"/>
            <a:chExt cx="5283819" cy="1295248"/>
          </a:xfrm>
        </p:grpSpPr>
        <p:pic>
          <p:nvPicPr>
            <p:cNvPr id="127" name="Imagen 1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9814" y="1367507"/>
              <a:ext cx="2417095" cy="1027265"/>
            </a:xfrm>
            <a:prstGeom prst="rect">
              <a:avLst/>
            </a:prstGeom>
          </p:spPr>
        </p:pic>
        <p:sp>
          <p:nvSpPr>
            <p:cNvPr id="128" name="CuadroTexto 127"/>
            <p:cNvSpPr txBox="1"/>
            <p:nvPr/>
          </p:nvSpPr>
          <p:spPr>
            <a:xfrm rot="16200000">
              <a:off x="6360718" y="1715065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825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Ge</a:t>
              </a:r>
              <a:r>
                <a:rPr lang="en-CA" sz="825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(kcal/</a:t>
              </a:r>
              <a:r>
                <a:rPr lang="en-CA" sz="825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9" name="Imagen 1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7041" y="1304230"/>
              <a:ext cx="2385923" cy="1086920"/>
            </a:xfrm>
            <a:prstGeom prst="rect">
              <a:avLst/>
            </a:prstGeom>
          </p:spPr>
        </p:pic>
        <p:sp>
          <p:nvSpPr>
            <p:cNvPr id="130" name="CuadroTexto 129"/>
            <p:cNvSpPr txBox="1"/>
            <p:nvPr/>
          </p:nvSpPr>
          <p:spPr>
            <a:xfrm>
              <a:off x="7841404" y="2380187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CuadroTexto 130"/>
            <p:cNvSpPr txBox="1"/>
            <p:nvPr/>
          </p:nvSpPr>
          <p:spPr>
            <a:xfrm rot="16200000">
              <a:off x="3670574" y="1729387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CuadroTexto 131"/>
            <p:cNvSpPr txBox="1"/>
            <p:nvPr/>
          </p:nvSpPr>
          <p:spPr>
            <a:xfrm>
              <a:off x="5111731" y="2354459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1" y="2598522"/>
            <a:ext cx="3162552" cy="1910904"/>
            <a:chOff x="1" y="2249385"/>
            <a:chExt cx="2626725" cy="1559392"/>
          </a:xfrm>
        </p:grpSpPr>
        <p:pic>
          <p:nvPicPr>
            <p:cNvPr id="42" name="Imagen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90"/>
            <a:stretch/>
          </p:blipFill>
          <p:spPr>
            <a:xfrm>
              <a:off x="1" y="2249385"/>
              <a:ext cx="2626725" cy="1559392"/>
            </a:xfrm>
            <a:prstGeom prst="rect">
              <a:avLst/>
            </a:prstGeom>
          </p:spPr>
        </p:pic>
        <p:sp>
          <p:nvSpPr>
            <p:cNvPr id="51" name="Elipse 50"/>
            <p:cNvSpPr/>
            <p:nvPr/>
          </p:nvSpPr>
          <p:spPr>
            <a:xfrm>
              <a:off x="1539701" y="2956503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2" name="Elipse 51"/>
            <p:cNvSpPr/>
            <p:nvPr/>
          </p:nvSpPr>
          <p:spPr>
            <a:xfrm>
              <a:off x="1725438" y="3213678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65" name="Grupo 64"/>
          <p:cNvGrpSpPr/>
          <p:nvPr/>
        </p:nvGrpSpPr>
        <p:grpSpPr>
          <a:xfrm>
            <a:off x="2653943" y="4958867"/>
            <a:ext cx="3030109" cy="1833583"/>
            <a:chOff x="2333311" y="3312977"/>
            <a:chExt cx="2516722" cy="1496294"/>
          </a:xfrm>
        </p:grpSpPr>
        <p:pic>
          <p:nvPicPr>
            <p:cNvPr id="41" name="Imagen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6" t="7160" b="5621"/>
            <a:stretch/>
          </p:blipFill>
          <p:spPr>
            <a:xfrm>
              <a:off x="2333311" y="3312977"/>
              <a:ext cx="2516722" cy="1496294"/>
            </a:xfrm>
            <a:prstGeom prst="rect">
              <a:avLst/>
            </a:prstGeom>
          </p:spPr>
        </p:pic>
        <p:sp>
          <p:nvSpPr>
            <p:cNvPr id="53" name="Elipse 52"/>
            <p:cNvSpPr/>
            <p:nvPr/>
          </p:nvSpPr>
          <p:spPr>
            <a:xfrm>
              <a:off x="3558969" y="4417446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4" name="Elipse 53"/>
            <p:cNvSpPr/>
            <p:nvPr/>
          </p:nvSpPr>
          <p:spPr>
            <a:xfrm>
              <a:off x="3208926" y="4446021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64" name="Grupo 63"/>
          <p:cNvGrpSpPr/>
          <p:nvPr/>
        </p:nvGrpSpPr>
        <p:grpSpPr>
          <a:xfrm>
            <a:off x="6091112" y="4904508"/>
            <a:ext cx="2756004" cy="1935442"/>
            <a:chOff x="5212339" y="3229855"/>
            <a:chExt cx="2289058" cy="1579416"/>
          </a:xfrm>
        </p:grpSpPr>
        <p:pic>
          <p:nvPicPr>
            <p:cNvPr id="46" name="Imagen 4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0" r="1949"/>
            <a:stretch/>
          </p:blipFill>
          <p:spPr>
            <a:xfrm>
              <a:off x="5212339" y="3229855"/>
              <a:ext cx="2289058" cy="1579416"/>
            </a:xfrm>
            <a:prstGeom prst="rect">
              <a:avLst/>
            </a:prstGeom>
          </p:spPr>
        </p:pic>
        <p:sp>
          <p:nvSpPr>
            <p:cNvPr id="55" name="Elipse 54"/>
            <p:cNvSpPr/>
            <p:nvPr/>
          </p:nvSpPr>
          <p:spPr>
            <a:xfrm>
              <a:off x="6395038" y="4481740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6" name="Elipse 55"/>
            <p:cNvSpPr/>
            <p:nvPr/>
          </p:nvSpPr>
          <p:spPr>
            <a:xfrm>
              <a:off x="6587919" y="4410303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cxnSp>
        <p:nvCxnSpPr>
          <p:cNvPr id="45" name="Conector recto de flecha 44"/>
          <p:cNvCxnSpPr/>
          <p:nvPr/>
        </p:nvCxnSpPr>
        <p:spPr>
          <a:xfrm>
            <a:off x="2037273" y="4334494"/>
            <a:ext cx="832097" cy="10925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/>
          <p:cNvCxnSpPr/>
          <p:nvPr/>
        </p:nvCxnSpPr>
        <p:spPr>
          <a:xfrm flipV="1">
            <a:off x="5159828" y="6131886"/>
            <a:ext cx="956835" cy="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/>
          <p:cNvSpPr txBox="1"/>
          <p:nvPr/>
        </p:nvSpPr>
        <p:spPr>
          <a:xfrm>
            <a:off x="5365957" y="6112699"/>
            <a:ext cx="7275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 ns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2" name="Grupo 61"/>
          <p:cNvGrpSpPr/>
          <p:nvPr/>
        </p:nvGrpSpPr>
        <p:grpSpPr>
          <a:xfrm>
            <a:off x="2869370" y="581279"/>
            <a:ext cx="2985203" cy="1805434"/>
            <a:chOff x="2429983" y="1079641"/>
            <a:chExt cx="2479424" cy="1473323"/>
          </a:xfrm>
        </p:grpSpPr>
        <p:pic>
          <p:nvPicPr>
            <p:cNvPr id="43" name="Imagen 4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9" t="7160" b="6056"/>
            <a:stretch/>
          </p:blipFill>
          <p:spPr>
            <a:xfrm>
              <a:off x="2429983" y="1079641"/>
              <a:ext cx="2479424" cy="1473323"/>
            </a:xfrm>
            <a:prstGeom prst="rect">
              <a:avLst/>
            </a:prstGeom>
          </p:spPr>
        </p:pic>
        <p:sp>
          <p:nvSpPr>
            <p:cNvPr id="49" name="Elipse 48"/>
            <p:cNvSpPr/>
            <p:nvPr/>
          </p:nvSpPr>
          <p:spPr>
            <a:xfrm>
              <a:off x="3318305" y="1740952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0" name="Elipse 49"/>
            <p:cNvSpPr/>
            <p:nvPr/>
          </p:nvSpPr>
          <p:spPr>
            <a:xfrm>
              <a:off x="3625486" y="1733808"/>
              <a:ext cx="152400" cy="1524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cxnSp>
        <p:nvCxnSpPr>
          <p:cNvPr id="71" name="Conector recto de flecha 70"/>
          <p:cNvCxnSpPr/>
          <p:nvPr/>
        </p:nvCxnSpPr>
        <p:spPr>
          <a:xfrm flipV="1">
            <a:off x="5117230" y="1789237"/>
            <a:ext cx="956835" cy="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uadroTexto 71"/>
          <p:cNvSpPr txBox="1"/>
          <p:nvPr/>
        </p:nvSpPr>
        <p:spPr>
          <a:xfrm>
            <a:off x="5323362" y="1770052"/>
            <a:ext cx="7275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CA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en-CA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0" name="Grupo 79"/>
          <p:cNvGrpSpPr/>
          <p:nvPr/>
        </p:nvGrpSpPr>
        <p:grpSpPr>
          <a:xfrm>
            <a:off x="3374317" y="3781944"/>
            <a:ext cx="5260336" cy="1266323"/>
            <a:chOff x="4063087" y="3722569"/>
            <a:chExt cx="5260336" cy="1266323"/>
          </a:xfrm>
        </p:grpSpPr>
        <p:pic>
          <p:nvPicPr>
            <p:cNvPr id="81" name="Imagen 8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8050" y="3772037"/>
              <a:ext cx="2425373" cy="1030784"/>
            </a:xfrm>
            <a:prstGeom prst="rect">
              <a:avLst/>
            </a:prstGeom>
          </p:spPr>
        </p:pic>
        <p:pic>
          <p:nvPicPr>
            <p:cNvPr id="82" name="Imagen 8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3837" y="3722569"/>
              <a:ext cx="2344529" cy="1081088"/>
            </a:xfrm>
            <a:prstGeom prst="rect">
              <a:avLst/>
            </a:prstGeom>
          </p:spPr>
        </p:pic>
        <p:sp>
          <p:nvSpPr>
            <p:cNvPr id="83" name="CuadroTexto 82"/>
            <p:cNvSpPr txBox="1"/>
            <p:nvPr/>
          </p:nvSpPr>
          <p:spPr>
            <a:xfrm rot="16200000">
              <a:off x="3670571" y="4146011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RMSD (Å)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CuadroTexto 83"/>
            <p:cNvSpPr txBox="1"/>
            <p:nvPr/>
          </p:nvSpPr>
          <p:spPr>
            <a:xfrm rot="16200000">
              <a:off x="6312362" y="4140606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825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Ge</a:t>
              </a:r>
              <a:r>
                <a:rPr lang="en-CA" sz="825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(kcal/</a:t>
              </a:r>
              <a:r>
                <a:rPr lang="en-CA" sz="825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7852418" y="4712202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5056803" y="4769601"/>
              <a:ext cx="1004324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82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(ns)</a:t>
              </a:r>
              <a:endParaRPr lang="en-US" sz="825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Grupo 86"/>
          <p:cNvGrpSpPr/>
          <p:nvPr/>
        </p:nvGrpSpPr>
        <p:grpSpPr>
          <a:xfrm>
            <a:off x="225406" y="227481"/>
            <a:ext cx="8804294" cy="544796"/>
            <a:chOff x="300542" y="106766"/>
            <a:chExt cx="11739058" cy="726394"/>
          </a:xfrm>
        </p:grpSpPr>
        <p:cxnSp>
          <p:nvCxnSpPr>
            <p:cNvPr id="88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0" name="Imagen 8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91" name="Imagen 9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cxnSp>
        <p:nvCxnSpPr>
          <p:cNvPr id="93" name="Conector recto de flecha 92"/>
          <p:cNvCxnSpPr/>
          <p:nvPr/>
        </p:nvCxnSpPr>
        <p:spPr>
          <a:xfrm flipV="1">
            <a:off x="2260899" y="2113809"/>
            <a:ext cx="1113418" cy="9025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uadroTexto 97"/>
          <p:cNvSpPr txBox="1"/>
          <p:nvPr/>
        </p:nvSpPr>
        <p:spPr>
          <a:xfrm>
            <a:off x="1742008" y="4804432"/>
            <a:ext cx="9975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Redocking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CuadroTexto 98"/>
          <p:cNvSpPr txBox="1"/>
          <p:nvPr/>
        </p:nvSpPr>
        <p:spPr>
          <a:xfrm>
            <a:off x="2013163" y="2320513"/>
            <a:ext cx="9975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Redocking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CuadroTexto 103"/>
          <p:cNvSpPr txBox="1"/>
          <p:nvPr/>
        </p:nvSpPr>
        <p:spPr>
          <a:xfrm>
            <a:off x="4776845" y="3061251"/>
            <a:ext cx="100432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8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atoms</a:t>
            </a:r>
            <a:endParaRPr lang="en-US" sz="8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CuadroTexto 104"/>
          <p:cNvSpPr txBox="1"/>
          <p:nvPr/>
        </p:nvSpPr>
        <p:spPr>
          <a:xfrm>
            <a:off x="4767880" y="3869868"/>
            <a:ext cx="100432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8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atoms</a:t>
            </a:r>
            <a:endParaRPr lang="en-US" sz="8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CuadroTexto 109"/>
          <p:cNvSpPr txBox="1"/>
          <p:nvPr/>
        </p:nvSpPr>
        <p:spPr>
          <a:xfrm>
            <a:off x="4830610" y="4987391"/>
            <a:ext cx="21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2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=-41.25 kcal/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CuadroTexto 132"/>
          <p:cNvSpPr txBox="1"/>
          <p:nvPr/>
        </p:nvSpPr>
        <p:spPr>
          <a:xfrm>
            <a:off x="4563910" y="2142591"/>
            <a:ext cx="2151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2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=-40.18 kcal/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4 CuadroTexto"/>
          <p:cNvSpPr txBox="1"/>
          <p:nvPr/>
        </p:nvSpPr>
        <p:spPr>
          <a:xfrm>
            <a:off x="463812" y="-25619"/>
            <a:ext cx="830282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Assessing the stability of the predicted FP-2:heme complex by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redocking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and subsequent MD simulations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14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20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Polar interactions at 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the FP-2:heme interface (first binding mode)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4"/>
          <a:stretch/>
        </p:blipFill>
        <p:spPr>
          <a:xfrm>
            <a:off x="52486" y="1255395"/>
            <a:ext cx="4460541" cy="3649734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71"/>
          <a:stretch/>
        </p:blipFill>
        <p:spPr>
          <a:xfrm>
            <a:off x="4505993" y="1149343"/>
            <a:ext cx="4523707" cy="3772599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6101583" y="3449628"/>
            <a:ext cx="8320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O1A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6597318" y="3815880"/>
            <a:ext cx="8320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O2A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6046399" y="4073980"/>
            <a:ext cx="832091" cy="247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NH1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5491444" y="3635403"/>
            <a:ext cx="832091" cy="247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NH2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5448185" y="5027993"/>
            <a:ext cx="3526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Don.           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.(%)</a:t>
            </a:r>
          </a:p>
          <a:p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R12(NH1) HEM(O1A)    46.50</a:t>
            </a:r>
          </a:p>
          <a:p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R12(NH2) HEM(O2A)    46.62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221767" y="5036961"/>
            <a:ext cx="3526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Don.           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.(%)</a:t>
            </a:r>
          </a:p>
          <a:p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K135(NZ) HEM(O1D)     15.34</a:t>
            </a:r>
          </a:p>
          <a:p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K135(NZ) HEM(O2D)     14.98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3042101" y="2082220"/>
            <a:ext cx="9429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O1D</a:t>
            </a:r>
          </a:p>
        </p:txBody>
      </p:sp>
      <p:sp>
        <p:nvSpPr>
          <p:cNvPr id="30" name="CuadroTexto 29"/>
          <p:cNvSpPr txBox="1"/>
          <p:nvPr/>
        </p:nvSpPr>
        <p:spPr>
          <a:xfrm>
            <a:off x="3589275" y="2140099"/>
            <a:ext cx="9429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O2D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456239" y="1719816"/>
            <a:ext cx="9429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NZ</a:t>
            </a:r>
          </a:p>
        </p:txBody>
      </p:sp>
    </p:spTree>
    <p:extLst>
      <p:ext uri="{BB962C8B-B14F-4D97-AF65-F5344CB8AC3E}">
        <p14:creationId xmlns:p14="http://schemas.microsoft.com/office/powerpoint/2010/main" val="156329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Proyecto_Doctorado\800px-Paludism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25" y="1307673"/>
            <a:ext cx="9007625" cy="4166027"/>
          </a:xfrm>
          <a:prstGeom prst="rect">
            <a:avLst/>
          </a:prstGeom>
          <a:noFill/>
        </p:spPr>
      </p:pic>
      <p:sp>
        <p:nvSpPr>
          <p:cNvPr id="5" name="3 CuadroTexto"/>
          <p:cNvSpPr txBox="1"/>
          <p:nvPr/>
        </p:nvSpPr>
        <p:spPr>
          <a:xfrm>
            <a:off x="285531" y="5563696"/>
            <a:ext cx="5715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350" i="1" dirty="0">
                <a:latin typeface="Times New Roman" pitchFamily="18" charset="0"/>
                <a:cs typeface="Times New Roman" pitchFamily="18" charset="0"/>
              </a:rPr>
              <a:t>3.3 billion people under risk of infection.</a:t>
            </a:r>
          </a:p>
          <a:p>
            <a:pPr>
              <a:buFont typeface="Arial" pitchFamily="34" charset="0"/>
              <a:buChar char="•"/>
            </a:pPr>
            <a:r>
              <a:rPr lang="en-US" sz="1350" i="1" dirty="0">
                <a:latin typeface="Times New Roman" pitchFamily="18" charset="0"/>
                <a:cs typeface="Times New Roman" pitchFamily="18" charset="0"/>
              </a:rPr>
              <a:t>225 million cases annually.</a:t>
            </a:r>
          </a:p>
          <a:p>
            <a:pPr>
              <a:buFont typeface="Arial" pitchFamily="34" charset="0"/>
              <a:buChar char="•"/>
            </a:pPr>
            <a:r>
              <a:rPr lang="en-US" sz="1350" i="1" dirty="0">
                <a:latin typeface="Times New Roman" pitchFamily="18" charset="0"/>
                <a:cs typeface="Times New Roman" pitchFamily="18" charset="0"/>
              </a:rPr>
              <a:t>800 000 deaths per year, most of them children under the age of 5.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686300" y="6498452"/>
            <a:ext cx="42862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35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http://www.who.int/malaria/world_malaria_report_2010</a:t>
            </a:r>
          </a:p>
        </p:txBody>
      </p:sp>
      <p:sp>
        <p:nvSpPr>
          <p:cNvPr id="7" name="4 CuadroTexto"/>
          <p:cNvSpPr txBox="1"/>
          <p:nvPr/>
        </p:nvSpPr>
        <p:spPr>
          <a:xfrm>
            <a:off x="2232934" y="118611"/>
            <a:ext cx="434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Geographic</a:t>
            </a:r>
            <a:r>
              <a:rPr lang="es-E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distribution</a:t>
            </a:r>
            <a:r>
              <a:rPr lang="es-ES" sz="1500" dirty="0">
                <a:latin typeface="Times New Roman" pitchFamily="18" charset="0"/>
                <a:cs typeface="Times New Roman" pitchFamily="18" charset="0"/>
              </a:rPr>
              <a:t> of malaria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225406" y="124524"/>
            <a:ext cx="8804294" cy="544796"/>
            <a:chOff x="225406" y="124524"/>
            <a:chExt cx="8804294" cy="544796"/>
          </a:xfrm>
        </p:grpSpPr>
        <p:cxnSp>
          <p:nvCxnSpPr>
            <p:cNvPr id="13" name="6 Conector recto"/>
            <p:cNvCxnSpPr/>
            <p:nvPr/>
          </p:nvCxnSpPr>
          <p:spPr>
            <a:xfrm>
              <a:off x="544287" y="409664"/>
              <a:ext cx="7935686" cy="3157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7 Conector recto"/>
            <p:cNvCxnSpPr/>
            <p:nvPr/>
          </p:nvCxnSpPr>
          <p:spPr>
            <a:xfrm>
              <a:off x="2183606" y="454539"/>
              <a:ext cx="4800600" cy="1191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4904" y="124524"/>
              <a:ext cx="544796" cy="544796"/>
            </a:xfrm>
            <a:prstGeom prst="rect">
              <a:avLst/>
            </a:prstGeom>
          </p:spPr>
        </p:pic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06" y="173038"/>
              <a:ext cx="457502" cy="4954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098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4" r="2572" b="4365"/>
          <a:stretch/>
        </p:blipFill>
        <p:spPr>
          <a:xfrm>
            <a:off x="4441374" y="2006282"/>
            <a:ext cx="4659020" cy="31906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3" r="3429"/>
          <a:stretch/>
        </p:blipFill>
        <p:spPr>
          <a:xfrm>
            <a:off x="41594" y="1961243"/>
            <a:ext cx="4442191" cy="3230663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1714843" y="3949700"/>
            <a:ext cx="1562100" cy="12422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upo 14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16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20" name="Elipse 19"/>
          <p:cNvSpPr/>
          <p:nvPr/>
        </p:nvSpPr>
        <p:spPr>
          <a:xfrm>
            <a:off x="6096000" y="4102100"/>
            <a:ext cx="1562100" cy="12422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Predicted FP-2 binding pockets for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suramin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heme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Conector recto 8"/>
          <p:cNvCxnSpPr>
            <a:stCxn id="20" idx="3"/>
          </p:cNvCxnSpPr>
          <p:nvPr/>
        </p:nvCxnSpPr>
        <p:spPr>
          <a:xfrm flipH="1">
            <a:off x="5149574" y="5162389"/>
            <a:ext cx="1175190" cy="558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>
            <a:stCxn id="8" idx="5"/>
          </p:cNvCxnSpPr>
          <p:nvPr/>
        </p:nvCxnSpPr>
        <p:spPr>
          <a:xfrm>
            <a:off x="3048179" y="5009989"/>
            <a:ext cx="936964" cy="7111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3800871" y="5634677"/>
            <a:ext cx="1620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region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3625101" y="6561221"/>
            <a:ext cx="2547188" cy="287731"/>
            <a:chOff x="3982398" y="6406673"/>
            <a:chExt cx="2547188" cy="287731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40" t="90117" r="23239" b="7769"/>
            <a:stretch/>
          </p:blipFill>
          <p:spPr>
            <a:xfrm>
              <a:off x="4250028" y="6487983"/>
              <a:ext cx="1741183" cy="132741"/>
            </a:xfrm>
            <a:prstGeom prst="rect">
              <a:avLst/>
            </a:prstGeom>
          </p:spPr>
        </p:pic>
        <p:sp>
          <p:nvSpPr>
            <p:cNvPr id="25" name="CuadroTexto 24"/>
            <p:cNvSpPr txBox="1"/>
            <p:nvPr/>
          </p:nvSpPr>
          <p:spPr>
            <a:xfrm>
              <a:off x="5980767" y="6406673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3982398" y="6417405"/>
              <a:ext cx="5488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s-E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672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adroTexto 21"/>
          <p:cNvSpPr txBox="1"/>
          <p:nvPr/>
        </p:nvSpPr>
        <p:spPr>
          <a:xfrm>
            <a:off x="728214" y="415354"/>
            <a:ext cx="7798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arrows indicate regions displaying B factor differences between the free enzyme (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apo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form) and the complexes (</a:t>
            </a:r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holo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form). Heavy atoms were considered for the analysis.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0286"/>
            <a:ext cx="9144000" cy="3329777"/>
          </a:xfrm>
          <a:prstGeom prst="rect">
            <a:avLst/>
          </a:prstGeom>
        </p:spPr>
      </p:pic>
      <p:grpSp>
        <p:nvGrpSpPr>
          <p:cNvPr id="28" name="Grupo 27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29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33" name="4 CuadroTexto"/>
          <p:cNvSpPr txBox="1"/>
          <p:nvPr/>
        </p:nvSpPr>
        <p:spPr>
          <a:xfrm>
            <a:off x="463812" y="41509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B factors for the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apo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CA" sz="1550" dirty="0" err="1" smtClean="0">
                <a:latin typeface="Times New Roman" pitchFamily="18" charset="0"/>
                <a:cs typeface="Times New Roman" pitchFamily="18" charset="0"/>
              </a:rPr>
              <a:t>holo</a:t>
            </a:r>
            <a:r>
              <a:rPr lang="en-CA" sz="1550" dirty="0" smtClean="0">
                <a:latin typeface="Times New Roman" pitchFamily="18" charset="0"/>
                <a:cs typeface="Times New Roman" pitchFamily="18" charset="0"/>
              </a:rPr>
              <a:t> forms of FP-2.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3" r="11755"/>
          <a:stretch/>
        </p:blipFill>
        <p:spPr>
          <a:xfrm>
            <a:off x="728214" y="4140063"/>
            <a:ext cx="3202675" cy="2521193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15964"/>
          <a:stretch/>
        </p:blipFill>
        <p:spPr>
          <a:xfrm>
            <a:off x="4583906" y="4140063"/>
            <a:ext cx="3291194" cy="2486505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2" t="34365" r="48839" b="9079"/>
          <a:stretch/>
        </p:blipFill>
        <p:spPr>
          <a:xfrm>
            <a:off x="4056390" y="4791668"/>
            <a:ext cx="403476" cy="14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2" y="1079308"/>
            <a:ext cx="5029200" cy="4802124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5423671" y="1557409"/>
            <a:ext cx="3728080" cy="3996495"/>
            <a:chOff x="5423671" y="1905751"/>
            <a:chExt cx="3728080" cy="3996495"/>
          </a:xfrm>
        </p:grpSpPr>
        <p:sp>
          <p:nvSpPr>
            <p:cNvPr id="4" name="7 Rectángulo"/>
            <p:cNvSpPr/>
            <p:nvPr/>
          </p:nvSpPr>
          <p:spPr>
            <a:xfrm>
              <a:off x="6456015" y="1962902"/>
              <a:ext cx="2305602" cy="37562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5" name="23 CuadroTexto"/>
            <p:cNvSpPr txBox="1">
              <a:spLocks noChangeArrowheads="1"/>
            </p:cNvSpPr>
            <p:nvPr/>
          </p:nvSpPr>
          <p:spPr bwMode="auto">
            <a:xfrm>
              <a:off x="5523664" y="5163582"/>
              <a:ext cx="354912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s-ES" sz="1400" b="1" dirty="0" smtClean="0">
                  <a:latin typeface="Times New Roman" pitchFamily="18" charset="0"/>
                  <a:cs typeface="Times New Roman" pitchFamily="18" charset="0"/>
                </a:rPr>
                <a:t>13 500 </a:t>
              </a:r>
              <a:r>
                <a:rPr lang="es-ES" sz="1400" b="1" dirty="0" err="1" smtClean="0">
                  <a:latin typeface="Times New Roman" pitchFamily="18" charset="0"/>
                  <a:cs typeface="Times New Roman" pitchFamily="18" charset="0"/>
                </a:rPr>
                <a:t>compounds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s-ES" sz="14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400" i="1" dirty="0" smtClean="0">
                  <a:latin typeface="Times New Roman" pitchFamily="18" charset="0"/>
                  <a:cs typeface="Times New Roman" pitchFamily="18" charset="0"/>
                </a:rPr>
                <a:t>Parasite </a:t>
              </a:r>
              <a:r>
                <a:rPr lang="es-ES" sz="1400" i="1" dirty="0" err="1" smtClean="0">
                  <a:latin typeface="Times New Roman" pitchFamily="18" charset="0"/>
                  <a:cs typeface="Times New Roman" pitchFamily="18" charset="0"/>
                </a:rPr>
                <a:t>growth</a:t>
              </a:r>
              <a:r>
                <a:rPr lang="es-ES" sz="14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i="1" dirty="0" err="1" smtClean="0">
                  <a:latin typeface="Times New Roman" pitchFamily="18" charset="0"/>
                  <a:cs typeface="Times New Roman" pitchFamily="18" charset="0"/>
                </a:rPr>
                <a:t>inhibitors</a:t>
              </a:r>
              <a:r>
                <a:rPr lang="es-ES" sz="14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s-ES" sz="1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1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24 CuadroTexto"/>
            <p:cNvSpPr txBox="1">
              <a:spLocks noChangeArrowheads="1"/>
            </p:cNvSpPr>
            <p:nvPr/>
          </p:nvSpPr>
          <p:spPr bwMode="auto">
            <a:xfrm>
              <a:off x="5643215" y="1905751"/>
              <a:ext cx="28547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s-ES" sz="2000" b="1">
                  <a:latin typeface="Times New Roman" pitchFamily="18" charset="0"/>
                  <a:cs typeface="Times New Roman" pitchFamily="18" charset="0"/>
                </a:rPr>
                <a:t>GSK TCAMS</a:t>
              </a:r>
              <a:endParaRPr lang="en-US" sz="2000" b="1" i="1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3671" y="2542340"/>
              <a:ext cx="3525826" cy="2594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29 CuadroTexto"/>
            <p:cNvSpPr txBox="1">
              <a:spLocks noChangeArrowheads="1"/>
            </p:cNvSpPr>
            <p:nvPr/>
          </p:nvSpPr>
          <p:spPr bwMode="auto">
            <a:xfrm>
              <a:off x="5559078" y="2204202"/>
              <a:ext cx="359267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ES" sz="1600" i="1" dirty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https://www.ebi.ac.uk/chemblntd</a:t>
              </a:r>
            </a:p>
          </p:txBody>
        </p:sp>
      </p:grpSp>
      <p:sp>
        <p:nvSpPr>
          <p:cNvPr id="15" name="CuadroTexto 14"/>
          <p:cNvSpPr txBox="1"/>
          <p:nvPr/>
        </p:nvSpPr>
        <p:spPr>
          <a:xfrm>
            <a:off x="1080655" y="3806552"/>
            <a:ext cx="698269" cy="36933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CuadroTexto 15"/>
          <p:cNvSpPr txBox="1"/>
          <p:nvPr/>
        </p:nvSpPr>
        <p:spPr>
          <a:xfrm>
            <a:off x="1068671" y="4976090"/>
            <a:ext cx="698269" cy="36933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21241" y="3794567"/>
            <a:ext cx="595685" cy="36933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Rectángulo 19"/>
          <p:cNvSpPr/>
          <p:nvPr/>
        </p:nvSpPr>
        <p:spPr>
          <a:xfrm>
            <a:off x="339047" y="2295587"/>
            <a:ext cx="2434975" cy="10856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upo 20"/>
          <p:cNvGrpSpPr/>
          <p:nvPr/>
        </p:nvGrpSpPr>
        <p:grpSpPr>
          <a:xfrm>
            <a:off x="225406" y="89300"/>
            <a:ext cx="8804294" cy="544796"/>
            <a:chOff x="300542" y="106766"/>
            <a:chExt cx="11739058" cy="726394"/>
          </a:xfrm>
        </p:grpSpPr>
        <p:cxnSp>
          <p:nvCxnSpPr>
            <p:cNvPr id="22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1129553" y="12700"/>
            <a:ext cx="713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 databases used for virtual screening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46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25406" y="89300"/>
            <a:ext cx="8804294" cy="544796"/>
            <a:chOff x="300542" y="106766"/>
            <a:chExt cx="11739058" cy="726394"/>
          </a:xfrm>
        </p:grpSpPr>
        <p:cxnSp>
          <p:nvCxnSpPr>
            <p:cNvPr id="6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11" name="CuadroTexto 10"/>
          <p:cNvSpPr txBox="1"/>
          <p:nvPr/>
        </p:nvSpPr>
        <p:spPr>
          <a:xfrm>
            <a:off x="1683653" y="783772"/>
            <a:ext cx="54283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298 709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Leads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(ZINC)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Conector recto de flecha 12"/>
          <p:cNvCxnSpPr>
            <a:stCxn id="11" idx="2"/>
            <a:endCxn id="14" idx="0"/>
          </p:cNvCxnSpPr>
          <p:nvPr/>
        </p:nvCxnSpPr>
        <p:spPr>
          <a:xfrm flipH="1">
            <a:off x="4397431" y="1153104"/>
            <a:ext cx="394" cy="11474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3177834" y="2300514"/>
            <a:ext cx="243919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209 422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426856" y="1494975"/>
            <a:ext cx="353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 away potentially reactive compounds, and non-leads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22513" y="1640112"/>
            <a:ext cx="330925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89 287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washed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Conector recto 18"/>
          <p:cNvCxnSpPr>
            <a:stCxn id="16" idx="1"/>
            <a:endCxn id="17" idx="3"/>
          </p:cNvCxnSpPr>
          <p:nvPr/>
        </p:nvCxnSpPr>
        <p:spPr>
          <a:xfrm flipH="1">
            <a:off x="3831770" y="1818141"/>
            <a:ext cx="595086" cy="6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14" idx="2"/>
            <a:endCxn id="23" idx="0"/>
          </p:cNvCxnSpPr>
          <p:nvPr/>
        </p:nvCxnSpPr>
        <p:spPr>
          <a:xfrm>
            <a:off x="4397431" y="2669846"/>
            <a:ext cx="3631" cy="9732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/>
          <p:cNvSpPr txBox="1"/>
          <p:nvPr/>
        </p:nvSpPr>
        <p:spPr>
          <a:xfrm>
            <a:off x="2851265" y="3643082"/>
            <a:ext cx="309959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209 422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protonated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4405082" y="2706917"/>
            <a:ext cx="3142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Protonate compounds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strong bases were protonated and strong acids deprotonated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Conector recto de flecha 35"/>
          <p:cNvCxnSpPr>
            <a:stCxn id="23" idx="2"/>
            <a:endCxn id="40" idx="0"/>
          </p:cNvCxnSpPr>
          <p:nvPr/>
        </p:nvCxnSpPr>
        <p:spPr>
          <a:xfrm flipH="1">
            <a:off x="4397433" y="4012414"/>
            <a:ext cx="3629" cy="9296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/>
          <p:cNvSpPr txBox="1"/>
          <p:nvPr/>
        </p:nvSpPr>
        <p:spPr>
          <a:xfrm>
            <a:off x="4397827" y="4107544"/>
            <a:ext cx="288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Parametrization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quick energy minimization.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2495665" y="4942111"/>
            <a:ext cx="380353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209 422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protonated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energy-minimized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Cerrar llave 41"/>
          <p:cNvSpPr/>
          <p:nvPr/>
        </p:nvSpPr>
        <p:spPr>
          <a:xfrm>
            <a:off x="7286171" y="633303"/>
            <a:ext cx="261257" cy="495513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adroTexto 42"/>
          <p:cNvSpPr txBox="1"/>
          <p:nvPr/>
        </p:nvSpPr>
        <p:spPr>
          <a:xfrm>
            <a:off x="7619996" y="2960919"/>
            <a:ext cx="914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Conector recto de flecha 43"/>
          <p:cNvCxnSpPr>
            <a:stCxn id="40" idx="2"/>
            <a:endCxn id="46" idx="0"/>
          </p:cNvCxnSpPr>
          <p:nvPr/>
        </p:nvCxnSpPr>
        <p:spPr>
          <a:xfrm>
            <a:off x="4397433" y="5588442"/>
            <a:ext cx="7254" cy="7252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45"/>
          <p:cNvSpPr txBox="1"/>
          <p:nvPr/>
        </p:nvSpPr>
        <p:spPr>
          <a:xfrm>
            <a:off x="2502919" y="6313710"/>
            <a:ext cx="380353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virtual </a:t>
            </a:r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screening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Cerrar llave 47"/>
          <p:cNvSpPr/>
          <p:nvPr/>
        </p:nvSpPr>
        <p:spPr>
          <a:xfrm>
            <a:off x="7286171" y="5844151"/>
            <a:ext cx="159657" cy="82560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adroTexto 48"/>
          <p:cNvSpPr txBox="1"/>
          <p:nvPr/>
        </p:nvSpPr>
        <p:spPr>
          <a:xfrm>
            <a:off x="7511139" y="6204861"/>
            <a:ext cx="163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AutodockTools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950684" y="5587778"/>
            <a:ext cx="3461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Converting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compounds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s-E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mol2 </a:t>
            </a:r>
            <a:r>
              <a:rPr lang="es-E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format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s-E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pdbqt</a:t>
            </a:r>
            <a:r>
              <a:rPr lang="es-E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format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1129553" y="12700"/>
            <a:ext cx="713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Outlines of the main steps carried out prior virtual screening with </a:t>
            </a:r>
            <a:r>
              <a:rPr lang="en-C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Autodock-vina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0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75752"/>
              </p:ext>
            </p:extLst>
          </p:nvPr>
        </p:nvGraphicFramePr>
        <p:xfrm>
          <a:off x="1524000" y="2657765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Cluster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pPr algn="ctr"/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(Amber)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Cluster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pPr algn="ctr"/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CA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Gromos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Cluster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</a:p>
                    <a:p>
                      <a:pPr algn="ctr"/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CA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Gromos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Cluster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</a:p>
                    <a:p>
                      <a:pPr algn="ctr"/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CA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Gromos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Cluster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</a:p>
                    <a:p>
                      <a:pPr algn="ctr"/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CA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Gromos</a:t>
                      </a:r>
                      <a:r>
                        <a:rPr lang="en-C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Grupo 5"/>
          <p:cNvGrpSpPr/>
          <p:nvPr/>
        </p:nvGrpSpPr>
        <p:grpSpPr>
          <a:xfrm>
            <a:off x="225406" y="125881"/>
            <a:ext cx="8804294" cy="544796"/>
            <a:chOff x="300542" y="106766"/>
            <a:chExt cx="11739058" cy="726394"/>
          </a:xfrm>
        </p:grpSpPr>
        <p:cxnSp>
          <p:nvCxnSpPr>
            <p:cNvPr id="7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11" name="CuadroTexto 10"/>
          <p:cNvSpPr txBox="1"/>
          <p:nvPr/>
        </p:nvSpPr>
        <p:spPr>
          <a:xfrm>
            <a:off x="1161144" y="2262251"/>
            <a:ext cx="711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Compounds whose affinity for FP-2 ranges between -9.2 and -8.0 kcal/</a:t>
            </a:r>
            <a:r>
              <a:rPr lang="en-C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544285" y="4601029"/>
            <a:ext cx="80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of compounds of ZINC database analyzed: </a:t>
            </a:r>
            <a:r>
              <a:rPr lang="en-C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209 422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1081315" y="-21770"/>
            <a:ext cx="711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Overall results of the virtual screening of compounds from ZINC database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9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6" t="39485" r="29529" b="240"/>
          <a:stretch/>
        </p:blipFill>
        <p:spPr>
          <a:xfrm>
            <a:off x="35628" y="2870374"/>
            <a:ext cx="1815554" cy="27828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5" t="36519" r="27783"/>
          <a:stretch/>
        </p:blipFill>
        <p:spPr>
          <a:xfrm>
            <a:off x="1888183" y="2873820"/>
            <a:ext cx="1730713" cy="27793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4" t="36665" r="32309" b="1671"/>
          <a:stretch/>
        </p:blipFill>
        <p:spPr>
          <a:xfrm>
            <a:off x="3657610" y="2885696"/>
            <a:ext cx="1730714" cy="27680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6" t="37873" r="29740"/>
          <a:stretch/>
        </p:blipFill>
        <p:spPr>
          <a:xfrm>
            <a:off x="5427027" y="2885696"/>
            <a:ext cx="1801011" cy="27675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9" t="41664" r="30298" b="3308"/>
          <a:stretch/>
        </p:blipFill>
        <p:spPr>
          <a:xfrm>
            <a:off x="7267700" y="2885696"/>
            <a:ext cx="1816925" cy="276751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upo 9"/>
          <p:cNvGrpSpPr/>
          <p:nvPr/>
        </p:nvGrpSpPr>
        <p:grpSpPr>
          <a:xfrm>
            <a:off x="225406" y="217321"/>
            <a:ext cx="8804294" cy="544796"/>
            <a:chOff x="300542" y="106766"/>
            <a:chExt cx="11739058" cy="726394"/>
          </a:xfrm>
        </p:grpSpPr>
        <p:cxnSp>
          <p:nvCxnSpPr>
            <p:cNvPr id="11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395" y="1775044"/>
            <a:ext cx="1686303" cy="877734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3360717" y="1306283"/>
            <a:ext cx="2232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ZINC09319732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183" y="1752279"/>
            <a:ext cx="1781507" cy="1064696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626543" y="1292431"/>
            <a:ext cx="2232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ZINC05069514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328" y="1852552"/>
            <a:ext cx="1695392" cy="864959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6826327" y="1316181"/>
            <a:ext cx="2232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ZINC72290626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" y="1689687"/>
            <a:ext cx="1780920" cy="1091208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-85483" y="1290453"/>
            <a:ext cx="2232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ZINC02235666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02" y="1684733"/>
            <a:ext cx="1764180" cy="1079942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5128159" y="1304305"/>
            <a:ext cx="2232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ZINC12986619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225406" y="5795158"/>
            <a:ext cx="1781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6" name="CuadroTexto 25"/>
          <p:cNvSpPr txBox="1"/>
          <p:nvPr/>
        </p:nvSpPr>
        <p:spPr>
          <a:xfrm>
            <a:off x="5474519" y="5650262"/>
            <a:ext cx="179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-7.90 kcal/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CA" sz="1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1.61∙10</a:t>
            </a:r>
            <a:r>
              <a:rPr lang="en-CA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CA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1779323" y="5683910"/>
            <a:ext cx="179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-7.90 kcal/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1.61∙10</a:t>
            </a:r>
            <a:r>
              <a:rPr lang="en-CA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CA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3653645" y="5681932"/>
            <a:ext cx="179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-7.90 kcal/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CA" sz="1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1.61∙10</a:t>
            </a:r>
            <a:r>
              <a:rPr lang="en-CA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CA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7333015" y="5632454"/>
            <a:ext cx="179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-7.90 kcal/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CA" sz="1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1.61∙10</a:t>
            </a:r>
            <a:r>
              <a:rPr lang="en-CA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CA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43547" y="5681932"/>
            <a:ext cx="179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CA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-8.00 kcal/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CA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CA" sz="1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1.36∙10</a:t>
            </a:r>
            <a:r>
              <a:rPr lang="en-CA" sz="1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endParaRPr lang="en-CA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4 CuadroTexto"/>
          <p:cNvSpPr txBox="1"/>
          <p:nvPr/>
        </p:nvSpPr>
        <p:spPr>
          <a:xfrm>
            <a:off x="463812" y="1248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Best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hits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FP-2,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representative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structure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Amber14SB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simulation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00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225406" y="217321"/>
            <a:ext cx="8804294" cy="544796"/>
            <a:chOff x="300542" y="106766"/>
            <a:chExt cx="11739058" cy="726394"/>
          </a:xfrm>
        </p:grpSpPr>
        <p:cxnSp>
          <p:nvCxnSpPr>
            <p:cNvPr id="19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grpSp>
        <p:nvGrpSpPr>
          <p:cNvPr id="28" name="Grupo 27"/>
          <p:cNvGrpSpPr/>
          <p:nvPr/>
        </p:nvGrpSpPr>
        <p:grpSpPr>
          <a:xfrm>
            <a:off x="3715616" y="1021896"/>
            <a:ext cx="1966169" cy="5773836"/>
            <a:chOff x="40761" y="1021896"/>
            <a:chExt cx="1966169" cy="5773836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83" t="32663" r="37532" b="11695"/>
            <a:stretch/>
          </p:blipFill>
          <p:spPr>
            <a:xfrm>
              <a:off x="47501" y="2190847"/>
              <a:ext cx="1728005" cy="391681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7" name="CuadroTexto 6"/>
            <p:cNvSpPr txBox="1"/>
            <p:nvPr/>
          </p:nvSpPr>
          <p:spPr>
            <a:xfrm>
              <a:off x="225406" y="6170294"/>
              <a:ext cx="1781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3547" y="6057068"/>
              <a:ext cx="17931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l-G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vina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-8.80 kcal/</a:t>
              </a:r>
              <a:r>
                <a:rPr lang="en-CA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endPara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3.52∙10</a:t>
              </a:r>
              <a:r>
                <a:rPr lang="en-CA" sz="14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</a:t>
              </a:r>
              <a:endPara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61" y="1549209"/>
              <a:ext cx="1796497" cy="541932"/>
            </a:xfrm>
            <a:prstGeom prst="rect">
              <a:avLst/>
            </a:prstGeom>
          </p:spPr>
        </p:pic>
        <p:sp>
          <p:nvSpPr>
            <p:cNvPr id="23" name="CuadroTexto 22"/>
            <p:cNvSpPr txBox="1"/>
            <p:nvPr/>
          </p:nvSpPr>
          <p:spPr>
            <a:xfrm>
              <a:off x="99736" y="1021896"/>
              <a:ext cx="16197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ZINC00557728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-42944" y="1027153"/>
            <a:ext cx="1838406" cy="5770557"/>
            <a:chOff x="1734089" y="1027153"/>
            <a:chExt cx="1838406" cy="5770557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54" t="27755" r="37402" b="16399"/>
            <a:stretch/>
          </p:blipFill>
          <p:spPr>
            <a:xfrm>
              <a:off x="1816926" y="2190847"/>
              <a:ext cx="1750369" cy="391681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CuadroTexto 8"/>
            <p:cNvSpPr txBox="1"/>
            <p:nvPr/>
          </p:nvSpPr>
          <p:spPr>
            <a:xfrm>
              <a:off x="1779323" y="6059046"/>
              <a:ext cx="17931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l-G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vina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-8.90 kcal/</a:t>
              </a:r>
              <a:r>
                <a:rPr lang="en-CA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endPara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2.97∙10</a:t>
              </a:r>
              <a:r>
                <a:rPr lang="en-CA" sz="14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</a:t>
              </a:r>
              <a:endPara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0501" y="1282264"/>
              <a:ext cx="1644569" cy="838632"/>
            </a:xfrm>
            <a:prstGeom prst="rect">
              <a:avLst/>
            </a:prstGeom>
          </p:spPr>
        </p:pic>
        <p:sp>
          <p:nvSpPr>
            <p:cNvPr id="24" name="CuadroTexto 23"/>
            <p:cNvSpPr txBox="1"/>
            <p:nvPr/>
          </p:nvSpPr>
          <p:spPr>
            <a:xfrm>
              <a:off x="1734089" y="1027153"/>
              <a:ext cx="16197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ZINC21707700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5496030" y="1021899"/>
            <a:ext cx="1848598" cy="5773833"/>
            <a:chOff x="3598219" y="1021899"/>
            <a:chExt cx="1848598" cy="5773833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02" t="28163" r="34935" b="15378"/>
            <a:stretch/>
          </p:blipFill>
          <p:spPr>
            <a:xfrm>
              <a:off x="3598219" y="2190847"/>
              <a:ext cx="1801257" cy="39168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CuadroTexto 9"/>
            <p:cNvSpPr txBox="1"/>
            <p:nvPr/>
          </p:nvSpPr>
          <p:spPr>
            <a:xfrm>
              <a:off x="3653645" y="6057068"/>
              <a:ext cx="17931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l-G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vina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-8.70 kcal/</a:t>
              </a:r>
              <a:r>
                <a:rPr lang="en-CA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endPara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4.16∙10</a:t>
              </a:r>
              <a:r>
                <a:rPr lang="en-CA" sz="14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</a:t>
              </a:r>
              <a:endPara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0867" y="1401656"/>
              <a:ext cx="1715926" cy="739098"/>
            </a:xfrm>
            <a:prstGeom prst="rect">
              <a:avLst/>
            </a:prstGeom>
          </p:spPr>
        </p:pic>
        <p:sp>
          <p:nvSpPr>
            <p:cNvPr id="25" name="CuadroTexto 24"/>
            <p:cNvSpPr txBox="1"/>
            <p:nvPr/>
          </p:nvSpPr>
          <p:spPr>
            <a:xfrm>
              <a:off x="3694264" y="1021899"/>
              <a:ext cx="16197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ZINC24876518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7312097" y="1027156"/>
            <a:ext cx="1853405" cy="5736906"/>
            <a:chOff x="5414286" y="1027156"/>
            <a:chExt cx="1853405" cy="5736906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51" t="30617" r="34442" b="12514"/>
            <a:stretch/>
          </p:blipFill>
          <p:spPr>
            <a:xfrm>
              <a:off x="5445227" y="2190847"/>
              <a:ext cx="1771202" cy="391681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" name="CuadroTexto 7"/>
            <p:cNvSpPr txBox="1"/>
            <p:nvPr/>
          </p:nvSpPr>
          <p:spPr>
            <a:xfrm>
              <a:off x="5474519" y="6025398"/>
              <a:ext cx="17931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l-G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vina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-8.70 kcal/</a:t>
              </a:r>
              <a:r>
                <a:rPr lang="en-CA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endPara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4.16∙10</a:t>
              </a:r>
              <a:r>
                <a:rPr lang="en-CA" sz="14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</a:t>
              </a:r>
              <a:endPara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4286" y="1377457"/>
              <a:ext cx="1802082" cy="671851"/>
            </a:xfrm>
            <a:prstGeom prst="rect">
              <a:avLst/>
            </a:prstGeom>
          </p:spPr>
        </p:pic>
        <p:sp>
          <p:nvSpPr>
            <p:cNvPr id="26" name="CuadroTexto 25"/>
            <p:cNvSpPr txBox="1"/>
            <p:nvPr/>
          </p:nvSpPr>
          <p:spPr>
            <a:xfrm>
              <a:off x="5496786" y="1027156"/>
              <a:ext cx="16197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ZINC40773385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Grupo 31"/>
          <p:cNvGrpSpPr/>
          <p:nvPr/>
        </p:nvGrpSpPr>
        <p:grpSpPr>
          <a:xfrm>
            <a:off x="1850318" y="1027156"/>
            <a:ext cx="1858493" cy="5719098"/>
            <a:chOff x="7267694" y="1027156"/>
            <a:chExt cx="1858493" cy="5719098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38" t="29799" r="41168" b="14560"/>
            <a:stretch/>
          </p:blipFill>
          <p:spPr>
            <a:xfrm>
              <a:off x="7267694" y="2190847"/>
              <a:ext cx="1828804" cy="39168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CuadroTexto 10"/>
            <p:cNvSpPr txBox="1"/>
            <p:nvPr/>
          </p:nvSpPr>
          <p:spPr>
            <a:xfrm>
              <a:off x="7333015" y="6007590"/>
              <a:ext cx="17931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l-G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vina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-8.90 kcal/</a:t>
              </a:r>
              <a:r>
                <a:rPr lang="en-CA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</a:t>
              </a:r>
              <a:endPara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CA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CA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CA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2.97∙10</a:t>
              </a:r>
              <a:r>
                <a:rPr lang="en-CA" sz="140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</a:t>
              </a:r>
              <a:endParaRPr lang="en-CA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8202" y="1377665"/>
              <a:ext cx="1729164" cy="671851"/>
            </a:xfrm>
            <a:prstGeom prst="rect">
              <a:avLst/>
            </a:prstGeom>
          </p:spPr>
        </p:pic>
        <p:sp>
          <p:nvSpPr>
            <p:cNvPr id="27" name="CuadroTexto 26"/>
            <p:cNvSpPr txBox="1"/>
            <p:nvPr/>
          </p:nvSpPr>
          <p:spPr>
            <a:xfrm>
              <a:off x="7315066" y="1027156"/>
              <a:ext cx="16197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ZINC91859929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4 CuadroTexto"/>
          <p:cNvSpPr txBox="1"/>
          <p:nvPr/>
        </p:nvSpPr>
        <p:spPr>
          <a:xfrm>
            <a:off x="463812" y="85051"/>
            <a:ext cx="830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Best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hits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FP-2,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cluster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structure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s-ES" sz="1550" dirty="0" smtClean="0">
                <a:latin typeface="Times New Roman" pitchFamily="18" charset="0"/>
                <a:cs typeface="Times New Roman" pitchFamily="18" charset="0"/>
              </a:rPr>
              <a:t> Gromos 54a8 </a:t>
            </a:r>
            <a:r>
              <a:rPr lang="es-ES" sz="1550" dirty="0" err="1" smtClean="0">
                <a:latin typeface="Times New Roman" pitchFamily="18" charset="0"/>
                <a:cs typeface="Times New Roman" pitchFamily="18" charset="0"/>
              </a:rPr>
              <a:t>simulation</a:t>
            </a:r>
            <a:endParaRPr lang="en-US" sz="15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96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25406" y="241705"/>
            <a:ext cx="8804294" cy="544796"/>
            <a:chOff x="300542" y="106766"/>
            <a:chExt cx="11739058" cy="726394"/>
          </a:xfrm>
        </p:grpSpPr>
        <p:cxnSp>
          <p:nvCxnSpPr>
            <p:cNvPr id="3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7" name="4 CuadroTexto"/>
          <p:cNvSpPr txBox="1"/>
          <p:nvPr/>
        </p:nvSpPr>
        <p:spPr>
          <a:xfrm>
            <a:off x="463812" y="70537"/>
            <a:ext cx="8302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dirty="0" smtClean="0">
                <a:latin typeface="Times New Roman" pitchFamily="18" charset="0"/>
                <a:cs typeface="Times New Roman" pitchFamily="18" charset="0"/>
              </a:rPr>
              <a:t>Conclusions and future perspectives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0" y="4377442"/>
            <a:ext cx="93535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short MD simulations of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FP-2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omplex the selected top-scoring compounds (=refining binding modes).</a:t>
            </a:r>
          </a:p>
          <a:p>
            <a:pPr marL="342900" indent="-342900">
              <a:buAutoNum type="arabicPeriod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 free energies from MD ensembles using LIE and/or MM-GBSA methods and re-rank compounds accordingly. </a:t>
            </a:r>
          </a:p>
          <a:p>
            <a:pPr marL="342900" indent="-342900">
              <a:buAutoNum type="arabicPeriod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Select some promising candidates for more accurate free energy calculations (TI and/or FEP). </a:t>
            </a:r>
          </a:p>
          <a:p>
            <a:pPr marL="342900" indent="-342900">
              <a:buAutoNum type="arabicPeriod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vitro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inhibition assays of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FP-2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the best hits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 allosteric communication pathways in FP-2.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25406" y="1692225"/>
            <a:ext cx="8541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Potential allosteric binding sites for 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comprising regions close to a previously-characterized allosteric site of human 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cathepsin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 (site 6) were predicted. </a:t>
            </a:r>
          </a:p>
          <a:p>
            <a:pPr algn="just"/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Two alternative nearly-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isoenergetic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binding modes of 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proposed binding pocket were found. These poses are stabilized by hydrogen bonds and salt bridge involving the carboxylate groups of </a:t>
            </a:r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residues R12 and K135 of FP-2, respectively.</a:t>
            </a:r>
          </a:p>
          <a:p>
            <a:pPr algn="just"/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Potential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allosteric inhibitors of FP-2 were identified 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ZINC database.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3510331" y="4044434"/>
            <a:ext cx="2123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b="1" dirty="0" smtClean="0">
                <a:latin typeface="Times New Roman" pitchFamily="18" charset="0"/>
                <a:cs typeface="Times New Roman" pitchFamily="18" charset="0"/>
              </a:rPr>
              <a:t>Future </a:t>
            </a:r>
            <a:r>
              <a:rPr lang="en-CA" b="1" dirty="0">
                <a:latin typeface="Times New Roman" pitchFamily="18" charset="0"/>
                <a:cs typeface="Times New Roman" pitchFamily="18" charset="0"/>
              </a:rPr>
              <a:t>perspectives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845253" y="1415534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b="1" dirty="0" smtClean="0">
                <a:latin typeface="Times New Roman" pitchFamily="18" charset="0"/>
                <a:cs typeface="Times New Roman" pitchFamily="18" charset="0"/>
              </a:rPr>
              <a:t>Conclusions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08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Proyecto_Doctorado\lifecy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943" y="869305"/>
            <a:ext cx="8534758" cy="5295880"/>
          </a:xfrm>
          <a:prstGeom prst="rect">
            <a:avLst/>
          </a:prstGeom>
          <a:noFill/>
        </p:spPr>
      </p:pic>
      <p:sp>
        <p:nvSpPr>
          <p:cNvPr id="5" name="3 CuadroTexto"/>
          <p:cNvSpPr txBox="1"/>
          <p:nvPr/>
        </p:nvSpPr>
        <p:spPr>
          <a:xfrm>
            <a:off x="385535" y="6296966"/>
            <a:ext cx="65722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i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350" i="1" dirty="0" err="1">
                <a:latin typeface="Times New Roman" pitchFamily="18" charset="0"/>
                <a:cs typeface="Times New Roman" pitchFamily="18" charset="0"/>
              </a:rPr>
              <a:t>intraerythrocytic</a:t>
            </a:r>
            <a:r>
              <a:rPr lang="en-US" sz="1350" i="1" dirty="0">
                <a:latin typeface="Times New Roman" pitchFamily="18" charset="0"/>
                <a:cs typeface="Times New Roman" pitchFamily="18" charset="0"/>
              </a:rPr>
              <a:t> phase is responsible for the disease symptoms.  </a:t>
            </a:r>
          </a:p>
        </p:txBody>
      </p:sp>
      <p:sp>
        <p:nvSpPr>
          <p:cNvPr id="6" name="4 CuadroTexto"/>
          <p:cNvSpPr txBox="1"/>
          <p:nvPr/>
        </p:nvSpPr>
        <p:spPr>
          <a:xfrm>
            <a:off x="2439764" y="65998"/>
            <a:ext cx="434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Malaria parasite (</a:t>
            </a:r>
            <a:r>
              <a:rPr lang="en-US" sz="1500" i="1" dirty="0">
                <a:latin typeface="Times New Roman" pitchFamily="18" charset="0"/>
                <a:cs typeface="Times New Roman" pitchFamily="18" charset="0"/>
              </a:rPr>
              <a:t>Plasmodium falciparum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) life cycle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225406" y="137224"/>
            <a:ext cx="8804294" cy="544796"/>
            <a:chOff x="300542" y="106766"/>
            <a:chExt cx="11739058" cy="726394"/>
          </a:xfrm>
        </p:grpSpPr>
        <p:cxnSp>
          <p:nvCxnSpPr>
            <p:cNvPr id="7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42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0" y="759488"/>
            <a:ext cx="6081679" cy="379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377042" y="112487"/>
            <a:ext cx="63436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Hemoglobin degradation during the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intraerythrocytic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phase of </a:t>
            </a:r>
            <a:r>
              <a:rPr lang="en-US" sz="1500" i="1" dirty="0">
                <a:latin typeface="Times New Roman" pitchFamily="18" charset="0"/>
                <a:cs typeface="Times New Roman" pitchFamily="18" charset="0"/>
              </a:rPr>
              <a:t>P. falciparum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3 CuadroTexto"/>
          <p:cNvSpPr txBox="1"/>
          <p:nvPr/>
        </p:nvSpPr>
        <p:spPr>
          <a:xfrm>
            <a:off x="810984" y="4644323"/>
            <a:ext cx="76417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350" dirty="0" err="1">
                <a:latin typeface="Times New Roman" pitchFamily="18" charset="0"/>
                <a:cs typeface="Times New Roman" pitchFamily="18" charset="0"/>
              </a:rPr>
              <a:t>Falcipain</a:t>
            </a:r>
            <a:r>
              <a:rPr lang="en-US" sz="1350" dirty="0">
                <a:latin typeface="Times New Roman" pitchFamily="18" charset="0"/>
                <a:cs typeface="Times New Roman" pitchFamily="18" charset="0"/>
              </a:rPr>
              <a:t> 2 (FP-2) and </a:t>
            </a:r>
            <a:r>
              <a:rPr lang="en-US" sz="1350" dirty="0" err="1">
                <a:latin typeface="Times New Roman" pitchFamily="18" charset="0"/>
                <a:cs typeface="Times New Roman" pitchFamily="18" charset="0"/>
              </a:rPr>
              <a:t>falcipain</a:t>
            </a:r>
            <a:r>
              <a:rPr lang="en-US" sz="1350" dirty="0">
                <a:latin typeface="Times New Roman" pitchFamily="18" charset="0"/>
                <a:cs typeface="Times New Roman" pitchFamily="18" charset="0"/>
              </a:rPr>
              <a:t> 3 (FP-3) are proteases involved in hemoglobin degradation within the parasite food vacuole.</a:t>
            </a:r>
          </a:p>
          <a:p>
            <a:r>
              <a:rPr lang="es-ES" sz="135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s-ES" sz="1350" dirty="0">
                <a:latin typeface="Times New Roman" pitchFamily="18" charset="0"/>
                <a:cs typeface="Times New Roman" pitchFamily="18" charset="0"/>
              </a:rPr>
              <a:t>-FP</a:t>
            </a:r>
            <a:r>
              <a:rPr lang="en-CA" sz="1350" dirty="0">
                <a:latin typeface="Times New Roman" pitchFamily="18" charset="0"/>
                <a:cs typeface="Times New Roman" pitchFamily="18" charset="0"/>
              </a:rPr>
              <a:t>-2 gene knock-out parasites show a transient decrease in hemoglobin hydrolysis and an increased sensitivity to proteases inhibitors. </a:t>
            </a:r>
            <a:endParaRPr lang="es-ES" sz="1350" dirty="0">
              <a:latin typeface="Times New Roman" pitchFamily="18" charset="0"/>
              <a:cs typeface="Times New Roman" pitchFamily="18" charset="0"/>
            </a:endParaRPr>
          </a:p>
          <a:p>
            <a:endParaRPr lang="es-ES" sz="135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350" dirty="0">
                <a:latin typeface="Times New Roman" pitchFamily="18" charset="0"/>
                <a:cs typeface="Times New Roman" pitchFamily="18" charset="0"/>
              </a:rPr>
              <a:t>-FP-3 gene knock-out parasites have not been obtained so far after repeated attempts, thus suggesting the essential role of this protease. </a:t>
            </a: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25406" y="162624"/>
            <a:ext cx="8804294" cy="544796"/>
            <a:chOff x="300542" y="106766"/>
            <a:chExt cx="11739058" cy="726394"/>
          </a:xfrm>
        </p:grpSpPr>
        <p:cxnSp>
          <p:nvCxnSpPr>
            <p:cNvPr id="8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29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25406" y="175324"/>
            <a:ext cx="8804294" cy="544796"/>
            <a:chOff x="300542" y="106766"/>
            <a:chExt cx="11739058" cy="726394"/>
          </a:xfrm>
        </p:grpSpPr>
        <p:cxnSp>
          <p:nvCxnSpPr>
            <p:cNvPr id="5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9" name="4 CuadroTexto"/>
          <p:cNvSpPr txBox="1"/>
          <p:nvPr/>
        </p:nvSpPr>
        <p:spPr>
          <a:xfrm>
            <a:off x="1377042" y="125187"/>
            <a:ext cx="63436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dirty="0">
                <a:latin typeface="Times New Roman" pitchFamily="18" charset="0"/>
                <a:cs typeface="Times New Roman" pitchFamily="18" charset="0"/>
              </a:rPr>
              <a:t>Allosteric inhibitors of FP-2 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3" y="1579472"/>
            <a:ext cx="6613001" cy="1882427"/>
          </a:xfrm>
          <a:prstGeom prst="rect">
            <a:avLst/>
          </a:prstGeom>
        </p:spPr>
      </p:pic>
      <p:grpSp>
        <p:nvGrpSpPr>
          <p:cNvPr id="18" name="Grupo 17"/>
          <p:cNvGrpSpPr/>
          <p:nvPr/>
        </p:nvGrpSpPr>
        <p:grpSpPr>
          <a:xfrm>
            <a:off x="6897627" y="1590283"/>
            <a:ext cx="1916176" cy="1866893"/>
            <a:chOff x="9196835" y="1365316"/>
            <a:chExt cx="2554901" cy="2489189"/>
          </a:xfrm>
        </p:grpSpPr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6835" y="1365316"/>
              <a:ext cx="2194841" cy="2423105"/>
            </a:xfrm>
            <a:prstGeom prst="rect">
              <a:avLst/>
            </a:prstGeom>
          </p:spPr>
        </p:pic>
        <p:sp>
          <p:nvSpPr>
            <p:cNvPr id="13" name="Rectángulo 12"/>
            <p:cNvSpPr/>
            <p:nvPr/>
          </p:nvSpPr>
          <p:spPr>
            <a:xfrm>
              <a:off x="9753599" y="3615265"/>
              <a:ext cx="337456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11252195" y="3539064"/>
              <a:ext cx="337456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9650946" y="3454396"/>
              <a:ext cx="627592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350" dirty="0"/>
                <a:t>-</a:t>
              </a:r>
              <a:endParaRPr lang="en-US" sz="1350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11124144" y="3335865"/>
              <a:ext cx="627592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350" dirty="0"/>
                <a:t>-</a:t>
              </a:r>
              <a:endParaRPr lang="en-US" sz="1350" dirty="0"/>
            </a:p>
          </p:txBody>
        </p:sp>
      </p:grpSp>
      <p:sp>
        <p:nvSpPr>
          <p:cNvPr id="19" name="4 CuadroTexto"/>
          <p:cNvSpPr txBox="1"/>
          <p:nvPr/>
        </p:nvSpPr>
        <p:spPr>
          <a:xfrm>
            <a:off x="1047750" y="1202022"/>
            <a:ext cx="39487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b="1" dirty="0" err="1">
                <a:latin typeface="Times New Roman" pitchFamily="18" charset="0"/>
                <a:cs typeface="Times New Roman" pitchFamily="18" charset="0"/>
              </a:rPr>
              <a:t>Suramin</a:t>
            </a:r>
            <a:endParaRPr lang="en-US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4 CuadroTexto"/>
          <p:cNvSpPr txBox="1"/>
          <p:nvPr/>
        </p:nvSpPr>
        <p:spPr>
          <a:xfrm>
            <a:off x="6672872" y="1226359"/>
            <a:ext cx="22425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b="1" dirty="0" err="1">
                <a:latin typeface="Times New Roman" pitchFamily="18" charset="0"/>
                <a:cs typeface="Times New Roman" pitchFamily="18" charset="0"/>
              </a:rPr>
              <a:t>Heme</a:t>
            </a:r>
            <a:endParaRPr lang="en-US" sz="15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Imagen 20" descr="C:\Users\JorgeEnrique\Desktop\Sum_Heme.tif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" t="5822" r="50088" b="48127"/>
          <a:stretch/>
        </p:blipFill>
        <p:spPr bwMode="auto">
          <a:xfrm>
            <a:off x="6414248" y="3482811"/>
            <a:ext cx="2303207" cy="2120678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ángulo 22"/>
          <p:cNvSpPr/>
          <p:nvPr/>
        </p:nvSpPr>
        <p:spPr>
          <a:xfrm>
            <a:off x="6414247" y="3277745"/>
            <a:ext cx="296726" cy="35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25" name="Grupo 24"/>
          <p:cNvGrpSpPr/>
          <p:nvPr/>
        </p:nvGrpSpPr>
        <p:grpSpPr>
          <a:xfrm>
            <a:off x="1307094" y="3291193"/>
            <a:ext cx="2137256" cy="2222645"/>
            <a:chOff x="2360011" y="3633195"/>
            <a:chExt cx="2849674" cy="2963527"/>
          </a:xfrm>
        </p:grpSpPr>
        <p:pic>
          <p:nvPicPr>
            <p:cNvPr id="22" name="Imagen 21" descr="C:\Users\JorgeEnrique\Desktop\Sum_Heme.tif"/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9" t="53260" r="51671"/>
            <a:stretch/>
          </p:blipFill>
          <p:spPr bwMode="auto">
            <a:xfrm>
              <a:off x="2500958" y="3889860"/>
              <a:ext cx="2708727" cy="27068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Rectángulo 23"/>
            <p:cNvSpPr/>
            <p:nvPr/>
          </p:nvSpPr>
          <p:spPr>
            <a:xfrm>
              <a:off x="2360011" y="3633195"/>
              <a:ext cx="395634" cy="4726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26" name="CuadroTexto 25"/>
          <p:cNvSpPr txBox="1"/>
          <p:nvPr/>
        </p:nvSpPr>
        <p:spPr>
          <a:xfrm>
            <a:off x="1028700" y="5869816"/>
            <a:ext cx="784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binding stoichiometry </a:t>
            </a:r>
            <a:r>
              <a:rPr lang="en-C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FP-2 of 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1:1 was determined for both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538683" y="6334364"/>
            <a:ext cx="28907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Marques AF 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 al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Bioorg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Med Chem.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307722" y="6325807"/>
            <a:ext cx="3804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Marques AF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 al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Arch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Biochem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Biophys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9839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889" y="5308576"/>
            <a:ext cx="3615241" cy="1463167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408" y="608701"/>
            <a:ext cx="4700423" cy="435292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4" y="4548499"/>
            <a:ext cx="4846320" cy="174345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56" y="796181"/>
            <a:ext cx="3767655" cy="3810330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225406" y="175324"/>
            <a:ext cx="8804294" cy="544796"/>
            <a:chOff x="300542" y="106766"/>
            <a:chExt cx="11739058" cy="726394"/>
          </a:xfrm>
        </p:grpSpPr>
        <p:cxnSp>
          <p:nvCxnSpPr>
            <p:cNvPr id="4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8" name="4 CuadroTexto"/>
          <p:cNvSpPr txBox="1"/>
          <p:nvPr/>
        </p:nvSpPr>
        <p:spPr>
          <a:xfrm>
            <a:off x="700718" y="84846"/>
            <a:ext cx="77677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dirty="0" smtClean="0">
                <a:latin typeface="Times New Roman" pitchFamily="18" charset="0"/>
                <a:cs typeface="Times New Roman" pitchFamily="18" charset="0"/>
              </a:rPr>
              <a:t>Identification of an allosteric inhibitor of human </a:t>
            </a:r>
            <a:r>
              <a:rPr lang="en-CA" sz="1500" dirty="0" err="1" smtClean="0">
                <a:latin typeface="Times New Roman" pitchFamily="18" charset="0"/>
                <a:cs typeface="Times New Roman" pitchFamily="18" charset="0"/>
              </a:rPr>
              <a:t>cathepsin</a:t>
            </a:r>
            <a:r>
              <a:rPr lang="en-CA" sz="1500" dirty="0" smtClean="0">
                <a:latin typeface="Times New Roman" pitchFamily="18" charset="0"/>
                <a:cs typeface="Times New Roman" pitchFamily="18" charset="0"/>
              </a:rPr>
              <a:t> K (</a:t>
            </a:r>
            <a:r>
              <a:rPr lang="en-CA" sz="1500" dirty="0" err="1" smtClean="0">
                <a:latin typeface="Times New Roman" pitchFamily="18" charset="0"/>
                <a:cs typeface="Times New Roman" pitchFamily="18" charset="0"/>
              </a:rPr>
              <a:t>hCatK</a:t>
            </a:r>
            <a:r>
              <a:rPr lang="en-CA" sz="1500" dirty="0" smtClean="0">
                <a:latin typeface="Times New Roman" pitchFamily="18" charset="0"/>
                <a:cs typeface="Times New Roman" pitchFamily="18" charset="0"/>
              </a:rPr>
              <a:t>) using computational tools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836952" y="5171168"/>
            <a:ext cx="1497009" cy="249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672359" y="497108"/>
            <a:ext cx="3106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 coupling analysis of papain-like cysteine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proteases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0" y="6212444"/>
            <a:ext cx="5109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Co-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evolving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(sector)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residues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mapped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hCatK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(blue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spheres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well-conserved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residues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spheres</a:t>
            </a:r>
            <a:r>
              <a:rPr lang="es-E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706041" y="541932"/>
            <a:ext cx="3106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Cavities of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hCatK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containing sector residues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5200826" y="4909558"/>
            <a:ext cx="3879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Crystal structure of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hCatK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complex with the allosteric inhibitor NSC13345 (PDB:5J94)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387533" y="6568780"/>
            <a:ext cx="1943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Novinec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 </a:t>
            </a:r>
            <a:r>
              <a:rPr lang="en-CA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 al.</a:t>
            </a:r>
            <a:r>
              <a:rPr lang="en-CA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Conector recto de flecha 24"/>
          <p:cNvCxnSpPr/>
          <p:nvPr/>
        </p:nvCxnSpPr>
        <p:spPr>
          <a:xfrm>
            <a:off x="1053544" y="4758909"/>
            <a:ext cx="0" cy="2462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/>
          <p:cNvSpPr txBox="1"/>
          <p:nvPr/>
        </p:nvSpPr>
        <p:spPr>
          <a:xfrm>
            <a:off x="279498" y="4486133"/>
            <a:ext cx="1354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Active centre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6606862" y="5360092"/>
            <a:ext cx="377344" cy="124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0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7" y="869927"/>
            <a:ext cx="8215456" cy="5899450"/>
          </a:xfrm>
          <a:prstGeom prst="rect">
            <a:avLst/>
          </a:prstGeom>
        </p:spPr>
      </p:pic>
      <p:grpSp>
        <p:nvGrpSpPr>
          <p:cNvPr id="38" name="Grupo 37"/>
          <p:cNvGrpSpPr/>
          <p:nvPr/>
        </p:nvGrpSpPr>
        <p:grpSpPr>
          <a:xfrm>
            <a:off x="225406" y="89300"/>
            <a:ext cx="8804294" cy="544796"/>
            <a:chOff x="300542" y="106766"/>
            <a:chExt cx="11739058" cy="726394"/>
          </a:xfrm>
        </p:grpSpPr>
        <p:cxnSp>
          <p:nvCxnSpPr>
            <p:cNvPr id="39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42" name="Imagen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44" name="4 CuadroTexto"/>
          <p:cNvSpPr txBox="1"/>
          <p:nvPr/>
        </p:nvSpPr>
        <p:spPr>
          <a:xfrm>
            <a:off x="700718" y="84846"/>
            <a:ext cx="7767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dirty="0" smtClean="0">
                <a:latin typeface="Times New Roman" pitchFamily="18" charset="0"/>
                <a:cs typeface="Times New Roman" pitchFamily="18" charset="0"/>
              </a:rPr>
              <a:t>Potential allosteric sites </a:t>
            </a:r>
            <a:r>
              <a:rPr lang="en-CA" sz="1600" dirty="0" smtClean="0">
                <a:latin typeface="Times New Roman" pitchFamily="18" charset="0"/>
                <a:cs typeface="Times New Roman" pitchFamily="18" charset="0"/>
              </a:rPr>
              <a:t>of FP-2</a:t>
            </a:r>
            <a:r>
              <a:rPr lang="en-CA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9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25406" y="89300"/>
            <a:ext cx="8804294" cy="544796"/>
            <a:chOff x="300542" y="106766"/>
            <a:chExt cx="11739058" cy="726394"/>
          </a:xfrm>
        </p:grpSpPr>
        <p:cxnSp>
          <p:nvCxnSpPr>
            <p:cNvPr id="5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9" name="CuadroTexto 8"/>
          <p:cNvSpPr txBox="1"/>
          <p:nvPr/>
        </p:nvSpPr>
        <p:spPr>
          <a:xfrm>
            <a:off x="1129553" y="0"/>
            <a:ext cx="713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MD simulations setup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50601" y="968188"/>
            <a:ext cx="4711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 simulations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C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Gromos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54a8 force field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25406" y="1454077"/>
            <a:ext cx="454202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-Non-bonded interactions cut-offs: 1.4 nm both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vdW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-Long-range electrostatics: PME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-Water model: SPC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-Negatively-charged system neutralized with Na+ ions. 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-Minimum distance from solute surface to box edge: 1.0 nm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-PBC: yes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-Thermostat: velocity-rescaling algorithm (T=298 K)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Barostat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Parrinello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-Rahman (p=1 bar)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0.002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-Constraint algorithm: LINCS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-Simulations were carried out with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Gromacs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v5.0.7 after converting the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gromos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topology to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gromacs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format. 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4681357" y="959221"/>
            <a:ext cx="4421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 simulations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Amber14SB force field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4650880" y="1380562"/>
            <a:ext cx="44931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-Non-bonded interactions cut-offs: 1.0 nm both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vdW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-Long-range electrostatics: PME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-Water model: TIP3P</a:t>
            </a:r>
          </a:p>
          <a:p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-Negatively-charged system neutralized with Na+ ions.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-Minimum distance from solute surface to box edge: 1.0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nm</a:t>
            </a:r>
          </a:p>
          <a:p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-PBC: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-Thermostat: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Langevin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(T=298 K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Barostat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isotropic position scaling 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(p=1 bar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0.002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-Constraint algorithm: SHAKE (bonds involving H atoms were constrained)</a:t>
            </a:r>
          </a:p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-Simulations were carried out with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pmemd.cuda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(GPU acceleration).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161363" y="4959277"/>
            <a:ext cx="140925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 Min.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Conector recto de flecha 16"/>
          <p:cNvCxnSpPr>
            <a:stCxn id="15" idx="3"/>
            <a:endCxn id="19" idx="1"/>
          </p:cNvCxnSpPr>
          <p:nvPr/>
        </p:nvCxnSpPr>
        <p:spPr>
          <a:xfrm>
            <a:off x="1570615" y="5113166"/>
            <a:ext cx="346036" cy="23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1916651" y="4530759"/>
            <a:ext cx="2603340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Heating in NVT ensemble (temperature linearly increased up to final value, random initial velocities assigned, position restraints on solute heavy atoms)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866044" y="4640136"/>
            <a:ext cx="163157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NPT equilibration. (Constraints progressively loosened up to zero)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6965586" y="4738742"/>
            <a:ext cx="187720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Productive MD simulation in the NPT ensemble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Conector recto de flecha 24"/>
          <p:cNvCxnSpPr>
            <a:stCxn id="19" idx="3"/>
            <a:endCxn id="21" idx="1"/>
          </p:cNvCxnSpPr>
          <p:nvPr/>
        </p:nvCxnSpPr>
        <p:spPr>
          <a:xfrm>
            <a:off x="4519991" y="5115535"/>
            <a:ext cx="346053" cy="16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de flecha 28"/>
          <p:cNvCxnSpPr>
            <a:stCxn id="21" idx="3"/>
            <a:endCxn id="22" idx="1"/>
          </p:cNvCxnSpPr>
          <p:nvPr/>
        </p:nvCxnSpPr>
        <p:spPr>
          <a:xfrm flipV="1">
            <a:off x="6497616" y="5108074"/>
            <a:ext cx="467970" cy="91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/>
          <p:cNvSpPr txBox="1"/>
          <p:nvPr/>
        </p:nvSpPr>
        <p:spPr>
          <a:xfrm>
            <a:off x="161363" y="5791200"/>
            <a:ext cx="8681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Ligand </a:t>
            </a:r>
            <a:r>
              <a:rPr lang="en-C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parametrization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123263" y="6121400"/>
            <a:ext cx="8681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-Generalized Amber FF (GAFF) was used for both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heme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 were taken from literature. </a:t>
            </a:r>
            <a:r>
              <a:rPr lang="en-C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Suramin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was subjected to geometry optimization and single point calculation in Gaussian 09 to derive RESP charges.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78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1" grpId="0" animBg="1"/>
      <p:bldP spid="22" grpId="0" animBg="1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o"/>
          <p:cNvGrpSpPr/>
          <p:nvPr/>
        </p:nvGrpSpPr>
        <p:grpSpPr>
          <a:xfrm>
            <a:off x="685800" y="4921250"/>
            <a:ext cx="6629400" cy="607028"/>
            <a:chOff x="838200" y="5486400"/>
            <a:chExt cx="5369283" cy="40005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8200" y="5486400"/>
              <a:ext cx="40195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26358" y="5575479"/>
              <a:ext cx="1381125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914400"/>
            <a:ext cx="69818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1150" y="2495550"/>
            <a:ext cx="67246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6015" y="3276600"/>
            <a:ext cx="71913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14 CuadroTexto"/>
              <p:cNvSpPr txBox="1"/>
              <p:nvPr/>
            </p:nvSpPr>
            <p:spPr>
              <a:xfrm>
                <a:off x="650320" y="5574268"/>
                <a:ext cx="46074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𝑏𝑖𝑛𝑑</m:t>
                          </m:r>
                        </m:sub>
                      </m:sSub>
                      <m:r>
                        <a:rPr lang="en-US" i="1" smtClean="0">
                          <a:latin typeface="Cambria Math"/>
                          <a:ea typeface="Cambria Math"/>
                        </a:rPr>
                        <m:t>=∆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𝑣𝑤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𝑒𝑙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+∆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𝐺𝐵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+∆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𝑆𝐴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14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320" y="5574268"/>
                <a:ext cx="4607480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2 CuadroTexto"/>
          <p:cNvSpPr txBox="1"/>
          <p:nvPr/>
        </p:nvSpPr>
        <p:spPr>
          <a:xfrm>
            <a:off x="5521880" y="6443246"/>
            <a:ext cx="3469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Miller B </a:t>
            </a:r>
            <a:r>
              <a:rPr lang="es-ES" sz="1600" i="1" dirty="0" smtClean="0">
                <a:latin typeface="Times New Roman" pitchFamily="18" charset="0"/>
                <a:cs typeface="Times New Roman" pitchFamily="18" charset="0"/>
              </a:rPr>
              <a:t>et al.</a:t>
            </a: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, 2012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225406" y="89300"/>
            <a:ext cx="8804294" cy="544796"/>
            <a:chOff x="300542" y="106766"/>
            <a:chExt cx="11739058" cy="726394"/>
          </a:xfrm>
        </p:grpSpPr>
        <p:cxnSp>
          <p:nvCxnSpPr>
            <p:cNvPr id="17" name="6 Conector recto"/>
            <p:cNvCxnSpPr/>
            <p:nvPr/>
          </p:nvCxnSpPr>
          <p:spPr>
            <a:xfrm>
              <a:off x="725714" y="486950"/>
              <a:ext cx="10580915" cy="4209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7 Conector recto"/>
            <p:cNvCxnSpPr/>
            <p:nvPr/>
          </p:nvCxnSpPr>
          <p:spPr>
            <a:xfrm>
              <a:off x="2911475" y="546784"/>
              <a:ext cx="6400800" cy="1588"/>
            </a:xfrm>
            <a:prstGeom prst="line">
              <a:avLst/>
            </a:prstGeom>
            <a:ln w="254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3206" y="106766"/>
              <a:ext cx="726394" cy="726394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2" y="171451"/>
              <a:ext cx="610002" cy="660652"/>
            </a:xfrm>
            <a:prstGeom prst="rect">
              <a:avLst/>
            </a:prstGeom>
          </p:spPr>
        </p:pic>
      </p:grpSp>
      <p:sp>
        <p:nvSpPr>
          <p:cNvPr id="21" name="CuadroTexto 20"/>
          <p:cNvSpPr txBox="1"/>
          <p:nvPr/>
        </p:nvSpPr>
        <p:spPr>
          <a:xfrm>
            <a:off x="1129553" y="12700"/>
            <a:ext cx="713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Molecular Mechanics Generalized-Born Surface Are (MM-GBSA) 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14 CuadroTexto"/>
              <p:cNvSpPr txBox="1"/>
              <p:nvPr/>
            </p:nvSpPr>
            <p:spPr>
              <a:xfrm>
                <a:off x="637620" y="5967968"/>
                <a:ext cx="3840474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𝑒𝑓𝑓</m:t>
                          </m:r>
                        </m:sub>
                      </m:sSub>
                      <m:r>
                        <a:rPr lang="en-US" i="1" smtClean="0">
                          <a:latin typeface="Cambria Math"/>
                          <a:ea typeface="Cambria Math"/>
                        </a:rPr>
                        <m:t>=∆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𝑣𝑤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𝑒𝑙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+∆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𝐺𝐵</m:t>
                          </m:r>
                        </m:sub>
                      </m:sSub>
                      <m:r>
                        <a:rPr lang="es-ES" b="0" i="1" smtClean="0">
                          <a:latin typeface="Cambria Math"/>
                          <a:ea typeface="Cambria Math"/>
                        </a:rPr>
                        <m:t>+∆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s-ES" b="0" i="1" smtClean="0">
                              <a:latin typeface="Cambria Math"/>
                              <a:ea typeface="Cambria Math"/>
                            </a:rPr>
                            <m:t>𝑆𝐴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14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20" y="5967968"/>
                <a:ext cx="3840474" cy="391582"/>
              </a:xfrm>
              <a:prstGeom prst="rect">
                <a:avLst/>
              </a:prstGeom>
              <a:blipFill rotWithShape="0">
                <a:blip r:embed="rId10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463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2121394</TotalTime>
  <Words>1556</Words>
  <Application>Microsoft Office PowerPoint</Application>
  <PresentationFormat>Presentación en pantalla (4:3)</PresentationFormat>
  <Paragraphs>285</Paragraphs>
  <Slides>27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Hernandez</dc:creator>
  <cp:lastModifiedBy>Jorge Enrique Hernandez</cp:lastModifiedBy>
  <cp:revision>362</cp:revision>
  <dcterms:created xsi:type="dcterms:W3CDTF">2016-05-04T09:17:20Z</dcterms:created>
  <dcterms:modified xsi:type="dcterms:W3CDTF">2016-08-26T15:32:53Z</dcterms:modified>
</cp:coreProperties>
</file>