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9" r:id="rId2"/>
    <p:sldId id="256" r:id="rId3"/>
    <p:sldId id="257" r:id="rId4"/>
    <p:sldId id="259" r:id="rId5"/>
    <p:sldId id="261" r:id="rId6"/>
    <p:sldId id="267" r:id="rId7"/>
    <p:sldId id="264" r:id="rId8"/>
    <p:sldId id="258" r:id="rId9"/>
    <p:sldId id="260" r:id="rId10"/>
    <p:sldId id="263" r:id="rId11"/>
    <p:sldId id="268" r:id="rId12"/>
    <p:sldId id="262" r:id="rId13"/>
    <p:sldId id="266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>
      <p:cViewPr>
        <p:scale>
          <a:sx n="136" d="100"/>
          <a:sy n="136" d="100"/>
        </p:scale>
        <p:origin x="-15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7C9C-23CB-8F4B-A429-38CB06885C6D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7759-7667-DB49-88B5-53F05AB786FC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4477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7C9C-23CB-8F4B-A429-38CB06885C6D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7759-7667-DB49-88B5-53F05AB786FC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37478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7C9C-23CB-8F4B-A429-38CB06885C6D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7759-7667-DB49-88B5-53F05AB786FC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448567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e Marc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5800"/>
              <a:t>Texto do Título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900"/>
              <a:t>Nível de Corpo Um</a:t>
            </a:r>
          </a:p>
          <a:p>
            <a:pPr lvl="1">
              <a:defRPr sz="1800"/>
            </a:pPr>
            <a:r>
              <a:rPr sz="2900"/>
              <a:t>Nível de Corpo Dois</a:t>
            </a:r>
          </a:p>
          <a:p>
            <a:pPr lvl="2">
              <a:defRPr sz="1800"/>
            </a:pPr>
            <a:r>
              <a:rPr sz="2900"/>
              <a:t>Nível de Corpo Três</a:t>
            </a:r>
          </a:p>
          <a:p>
            <a:pPr lvl="3">
              <a:defRPr sz="1800"/>
            </a:pPr>
            <a:r>
              <a:rPr sz="2900"/>
              <a:t>Nível de Corpo Quatro</a:t>
            </a:r>
          </a:p>
          <a:p>
            <a:pPr lvl="4">
              <a:defRPr sz="1800"/>
            </a:pPr>
            <a:r>
              <a:rPr sz="2900"/>
              <a:t>Nível de Corpo Cinco</a:t>
            </a:r>
          </a:p>
        </p:txBody>
      </p:sp>
    </p:spTree>
    <p:extLst>
      <p:ext uri="{BB962C8B-B14F-4D97-AF65-F5344CB8AC3E}">
        <p14:creationId xmlns:p14="http://schemas.microsoft.com/office/powerpoint/2010/main" xmlns="" val="395947394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7C9C-23CB-8F4B-A429-38CB06885C6D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7759-7667-DB49-88B5-53F05AB786FC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86995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7C9C-23CB-8F4B-A429-38CB06885C6D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7759-7667-DB49-88B5-53F05AB786FC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61803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7C9C-23CB-8F4B-A429-38CB06885C6D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7759-7667-DB49-88B5-53F05AB786FC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417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7C9C-23CB-8F4B-A429-38CB06885C6D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7759-7667-DB49-88B5-53F05AB786FC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1789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7C9C-23CB-8F4B-A429-38CB06885C6D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7759-7667-DB49-88B5-53F05AB786FC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38537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7C9C-23CB-8F4B-A429-38CB06885C6D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7759-7667-DB49-88B5-53F05AB786FC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4112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7C9C-23CB-8F4B-A429-38CB06885C6D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7759-7667-DB49-88B5-53F05AB786FC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252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7C9C-23CB-8F4B-A429-38CB06885C6D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7759-7667-DB49-88B5-53F05AB786FC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1227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1A7C9C-23CB-8F4B-A429-38CB06885C6D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D7759-7667-DB49-88B5-53F05AB786FC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35502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tiff"/><Relationship Id="rId4" Type="http://schemas.openxmlformats.org/officeDocument/2006/relationships/image" Target="../media/image22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</a:t>
            </a:r>
            <a:r>
              <a:rPr lang="en-US" dirty="0" smtClean="0"/>
              <a:t>erspectives on Molecular Modeling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2700" dirty="0" smtClean="0"/>
              <a:t>Pedro G. Pascutti</a:t>
            </a:r>
            <a:br>
              <a:rPr lang="en-US" sz="2700" dirty="0" smtClean="0"/>
            </a:br>
            <a:r>
              <a:rPr lang="en-US" sz="2700" dirty="0"/>
              <a:t/>
            </a:r>
            <a:br>
              <a:rPr lang="en-US" sz="2700" dirty="0"/>
            </a:br>
            <a:r>
              <a:rPr lang="en-US" sz="2700" dirty="0" smtClean="0"/>
              <a:t>IBCCF - UFRJ</a:t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>VIII </a:t>
            </a:r>
            <a:r>
              <a:rPr lang="en-US" sz="2700" dirty="0" smtClean="0"/>
              <a:t>EMMSB</a:t>
            </a:r>
            <a:br>
              <a:rPr lang="en-US" sz="2700" dirty="0" smtClean="0"/>
            </a:br>
            <a:r>
              <a:rPr lang="en-US" sz="2700" dirty="0"/>
              <a:t/>
            </a:r>
            <a:br>
              <a:rPr lang="en-US" sz="2700" dirty="0"/>
            </a:br>
            <a:r>
              <a:rPr lang="en-US" sz="2700" dirty="0" smtClean="0"/>
              <a:t>LNCC, </a:t>
            </a:r>
            <a:r>
              <a:rPr lang="en-US" sz="2700" dirty="0" err="1" smtClean="0"/>
              <a:t>Petrópolis</a:t>
            </a:r>
            <a:r>
              <a:rPr lang="en-US" sz="2700" dirty="0"/>
              <a:t> </a:t>
            </a:r>
            <a:r>
              <a:rPr lang="en-US" sz="2700" dirty="0" smtClean="0"/>
              <a:t>- 2016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xmlns="" val="25649728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em Título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1857" y="1785483"/>
            <a:ext cx="3179467" cy="3755173"/>
          </a:xfrm>
          <a:prstGeom prst="rect">
            <a:avLst/>
          </a:prstGeom>
        </p:spPr>
      </p:pic>
      <p:pic>
        <p:nvPicPr>
          <p:cNvPr id="5" name="Picture 4" descr="Sem Título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9573" y="1785483"/>
            <a:ext cx="3897543" cy="37299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29694" y="77713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Electric field and binding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1952490" y="6138009"/>
            <a:ext cx="5411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i="1" dirty="0" smtClean="0"/>
              <a:t>Gomes, PSFC, et. </a:t>
            </a:r>
            <a:r>
              <a:rPr lang="en-US" i="1" dirty="0"/>
              <a:t>a</a:t>
            </a:r>
            <a:r>
              <a:rPr lang="es-ES_tradnl" i="1" dirty="0" smtClean="0"/>
              <a:t>l., </a:t>
            </a:r>
            <a:r>
              <a:rPr lang="es-ES_tradnl" i="1" dirty="0" err="1" smtClean="0"/>
              <a:t>Plos</a:t>
            </a:r>
            <a:r>
              <a:rPr lang="es-ES_tradnl" i="1" dirty="0" smtClean="0"/>
              <a:t> </a:t>
            </a:r>
            <a:r>
              <a:rPr lang="es-ES_tradnl" i="1" dirty="0" err="1" smtClean="0"/>
              <a:t>One</a:t>
            </a:r>
            <a:r>
              <a:rPr lang="es-ES_tradnl" i="1" dirty="0" smtClean="0"/>
              <a:t>, v. 11, p. e0160165, 2016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xmlns="" val="261557082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4047" y="0"/>
            <a:ext cx="3019953" cy="206084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931" y="330799"/>
            <a:ext cx="5266580" cy="129614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000" dirty="0" smtClean="0">
                <a:latin typeface="Arial"/>
                <a:cs typeface="Arial"/>
              </a:rPr>
              <a:t>Decomposition of binding free energy variation per amino acid residue</a:t>
            </a:r>
            <a:endParaRPr lang="en-US" sz="2000" dirty="0">
              <a:latin typeface="Arial"/>
              <a:cs typeface="Arial"/>
            </a:endParaRPr>
          </a:p>
          <a:p>
            <a:pPr marL="0" indent="0" algn="ctr">
              <a:buNone/>
            </a:pPr>
            <a:r>
              <a:rPr lang="en-US" sz="1400" i="1" dirty="0" smtClean="0">
                <a:latin typeface="Arial"/>
                <a:cs typeface="Arial"/>
              </a:rPr>
              <a:t>Hernández Alvarez, L, et. </a:t>
            </a:r>
            <a:r>
              <a:rPr lang="en-US" sz="1400" i="1" dirty="0">
                <a:latin typeface="Arial"/>
                <a:cs typeface="Arial"/>
              </a:rPr>
              <a:t>a</a:t>
            </a:r>
            <a:r>
              <a:rPr lang="en-US" sz="1400" i="1" dirty="0" smtClean="0">
                <a:latin typeface="Arial"/>
                <a:cs typeface="Arial"/>
              </a:rPr>
              <a:t>l., </a:t>
            </a:r>
            <a:r>
              <a:rPr lang="en-US" sz="1400" i="1" dirty="0" err="1" smtClean="0">
                <a:latin typeface="Arial"/>
                <a:cs typeface="Arial"/>
              </a:rPr>
              <a:t>PLoS</a:t>
            </a:r>
            <a:r>
              <a:rPr lang="en-US" sz="1400" i="1" dirty="0" smtClean="0">
                <a:latin typeface="Arial"/>
                <a:cs typeface="Arial"/>
              </a:rPr>
              <a:t> </a:t>
            </a:r>
            <a:r>
              <a:rPr lang="en-US" sz="1400" i="1" dirty="0">
                <a:latin typeface="Arial"/>
                <a:cs typeface="Arial"/>
              </a:rPr>
              <a:t>Neglected Tropical </a:t>
            </a:r>
            <a:r>
              <a:rPr lang="en-US" sz="1400" i="1" dirty="0" smtClean="0">
                <a:latin typeface="Arial"/>
                <a:cs typeface="Arial"/>
              </a:rPr>
              <a:t>Diseases, </a:t>
            </a:r>
            <a:r>
              <a:rPr lang="en-US" sz="1400" i="1" dirty="0">
                <a:latin typeface="Arial"/>
                <a:cs typeface="Arial"/>
              </a:rPr>
              <a:t>v.9, e3759, 2015.</a:t>
            </a:r>
            <a:r>
              <a:rPr lang="pt-BR" sz="1400" i="1" dirty="0">
                <a:latin typeface="Arial"/>
                <a:cs typeface="Arial"/>
              </a:rPr>
              <a:t> </a:t>
            </a:r>
            <a:endParaRPr lang="pt-BR" sz="1400" i="1" dirty="0" smtClean="0">
              <a:latin typeface="Arial"/>
              <a:cs typeface="Arial"/>
            </a:endParaRPr>
          </a:p>
          <a:p>
            <a:pPr marL="0" indent="0">
              <a:buNone/>
            </a:pPr>
            <a:endParaRPr lang="pt-BR" sz="1400" i="1" dirty="0"/>
          </a:p>
          <a:p>
            <a:endParaRPr lang="pt-BR" sz="1400" dirty="0" smtClean="0"/>
          </a:p>
          <a:p>
            <a:pPr marL="0" indent="0">
              <a:buNone/>
            </a:pPr>
            <a:endParaRPr lang="en-US" sz="1400" dirty="0">
              <a:solidFill>
                <a:srgbClr val="000000"/>
              </a:solidFill>
            </a:endParaRPr>
          </a:p>
        </p:txBody>
      </p:sp>
      <p:pic>
        <p:nvPicPr>
          <p:cNvPr id="5" name="Picture 4" descr="Sem Título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08" y="1966381"/>
            <a:ext cx="9137492" cy="4859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61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em Título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4073" y="217983"/>
            <a:ext cx="6109934" cy="517854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9040" y="5396525"/>
            <a:ext cx="8625074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Correlation between the Free Energy Perturbation (FEP) predicted binding free energies and the experimental data for all 8 systems studied. FEP predicted binding free energies for most of the ligands are within 1.0 kcal/</a:t>
            </a:r>
            <a:r>
              <a:rPr lang="en-US" dirty="0" err="1" smtClean="0"/>
              <a:t>mol</a:t>
            </a:r>
            <a:r>
              <a:rPr lang="en-US" dirty="0" smtClean="0"/>
              <a:t> from their experimental values, and only 9 of 199 studied ligands deviate from their experimental free energies by more than 2 kcal/mol. Wang L, et. </a:t>
            </a:r>
            <a:r>
              <a:rPr lang="en-US" dirty="0"/>
              <a:t>a</a:t>
            </a:r>
            <a:r>
              <a:rPr lang="en-US" dirty="0" smtClean="0"/>
              <a:t>l., </a:t>
            </a:r>
            <a:r>
              <a:rPr lang="en-US" i="1" dirty="0" smtClean="0"/>
              <a:t>(</a:t>
            </a:r>
            <a:r>
              <a:rPr lang="cs-CZ" i="1" dirty="0" smtClean="0"/>
              <a:t>J </a:t>
            </a:r>
            <a:r>
              <a:rPr lang="cs-CZ" i="1" dirty="0" err="1"/>
              <a:t>Am</a:t>
            </a:r>
            <a:r>
              <a:rPr lang="cs-CZ" i="1" dirty="0"/>
              <a:t> </a:t>
            </a:r>
            <a:r>
              <a:rPr lang="cs-CZ" i="1" dirty="0" err="1"/>
              <a:t>Chem</a:t>
            </a:r>
            <a:r>
              <a:rPr lang="cs-CZ" i="1" dirty="0"/>
              <a:t> </a:t>
            </a:r>
            <a:r>
              <a:rPr lang="cs-CZ" i="1" dirty="0" err="1" smtClean="0"/>
              <a:t>Soc</a:t>
            </a:r>
            <a:r>
              <a:rPr lang="cs-CZ" i="1" dirty="0" smtClean="0"/>
              <a:t> 137, 2695</a:t>
            </a:r>
            <a:r>
              <a:rPr lang="cs-CZ" i="1" dirty="0"/>
              <a:t>-</a:t>
            </a:r>
            <a:r>
              <a:rPr lang="cs-CZ" i="1" dirty="0" smtClean="0"/>
              <a:t>2703, 2015)</a:t>
            </a:r>
            <a:r>
              <a:rPr lang="cs-CZ" dirty="0" smtClean="0"/>
              <a:t>. </a:t>
            </a:r>
            <a:endParaRPr lang="cs-CZ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844735" y="517501"/>
            <a:ext cx="208363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Binding Free Energy using Perturbation</a:t>
            </a:r>
          </a:p>
          <a:p>
            <a:r>
              <a:rPr lang="en-US" sz="2800" dirty="0" smtClean="0"/>
              <a:t>Theory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2119264103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65642" y="1007541"/>
            <a:ext cx="5429479" cy="4569813"/>
            <a:chOff x="0" y="2288186"/>
            <a:chExt cx="5429479" cy="456981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2288186"/>
              <a:ext cx="4851100" cy="4569813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93821" y="4520075"/>
              <a:ext cx="1635658" cy="1057279"/>
            </a:xfrm>
            <a:prstGeom prst="rect">
              <a:avLst/>
            </a:prstGeom>
          </p:spPr>
        </p:pic>
        <p:pic>
          <p:nvPicPr>
            <p:cNvPr id="7" name="Picture 6" descr="Sem Título.tif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02873" y="5153164"/>
              <a:ext cx="726605" cy="1088635"/>
            </a:xfrm>
            <a:prstGeom prst="rect">
              <a:avLst/>
            </a:prstGeom>
            <a:solidFill>
              <a:schemeClr val="bg1">
                <a:alpha val="0"/>
              </a:schemeClr>
            </a:solidFill>
          </p:spPr>
        </p:pic>
        <p:pic>
          <p:nvPicPr>
            <p:cNvPr id="8" name="Picture 7" descr="Sem Título.tif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43304" y="2676549"/>
              <a:ext cx="2477563" cy="1706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013707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03058" y="323039"/>
            <a:ext cx="7869708" cy="6370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 Classical molecular mechanics and molecular dynamics</a:t>
            </a:r>
          </a:p>
          <a:p>
            <a:r>
              <a:rPr lang="en-US" sz="2400" dirty="0" smtClean="0"/>
              <a:t> Monte Carlo methods</a:t>
            </a:r>
          </a:p>
          <a:p>
            <a:r>
              <a:rPr lang="en-US" sz="2400" dirty="0" smtClean="0"/>
              <a:t> QM/MM methods</a:t>
            </a:r>
          </a:p>
          <a:p>
            <a:r>
              <a:rPr lang="en-US" sz="2400" dirty="0" smtClean="0"/>
              <a:t> Quantum Chemistry</a:t>
            </a:r>
          </a:p>
          <a:p>
            <a:r>
              <a:rPr lang="en-US" sz="2400" dirty="0" smtClean="0"/>
              <a:t> Docking, QSAR</a:t>
            </a:r>
          </a:p>
          <a:p>
            <a:r>
              <a:rPr lang="en-US" sz="2400" dirty="0" smtClean="0"/>
              <a:t> simulation of chemical reactions in solution and in enzymes</a:t>
            </a:r>
          </a:p>
          <a:p>
            <a:r>
              <a:rPr lang="en-US" sz="2400" dirty="0" smtClean="0"/>
              <a:t> </a:t>
            </a:r>
            <a:r>
              <a:rPr lang="en-US" sz="2400" dirty="0" err="1" smtClean="0"/>
              <a:t>CpHMD</a:t>
            </a:r>
            <a:endParaRPr lang="en-US" sz="2400" dirty="0" smtClean="0"/>
          </a:p>
          <a:p>
            <a:r>
              <a:rPr lang="en-US" sz="2400" dirty="0" smtClean="0"/>
              <a:t> Normal Mode Analysis </a:t>
            </a:r>
          </a:p>
          <a:p>
            <a:r>
              <a:rPr lang="en-US" sz="2400" dirty="0" smtClean="0"/>
              <a:t> Free Energy calculation </a:t>
            </a:r>
            <a:r>
              <a:rPr lang="en-US" sz="2400" dirty="0"/>
              <a:t>m</a:t>
            </a:r>
            <a:r>
              <a:rPr lang="en-US" sz="2400" dirty="0" smtClean="0"/>
              <a:t>ethods</a:t>
            </a:r>
          </a:p>
          <a:p>
            <a:r>
              <a:rPr lang="en-US" sz="2400" dirty="0" smtClean="0"/>
              <a:t> protein folding, engineering and design</a:t>
            </a:r>
          </a:p>
          <a:p>
            <a:r>
              <a:rPr lang="en-US" sz="2400" dirty="0" smtClean="0"/>
              <a:t> atomistic versus coarse-grained methods</a:t>
            </a:r>
          </a:p>
          <a:p>
            <a:endParaRPr lang="en-US" sz="2400" dirty="0" smtClean="0"/>
          </a:p>
          <a:p>
            <a:r>
              <a:rPr lang="en-US" sz="2400" dirty="0"/>
              <a:t>S</a:t>
            </a:r>
            <a:r>
              <a:rPr lang="en-US" sz="2400" dirty="0" smtClean="0"/>
              <a:t>imulation of protein, membrane, sugars, DNA, RNA, macromolecular clusters, organelles, enveloped viruses.</a:t>
            </a:r>
          </a:p>
          <a:p>
            <a:r>
              <a:rPr lang="en-US" sz="2400" dirty="0"/>
              <a:t>E</a:t>
            </a:r>
            <a:r>
              <a:rPr lang="en-US" sz="2400" dirty="0" smtClean="0"/>
              <a:t>xploring structure-dynamics-function with new hardware architectures at </a:t>
            </a:r>
            <a:r>
              <a:rPr lang="en-US" sz="2400" dirty="0"/>
              <a:t>length scales ranging from nanometers </a:t>
            </a:r>
            <a:r>
              <a:rPr lang="en-US" sz="2400" dirty="0" smtClean="0"/>
              <a:t>to micrometers </a:t>
            </a:r>
            <a:r>
              <a:rPr lang="en-US" sz="2400" dirty="0"/>
              <a:t>and on microsecond timescales. 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1018882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em Título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170" y="229504"/>
            <a:ext cx="2188550" cy="2201867"/>
          </a:xfrm>
          <a:prstGeom prst="rect">
            <a:avLst/>
          </a:prstGeom>
        </p:spPr>
      </p:pic>
      <p:pic>
        <p:nvPicPr>
          <p:cNvPr id="7" name="Picture 6" descr="Sem Título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0574" y="151457"/>
            <a:ext cx="3433426" cy="34964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17023" y="2431371"/>
            <a:ext cx="480643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Coarse-grained molecular dynamics simulation on the microsecond timescale enables analysis of key biophysical properties </a:t>
            </a:r>
            <a:r>
              <a:rPr lang="en-US" sz="1600" dirty="0" smtClean="0"/>
              <a:t>(</a:t>
            </a:r>
            <a:r>
              <a:rPr lang="en-US" sz="1600" i="1" dirty="0" smtClean="0"/>
              <a:t>Reddy T, </a:t>
            </a:r>
            <a:r>
              <a:rPr lang="en-US" sz="1600" i="1" dirty="0" err="1" smtClean="0"/>
              <a:t>Sansom</a:t>
            </a:r>
            <a:r>
              <a:rPr lang="en-US" sz="1600" i="1" dirty="0" smtClean="0"/>
              <a:t> MSP, Structure 24,1-8, 2016</a:t>
            </a:r>
            <a:r>
              <a:rPr lang="en-US" sz="1600" dirty="0" smtClean="0"/>
              <a:t>)</a:t>
            </a:r>
          </a:p>
        </p:txBody>
      </p:sp>
      <p:pic>
        <p:nvPicPr>
          <p:cNvPr id="6" name="Picture 5" descr="Sem Título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68065" y="1260565"/>
            <a:ext cx="1161230" cy="117080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494720" y="2700"/>
            <a:ext cx="40936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</a:t>
            </a:r>
            <a:r>
              <a:rPr lang="en-US" dirty="0" smtClean="0"/>
              <a:t>omputational model of dengue </a:t>
            </a:r>
            <a:r>
              <a:rPr lang="en-US" dirty="0" err="1" smtClean="0"/>
              <a:t>virion</a:t>
            </a:r>
            <a:r>
              <a:rPr lang="en-US" dirty="0" smtClean="0"/>
              <a:t> envelope from </a:t>
            </a:r>
            <a:r>
              <a:rPr lang="en-US" dirty="0" err="1" smtClean="0"/>
              <a:t>cryoelectron</a:t>
            </a:r>
            <a:r>
              <a:rPr lang="en-US" dirty="0" smtClean="0"/>
              <a:t> microscopy structures of the membrane proteins (PDB: 3J27) and lipid bilayer based on </a:t>
            </a:r>
            <a:r>
              <a:rPr lang="en-US" dirty="0" err="1" smtClean="0"/>
              <a:t>lipidomics</a:t>
            </a:r>
            <a:r>
              <a:rPr lang="en-US" dirty="0"/>
              <a:t> </a:t>
            </a:r>
            <a:r>
              <a:rPr lang="en-US" dirty="0" smtClean="0"/>
              <a:t>data. </a:t>
            </a:r>
          </a:p>
        </p:txBody>
      </p:sp>
      <p:pic>
        <p:nvPicPr>
          <p:cNvPr id="9" name="Picture 8" descr="Sem Título.tif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0573" y="3975765"/>
            <a:ext cx="2998267" cy="288223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17023" y="4445368"/>
            <a:ext cx="5318291" cy="2072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aseline="30000" dirty="0"/>
              <a:t>M</a:t>
            </a:r>
            <a:r>
              <a:rPr lang="en-US" sz="2600" baseline="30000" dirty="0" smtClean="0"/>
              <a:t>embrane </a:t>
            </a:r>
            <a:r>
              <a:rPr lang="en-US" sz="2600" baseline="30000" dirty="0"/>
              <a:t>envelope of a complete influenza A </a:t>
            </a:r>
            <a:r>
              <a:rPr lang="en-US" sz="2600" baseline="30000" dirty="0" err="1"/>
              <a:t>virion</a:t>
            </a:r>
            <a:r>
              <a:rPr lang="en-US" sz="2600" baseline="30000" dirty="0"/>
              <a:t> with the lipids in grey, </a:t>
            </a:r>
            <a:r>
              <a:rPr lang="en-US" sz="2600" baseline="30000" dirty="0" err="1"/>
              <a:t>hemagglutinin</a:t>
            </a:r>
            <a:r>
              <a:rPr lang="en-US" sz="2600" baseline="30000" dirty="0"/>
              <a:t> in orange, neuraminidase in yellow and the M2 channel protein in </a:t>
            </a:r>
            <a:r>
              <a:rPr lang="en-US" sz="2600" baseline="30000" dirty="0" smtClean="0"/>
              <a:t>green. </a:t>
            </a:r>
          </a:p>
          <a:p>
            <a:r>
              <a:rPr lang="en-US" sz="2600" baseline="30000" dirty="0" smtClean="0"/>
              <a:t>5 </a:t>
            </a:r>
            <a:r>
              <a:rPr lang="en-US" sz="2600" baseline="30000" dirty="0" err="1" smtClean="0">
                <a:latin typeface="Symbol" charset="2"/>
                <a:cs typeface="Symbol" charset="2"/>
              </a:rPr>
              <a:t>m</a:t>
            </a:r>
            <a:r>
              <a:rPr lang="en-US" sz="2600" baseline="30000" dirty="0" err="1" smtClean="0"/>
              <a:t>s</a:t>
            </a:r>
            <a:r>
              <a:rPr lang="en-US" sz="2600" baseline="30000" dirty="0" smtClean="0"/>
              <a:t> coarse-grained MD, 5M particles, ˜90nm</a:t>
            </a:r>
            <a:r>
              <a:rPr lang="en-US" sz="2600" dirty="0" smtClean="0"/>
              <a:t> </a:t>
            </a:r>
            <a:r>
              <a:rPr lang="en-US" sz="2600" baseline="30000" dirty="0" smtClean="0"/>
              <a:t>simulation box, 1,9 TB trajectory file size </a:t>
            </a:r>
          </a:p>
          <a:p>
            <a:r>
              <a:rPr lang="en-US" sz="2400" i="1" baseline="30000" dirty="0" smtClean="0"/>
              <a:t>(Reddy T, et. al., Structure 23,584-597, 2015)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xmlns="" val="2034440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em Título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17474"/>
            <a:ext cx="9144000" cy="556783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57876" y="173335"/>
            <a:ext cx="38165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aseline="30000" dirty="0" err="1"/>
              <a:t>Multiscale</a:t>
            </a:r>
            <a:r>
              <a:rPr lang="en-US" sz="3600" baseline="30000" dirty="0"/>
              <a:t> simulation of DNA</a:t>
            </a:r>
            <a:endParaRPr lang="en-US" sz="3600" dirty="0"/>
          </a:p>
        </p:txBody>
      </p:sp>
      <p:sp>
        <p:nvSpPr>
          <p:cNvPr id="7" name="Rectangle 6"/>
          <p:cNvSpPr/>
          <p:nvPr/>
        </p:nvSpPr>
        <p:spPr>
          <a:xfrm>
            <a:off x="123214" y="5686682"/>
            <a:ext cx="90207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(a) combined QM/MM </a:t>
            </a:r>
            <a:r>
              <a:rPr lang="en-US" dirty="0" smtClean="0"/>
              <a:t>of </a:t>
            </a:r>
            <a:r>
              <a:rPr lang="en-US" dirty="0"/>
              <a:t>a protein–DNA complex with a DNA </a:t>
            </a:r>
            <a:r>
              <a:rPr lang="en-US" dirty="0" smtClean="0"/>
              <a:t>lesion </a:t>
            </a:r>
            <a:r>
              <a:rPr lang="en-US" dirty="0"/>
              <a:t>studied in detail; (b) Holliday-junction simulated with the new parmBSC1 refined force-field for DNA simulations</a:t>
            </a:r>
            <a:r>
              <a:rPr lang="en-US" dirty="0" smtClean="0"/>
              <a:t>, (c) DNA </a:t>
            </a:r>
            <a:r>
              <a:rPr lang="en-US" dirty="0"/>
              <a:t>dynamics by </a:t>
            </a:r>
            <a:r>
              <a:rPr lang="en-US" dirty="0" err="1"/>
              <a:t>multiscale</a:t>
            </a:r>
            <a:r>
              <a:rPr lang="en-US" dirty="0"/>
              <a:t> simulations using the SIRAH force-field; (d) chromatin fiber </a:t>
            </a:r>
            <a:r>
              <a:rPr lang="en-US" dirty="0" smtClean="0"/>
              <a:t>dynamics. </a:t>
            </a:r>
            <a:r>
              <a:rPr lang="en-US" sz="1600" i="1" dirty="0" smtClean="0"/>
              <a:t>(</a:t>
            </a:r>
            <a:r>
              <a:rPr lang="en-US" sz="1600" i="1" dirty="0" err="1" smtClean="0"/>
              <a:t>Dans</a:t>
            </a:r>
            <a:r>
              <a:rPr lang="en-US" sz="1600" i="1" dirty="0" smtClean="0"/>
              <a:t>, PD, et. </a:t>
            </a:r>
            <a:r>
              <a:rPr lang="en-US" sz="1600" i="1" dirty="0"/>
              <a:t>a</a:t>
            </a:r>
            <a:r>
              <a:rPr lang="en-US" sz="1600" i="1" dirty="0" smtClean="0"/>
              <a:t>l., </a:t>
            </a:r>
            <a:r>
              <a:rPr lang="en-US" sz="1600" i="1" dirty="0"/>
              <a:t>Current Opinion in Structural </a:t>
            </a:r>
            <a:r>
              <a:rPr lang="en-US" sz="1600" i="1" dirty="0" smtClean="0"/>
              <a:t>Biology, 37,29</a:t>
            </a:r>
            <a:r>
              <a:rPr lang="en-US" sz="1600" i="1" dirty="0"/>
              <a:t>–</a:t>
            </a:r>
            <a:r>
              <a:rPr lang="en-US" sz="1600" i="1" dirty="0" smtClean="0"/>
              <a:t>45, 2016) </a:t>
            </a:r>
            <a:endParaRPr lang="pt-BR" sz="1600" i="1" dirty="0"/>
          </a:p>
        </p:txBody>
      </p:sp>
    </p:spTree>
    <p:extLst>
      <p:ext uri="{BB962C8B-B14F-4D97-AF65-F5344CB8AC3E}">
        <p14:creationId xmlns:p14="http://schemas.microsoft.com/office/powerpoint/2010/main" xmlns="" val="3718943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em Título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3970" y="1170127"/>
            <a:ext cx="5376027" cy="432563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18692" y="5501150"/>
            <a:ext cx="56629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err="1"/>
              <a:t>Coarse-Grained</a:t>
            </a:r>
            <a:r>
              <a:rPr lang="pt-BR" dirty="0"/>
              <a:t> </a:t>
            </a:r>
            <a:r>
              <a:rPr lang="pt-BR" dirty="0" err="1"/>
              <a:t>Protein</a:t>
            </a:r>
            <a:r>
              <a:rPr lang="pt-BR" dirty="0"/>
              <a:t> </a:t>
            </a:r>
            <a:r>
              <a:rPr lang="pt-BR" dirty="0" err="1"/>
              <a:t>Models</a:t>
            </a:r>
            <a:r>
              <a:rPr lang="pt-BR" dirty="0"/>
              <a:t> </a:t>
            </a:r>
            <a:r>
              <a:rPr lang="pt-BR" dirty="0" err="1"/>
              <a:t>and</a:t>
            </a:r>
            <a:r>
              <a:rPr lang="pt-BR" dirty="0"/>
              <a:t> </a:t>
            </a:r>
            <a:r>
              <a:rPr lang="pt-BR" dirty="0" err="1"/>
              <a:t>Their</a:t>
            </a:r>
            <a:r>
              <a:rPr lang="pt-BR" dirty="0"/>
              <a:t> </a:t>
            </a:r>
            <a:r>
              <a:rPr lang="pt-BR" dirty="0" err="1" smtClean="0"/>
              <a:t>Applications</a:t>
            </a:r>
            <a:endParaRPr lang="de-DE" i="1" dirty="0" smtClean="0"/>
          </a:p>
          <a:p>
            <a:r>
              <a:rPr lang="de-DE" sz="1600" i="1" dirty="0" smtClean="0"/>
              <a:t>(</a:t>
            </a:r>
            <a:r>
              <a:rPr lang="de-DE" sz="1600" i="1" dirty="0" err="1" smtClean="0"/>
              <a:t>Kmiecik</a:t>
            </a:r>
            <a:r>
              <a:rPr lang="de-DE" sz="1600" i="1" dirty="0" smtClean="0"/>
              <a:t>, S, et. </a:t>
            </a:r>
            <a:r>
              <a:rPr lang="en-US" sz="1600" i="1" dirty="0"/>
              <a:t>a</a:t>
            </a:r>
            <a:r>
              <a:rPr lang="de-DE" sz="1600" i="1" dirty="0" smtClean="0"/>
              <a:t>l., Chemical Reviews, 116 (14), 7898–7936, 2016)</a:t>
            </a:r>
            <a:endParaRPr lang="en-US" sz="16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914577" y="435955"/>
            <a:ext cx="48782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Protein dynamics and </a:t>
            </a:r>
            <a:r>
              <a:rPr lang="en-US" sz="2800" dirty="0" err="1" smtClean="0"/>
              <a:t>ergodicity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225709013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m Título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688" y="3042209"/>
            <a:ext cx="4607136" cy="374209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967"/>
          <a:stretch/>
        </p:blipFill>
        <p:spPr bwMode="auto">
          <a:xfrm>
            <a:off x="-910214" y="0"/>
            <a:ext cx="5282379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" name="Picture 2" descr="Sem Título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4577" y="738182"/>
            <a:ext cx="3153683" cy="2475877"/>
          </a:xfrm>
          <a:prstGeom prst="rect">
            <a:avLst/>
          </a:prstGeom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491880" y="188640"/>
            <a:ext cx="5508104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800" dirty="0" smtClean="0"/>
              <a:t>Allosteric regulation and inhibition</a:t>
            </a:r>
            <a:endParaRPr lang="en-US" sz="2800" dirty="0"/>
          </a:p>
          <a:p>
            <a:pPr marL="0" indent="0">
              <a:buNone/>
            </a:pPr>
            <a:endParaRPr lang="pt-BR" sz="1400" dirty="0" smtClean="0"/>
          </a:p>
          <a:p>
            <a:endParaRPr lang="pt-BR" sz="1400" dirty="0" smtClean="0"/>
          </a:p>
          <a:p>
            <a:pPr marL="0" indent="0">
              <a:buFontTx/>
              <a:buNone/>
            </a:pPr>
            <a:endParaRPr lang="en-US" sz="1400" dirty="0">
              <a:solidFill>
                <a:srgbClr val="000000"/>
              </a:solidFill>
            </a:endParaRPr>
          </a:p>
        </p:txBody>
      </p:sp>
      <p:pic>
        <p:nvPicPr>
          <p:cNvPr id="5" name="Imagem 45" descr="surf.png"/>
          <p:cNvPicPr/>
          <p:nvPr/>
        </p:nvPicPr>
        <p:blipFill>
          <a:blip r:embed="rId5" cstate="print"/>
          <a:srcRect l="5019" t="13541" r="9659" b="3125"/>
          <a:stretch>
            <a:fillRect/>
          </a:stretch>
        </p:blipFill>
        <p:spPr>
          <a:xfrm>
            <a:off x="3364883" y="1192978"/>
            <a:ext cx="2919100" cy="2124171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146731" y="814904"/>
            <a:ext cx="6101529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400" dirty="0" smtClean="0"/>
              <a:t>Marques, AF, et. al. ; </a:t>
            </a:r>
            <a:r>
              <a:rPr lang="en-US" sz="1400" i="1" dirty="0" smtClean="0"/>
              <a:t>Archives of Biochemistry and Biophysics</a:t>
            </a:r>
            <a:r>
              <a:rPr lang="en-US" sz="1400" dirty="0" smtClean="0"/>
              <a:t>, </a:t>
            </a:r>
            <a:r>
              <a:rPr lang="pt-BR" sz="1400" dirty="0" smtClean="0"/>
              <a:t>573,92-99</a:t>
            </a:r>
            <a:r>
              <a:rPr lang="en-US" sz="1400" dirty="0" smtClean="0"/>
              <a:t>, 2015</a:t>
            </a:r>
          </a:p>
          <a:p>
            <a:pPr marL="0" indent="0">
              <a:buNone/>
            </a:pPr>
            <a:endParaRPr lang="pt-BR" sz="1400" dirty="0" smtClean="0"/>
          </a:p>
          <a:p>
            <a:endParaRPr lang="pt-BR" sz="1400" dirty="0" smtClean="0"/>
          </a:p>
          <a:p>
            <a:pPr marL="0" indent="0">
              <a:buFontTx/>
              <a:buNone/>
            </a:pP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113497" y="4492824"/>
            <a:ext cx="51347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Constant pH molecular dynamics</a:t>
            </a:r>
            <a:endParaRPr lang="en-US" sz="2800" dirty="0"/>
          </a:p>
        </p:txBody>
      </p:sp>
      <p:sp>
        <p:nvSpPr>
          <p:cNvPr id="9" name="Rectangle 8"/>
          <p:cNvSpPr/>
          <p:nvPr/>
        </p:nvSpPr>
        <p:spPr>
          <a:xfrm>
            <a:off x="4572000" y="5016044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i="1" dirty="0" err="1" smtClean="0"/>
              <a:t>Soares</a:t>
            </a:r>
            <a:r>
              <a:rPr lang="en-US" sz="1400" i="1" dirty="0" smtClean="0"/>
              <a:t>, RO, et al. Journal of Structural Biology, 2016 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xmlns="" val="74187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" name="Comparacao_update_2307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91440" y="617221"/>
            <a:ext cx="9301478" cy="4737365"/>
          </a:xfrm>
          <a:prstGeom prst="rect">
            <a:avLst/>
          </a:prstGeom>
          <a:ln w="12700">
            <a:miter lim="400000"/>
          </a:ln>
        </p:spPr>
      </p:pic>
      <p:sp>
        <p:nvSpPr>
          <p:cNvPr id="1291" name="Shape 1291"/>
          <p:cNvSpPr/>
          <p:nvPr/>
        </p:nvSpPr>
        <p:spPr>
          <a:xfrm>
            <a:off x="310318" y="197542"/>
            <a:ext cx="8242962" cy="6232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4290" tIns="34290" rIns="34290" bIns="34290" anchor="ctr">
            <a:spAutoFit/>
          </a:bodyPr>
          <a:lstStyle>
            <a:lvl1pPr>
              <a:defRPr sz="3000" b="1">
                <a:latin typeface="Candara"/>
                <a:ea typeface="Candara"/>
                <a:cs typeface="Candara"/>
                <a:sym typeface="Candara"/>
              </a:defRPr>
            </a:lvl1pPr>
          </a:lstStyle>
          <a:p>
            <a:pPr lvl="0">
              <a:defRPr sz="1800" b="0"/>
            </a:pPr>
            <a:r>
              <a:rPr lang="x-none" sz="2000" dirty="0" smtClean="0"/>
              <a:t>Protein folding using Generalized Simulated Annealing and other </a:t>
            </a:r>
            <a:r>
              <a:rPr lang="x-none" sz="2000" smtClean="0"/>
              <a:t>strategies </a:t>
            </a:r>
            <a:endParaRPr lang="pt-BR" sz="2000" dirty="0" smtClean="0"/>
          </a:p>
          <a:p>
            <a:pPr lvl="0" algn="ctr">
              <a:defRPr sz="1800" b="0"/>
            </a:pPr>
            <a:r>
              <a:rPr lang="pt-BR" sz="1600" dirty="0" smtClean="0"/>
              <a:t>Fernandes, TVA, et. </a:t>
            </a:r>
            <a:r>
              <a:rPr lang="pt-BR" sz="1600" smtClean="0"/>
              <a:t>al. </a:t>
            </a:r>
            <a:r>
              <a:rPr lang="pt-BR" sz="1600" dirty="0" smtClean="0"/>
              <a:t>(2016)</a:t>
            </a:r>
            <a:endParaRPr sz="1600" dirty="0"/>
          </a:p>
        </p:txBody>
      </p:sp>
      <p:sp>
        <p:nvSpPr>
          <p:cNvPr id="1292" name="Shape 1292"/>
          <p:cNvSpPr/>
          <p:nvPr/>
        </p:nvSpPr>
        <p:spPr>
          <a:xfrm>
            <a:off x="9573562" y="5679036"/>
            <a:ext cx="1146768" cy="3462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4290" tIns="34290" rIns="34290" bIns="34290" anchor="ctr">
            <a:spAutoFit/>
          </a:bodyPr>
          <a:lstStyle>
            <a:lvl1pPr>
              <a:defRPr sz="1800"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/>
            <a:r>
              <a:t>PEPFOLD</a:t>
            </a:r>
          </a:p>
        </p:txBody>
      </p:sp>
      <p:sp>
        <p:nvSpPr>
          <p:cNvPr id="1293" name="Shape 1293"/>
          <p:cNvSpPr/>
          <p:nvPr/>
        </p:nvSpPr>
        <p:spPr>
          <a:xfrm>
            <a:off x="11193787" y="5679036"/>
            <a:ext cx="902811" cy="3462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4290" tIns="34290" rIns="34290" bIns="34290" anchor="ctr">
            <a:spAutoFit/>
          </a:bodyPr>
          <a:lstStyle>
            <a:lvl1pPr>
              <a:defRPr sz="1800"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/>
            <a:r>
              <a:t>VERMA</a:t>
            </a:r>
          </a:p>
        </p:txBody>
      </p:sp>
      <p:sp>
        <p:nvSpPr>
          <p:cNvPr id="1294" name="Shape 1294"/>
          <p:cNvSpPr/>
          <p:nvPr/>
        </p:nvSpPr>
        <p:spPr>
          <a:xfrm>
            <a:off x="12578553" y="5679036"/>
            <a:ext cx="556725" cy="3462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4290" tIns="34290" rIns="34290" bIns="34290" anchor="ctr">
            <a:spAutoFit/>
          </a:bodyPr>
          <a:lstStyle>
            <a:lvl1pPr>
              <a:defRPr sz="1800"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/>
            <a:r>
              <a:t>GPS</a:t>
            </a:r>
          </a:p>
        </p:txBody>
      </p:sp>
      <p:sp>
        <p:nvSpPr>
          <p:cNvPr id="1295" name="Shape 1295"/>
          <p:cNvSpPr/>
          <p:nvPr/>
        </p:nvSpPr>
        <p:spPr>
          <a:xfrm>
            <a:off x="13651237" y="5679036"/>
            <a:ext cx="902811" cy="3462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4290" tIns="34290" rIns="34290" bIns="34290" anchor="ctr">
            <a:spAutoFit/>
          </a:bodyPr>
          <a:lstStyle>
            <a:lvl1pPr>
              <a:defRPr sz="1800"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/>
            <a:r>
              <a:t>MEAMT</a:t>
            </a:r>
          </a:p>
        </p:txBody>
      </p:sp>
      <p:sp>
        <p:nvSpPr>
          <p:cNvPr id="1296" name="Shape 1296"/>
          <p:cNvSpPr/>
          <p:nvPr/>
        </p:nvSpPr>
        <p:spPr>
          <a:xfrm>
            <a:off x="9510742" y="6066763"/>
            <a:ext cx="1177291" cy="5309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4290" tIns="34290" rIns="34290" bIns="34290" anchor="ctr">
            <a:spAutoFit/>
          </a:bodyPr>
          <a:lstStyle>
            <a:lvl1pPr>
              <a:defRPr sz="1700">
                <a:solidFill>
                  <a:srgbClr val="FF4013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500"/>
              <a:t>30/43 (69,7%)</a:t>
            </a:r>
          </a:p>
        </p:txBody>
      </p:sp>
      <p:sp>
        <p:nvSpPr>
          <p:cNvPr id="1297" name="Shape 1297"/>
          <p:cNvSpPr/>
          <p:nvPr/>
        </p:nvSpPr>
        <p:spPr>
          <a:xfrm>
            <a:off x="11075670" y="6066763"/>
            <a:ext cx="1051560" cy="5309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4290" tIns="34290" rIns="34290" bIns="34290" anchor="ctr">
            <a:spAutoFit/>
          </a:bodyPr>
          <a:lstStyle>
            <a:lvl1pPr>
              <a:defRPr sz="1700">
                <a:solidFill>
                  <a:srgbClr val="FF4013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500"/>
              <a:t>9/18 = (50%)</a:t>
            </a:r>
          </a:p>
        </p:txBody>
      </p:sp>
      <p:sp>
        <p:nvSpPr>
          <p:cNvPr id="1298" name="Shape 1298"/>
          <p:cNvSpPr/>
          <p:nvPr/>
        </p:nvSpPr>
        <p:spPr>
          <a:xfrm>
            <a:off x="12378690" y="6066763"/>
            <a:ext cx="1051560" cy="5309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4290" tIns="34290" rIns="34290" bIns="34290" anchor="ctr">
            <a:spAutoFit/>
          </a:bodyPr>
          <a:lstStyle>
            <a:lvl1pPr>
              <a:defRPr sz="1700">
                <a:solidFill>
                  <a:srgbClr val="FF4013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500"/>
              <a:t>16/25 = (64%)</a:t>
            </a:r>
          </a:p>
        </p:txBody>
      </p:sp>
      <p:sp>
        <p:nvSpPr>
          <p:cNvPr id="1299" name="Shape 1299"/>
          <p:cNvSpPr/>
          <p:nvPr/>
        </p:nvSpPr>
        <p:spPr>
          <a:xfrm>
            <a:off x="13681710" y="6066763"/>
            <a:ext cx="1051560" cy="5309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4290" tIns="34290" rIns="34290" bIns="34290" anchor="ctr">
            <a:spAutoFit/>
          </a:bodyPr>
          <a:lstStyle>
            <a:lvl1pPr>
              <a:defRPr sz="1700">
                <a:solidFill>
                  <a:srgbClr val="FF4013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500"/>
              <a:t>11/14 = (78,5%)</a:t>
            </a:r>
          </a:p>
        </p:txBody>
      </p:sp>
      <p:sp>
        <p:nvSpPr>
          <p:cNvPr id="1300" name="Shape 1300"/>
          <p:cNvSpPr/>
          <p:nvPr/>
        </p:nvSpPr>
        <p:spPr>
          <a:xfrm>
            <a:off x="15028396" y="5517676"/>
            <a:ext cx="777241" cy="6232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4290" tIns="34290" rIns="34290" bIns="34290" anchor="ctr">
            <a:spAutoFit/>
          </a:bodyPr>
          <a:lstStyle>
            <a:lvl1pPr>
              <a:defRPr sz="1800"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/>
            <a:r>
              <a:t>TOTAL</a:t>
            </a:r>
          </a:p>
        </p:txBody>
      </p:sp>
      <p:sp>
        <p:nvSpPr>
          <p:cNvPr id="1301" name="Shape 1301"/>
          <p:cNvSpPr/>
          <p:nvPr/>
        </p:nvSpPr>
        <p:spPr>
          <a:xfrm>
            <a:off x="14893290" y="6066763"/>
            <a:ext cx="1051560" cy="5309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4290" tIns="34290" rIns="34290" bIns="34290" anchor="ctr">
            <a:spAutoFit/>
          </a:bodyPr>
          <a:lstStyle>
            <a:lvl1pPr>
              <a:defRPr sz="1700">
                <a:solidFill>
                  <a:srgbClr val="FF4013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500"/>
              <a:t>35/59 = (59,3%)</a:t>
            </a:r>
          </a:p>
        </p:txBody>
      </p:sp>
      <p:sp>
        <p:nvSpPr>
          <p:cNvPr id="1302" name="Shape 1302"/>
          <p:cNvSpPr/>
          <p:nvPr/>
        </p:nvSpPr>
        <p:spPr>
          <a:xfrm>
            <a:off x="9361170" y="5589270"/>
            <a:ext cx="6675120" cy="1143000"/>
          </a:xfrm>
          <a:prstGeom prst="rect">
            <a:avLst/>
          </a:prstGeom>
          <a:ln w="25400">
            <a:solidFill/>
            <a:miter lim="400000"/>
          </a:ln>
        </p:spPr>
        <p:txBody>
          <a:bodyPr lIns="34290" tIns="34290" rIns="34290" bIns="3429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03" name="Shape 1303"/>
          <p:cNvSpPr/>
          <p:nvPr/>
        </p:nvSpPr>
        <p:spPr>
          <a:xfrm flipV="1">
            <a:off x="9361170" y="6000218"/>
            <a:ext cx="6681433" cy="23393"/>
          </a:xfrm>
          <a:prstGeom prst="line">
            <a:avLst/>
          </a:prstGeom>
          <a:ln w="38100">
            <a:solidFill/>
            <a:miter lim="400000"/>
          </a:ln>
        </p:spPr>
        <p:txBody>
          <a:bodyPr lIns="0" tIns="0" rIns="0" bIns="0"/>
          <a:lstStyle/>
          <a:p>
            <a:pPr lvl="0" algn="l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graphicFrame>
        <p:nvGraphicFramePr>
          <p:cNvPr id="1304" name="Table 1304"/>
          <p:cNvGraphicFramePr/>
          <p:nvPr/>
        </p:nvGraphicFramePr>
        <p:xfrm>
          <a:off x="1346393" y="5383679"/>
          <a:ext cx="6725534" cy="800097"/>
        </p:xfrm>
        <a:graphic>
          <a:graphicData uri="http://schemas.openxmlformats.org/drawingml/2006/table">
            <a:tbl>
              <a:tblPr/>
              <a:tblGrid>
                <a:gridCol w="1330452"/>
                <a:gridCol w="1330452"/>
                <a:gridCol w="1330452"/>
                <a:gridCol w="1403726"/>
                <a:gridCol w="1330452"/>
              </a:tblGrid>
              <a:tr h="294773">
                <a:tc>
                  <a:txBody>
                    <a:bodyPr/>
                    <a:lstStyle/>
                    <a:p>
                      <a:pPr lvl="0" defTabSz="914400">
                        <a:tabLst>
                          <a:tab pos="914400" algn="l"/>
                        </a:tabLst>
                        <a:defRPr sz="1800"/>
                      </a:pPr>
                      <a:r>
                        <a:rPr sz="1300">
                          <a:solidFill>
                            <a:srgbClr val="F39019"/>
                          </a:solidFill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PEPFOLD</a:t>
                      </a:r>
                      <a:r>
                        <a:rPr sz="1300" baseline="31999">
                          <a:solidFill>
                            <a:srgbClr val="F39019"/>
                          </a:solidFill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1</a:t>
                      </a:r>
                    </a:p>
                  </a:txBody>
                  <a:tcPr marL="34290" marR="34290" marT="34290" marB="3429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914400" algn="l"/>
                        </a:tabLst>
                        <a:defRPr sz="1800"/>
                      </a:pPr>
                      <a:r>
                        <a:rPr sz="1300">
                          <a:solidFill>
                            <a:srgbClr val="203BDF"/>
                          </a:solidFill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QUARK</a:t>
                      </a:r>
                      <a:r>
                        <a:rPr sz="1300" baseline="31999">
                          <a:solidFill>
                            <a:srgbClr val="203BDF"/>
                          </a:solidFill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2</a:t>
                      </a:r>
                    </a:p>
                  </a:txBody>
                  <a:tcPr marL="34290" marR="34290" marT="34290" marB="3429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914400" algn="l"/>
                        </a:tabLst>
                        <a:defRPr sz="1800"/>
                      </a:pPr>
                      <a:r>
                        <a:rPr sz="1300">
                          <a:solidFill>
                            <a:srgbClr val="0B5D18"/>
                          </a:solidFill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SCRATCH</a:t>
                      </a:r>
                      <a:r>
                        <a:rPr sz="1300" baseline="31999">
                          <a:solidFill>
                            <a:srgbClr val="0B5D18"/>
                          </a:solidFill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3</a:t>
                      </a:r>
                    </a:p>
                  </a:txBody>
                  <a:tcPr marL="34290" marR="34290" marT="34290" marB="3429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914400" algn="l"/>
                        </a:tabLst>
                        <a:defRPr sz="1800"/>
                      </a:pPr>
                      <a:r>
                        <a:rPr sz="1300">
                          <a:solidFill>
                            <a:srgbClr val="C82506"/>
                          </a:solidFill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BHAGEERATH</a:t>
                      </a:r>
                      <a:r>
                        <a:rPr sz="1300" baseline="31999">
                          <a:solidFill>
                            <a:srgbClr val="C82506"/>
                          </a:solidFill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4</a:t>
                      </a:r>
                    </a:p>
                  </a:txBody>
                  <a:tcPr marL="34290" marR="34290" marT="34290" marB="3429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914400" algn="l"/>
                        </a:tabLst>
                        <a:defRPr sz="1800"/>
                      </a:pPr>
                      <a:r>
                        <a:rPr sz="1300"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TOTAL</a:t>
                      </a:r>
                    </a:p>
                  </a:txBody>
                  <a:tcPr marL="34290" marR="34290" marT="34290" marB="3429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252662">
                <a:tc>
                  <a:txBody>
                    <a:bodyPr/>
                    <a:lstStyle/>
                    <a:p>
                      <a:pPr lvl="0" defTabSz="914400">
                        <a:tabLst>
                          <a:tab pos="914400" algn="l"/>
                        </a:tabLst>
                        <a:defRPr sz="1800"/>
                      </a:pPr>
                      <a:r>
                        <a:rPr sz="1100"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33/52</a:t>
                      </a:r>
                    </a:p>
                  </a:txBody>
                  <a:tcPr marL="34290" marR="34290" marT="34290" marB="3429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914400" algn="l"/>
                        </a:tabLst>
                        <a:defRPr sz="1800"/>
                      </a:pPr>
                      <a:r>
                        <a:rPr sz="1100"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14/32</a:t>
                      </a:r>
                    </a:p>
                  </a:txBody>
                  <a:tcPr marL="34290" marR="34290" marT="34290" marB="3429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914400" algn="l"/>
                        </a:tabLst>
                        <a:defRPr sz="1800"/>
                      </a:pPr>
                      <a:r>
                        <a:rPr sz="1100"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12/18</a:t>
                      </a:r>
                    </a:p>
                  </a:txBody>
                  <a:tcPr marL="34290" marR="34290" marT="34290" marB="3429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914400" algn="l"/>
                        </a:tabLst>
                        <a:defRPr sz="1800"/>
                      </a:pPr>
                      <a:r>
                        <a:rPr sz="1100"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8/12</a:t>
                      </a:r>
                    </a:p>
                  </a:txBody>
                  <a:tcPr marL="34290" marR="34290" marT="34290" marB="3429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914400" algn="l"/>
                        </a:tabLst>
                        <a:defRPr sz="1800"/>
                      </a:pPr>
                      <a:r>
                        <a:rPr sz="1100"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30/65</a:t>
                      </a:r>
                    </a:p>
                  </a:txBody>
                  <a:tcPr marL="34290" marR="34290" marT="34290" marB="3429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252662">
                <a:tc>
                  <a:txBody>
                    <a:bodyPr/>
                    <a:lstStyle/>
                    <a:p>
                      <a:pPr lvl="0" defTabSz="914400">
                        <a:tabLst>
                          <a:tab pos="914400" algn="l"/>
                        </a:tabLst>
                        <a:defRPr sz="1800"/>
                      </a:pPr>
                      <a:r>
                        <a:rPr sz="1100"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63,5%</a:t>
                      </a:r>
                    </a:p>
                  </a:txBody>
                  <a:tcPr marL="34290" marR="34290" marT="34290" marB="3429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914400" algn="l"/>
                        </a:tabLst>
                        <a:defRPr sz="1800"/>
                      </a:pPr>
                      <a:r>
                        <a:rPr sz="1100"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43,8%</a:t>
                      </a:r>
                    </a:p>
                  </a:txBody>
                  <a:tcPr marL="34290" marR="34290" marT="34290" marB="3429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914400" algn="l"/>
                        </a:tabLst>
                        <a:defRPr sz="1800"/>
                      </a:pPr>
                      <a:r>
                        <a:rPr sz="1100"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66,6%</a:t>
                      </a:r>
                    </a:p>
                  </a:txBody>
                  <a:tcPr marL="34290" marR="34290" marT="34290" marB="3429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914400" algn="l"/>
                        </a:tabLst>
                        <a:defRPr sz="1800"/>
                      </a:pPr>
                      <a:r>
                        <a:rPr sz="1100"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66,6%</a:t>
                      </a:r>
                    </a:p>
                  </a:txBody>
                  <a:tcPr marL="34290" marR="34290" marT="34290" marB="3429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tabLst>
                          <a:tab pos="914400" algn="l"/>
                        </a:tabLst>
                        <a:defRPr sz="1800"/>
                      </a:pPr>
                      <a:r>
                        <a:rPr sz="1100"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46,2/%</a:t>
                      </a:r>
                    </a:p>
                  </a:txBody>
                  <a:tcPr marL="34290" marR="34290" marT="34290" marB="3429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305" name="Shape 1305"/>
          <p:cNvSpPr/>
          <p:nvPr/>
        </p:nvSpPr>
        <p:spPr>
          <a:xfrm>
            <a:off x="158669" y="6195559"/>
            <a:ext cx="8826662" cy="6848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4290" tIns="34290" rIns="34290" bIns="34290" anchor="ctr">
            <a:spAutoFit/>
          </a:bodyPr>
          <a:lstStyle/>
          <a:p>
            <a:pPr lvl="0" algn="l">
              <a:defRPr sz="1800"/>
            </a:pPr>
            <a:r>
              <a:rPr sz="800">
                <a:latin typeface="Arial"/>
                <a:ea typeface="Arial"/>
                <a:cs typeface="Arial"/>
                <a:sym typeface="Arial"/>
              </a:rPr>
              <a:t>[1] Thévenet, P. </a:t>
            </a:r>
            <a:r>
              <a:rPr sz="800" i="1">
                <a:latin typeface="Arial"/>
                <a:ea typeface="Arial"/>
                <a:cs typeface="Arial"/>
                <a:sym typeface="Arial"/>
              </a:rPr>
              <a:t>et al</a:t>
            </a:r>
            <a:r>
              <a:rPr sz="800">
                <a:latin typeface="Arial"/>
                <a:ea typeface="Arial"/>
                <a:cs typeface="Arial"/>
                <a:sym typeface="Arial"/>
              </a:rPr>
              <a:t>., PEP-FOLD: an updated de novo structure prediction server for both linear and disulfide bonded cyclic peptides. </a:t>
            </a:r>
            <a:r>
              <a:rPr sz="800" b="1" i="1">
                <a:latin typeface="Arial"/>
                <a:ea typeface="Arial"/>
                <a:cs typeface="Arial"/>
                <a:sym typeface="Arial"/>
              </a:rPr>
              <a:t>Nucleic. Acids. Research</a:t>
            </a:r>
            <a:r>
              <a:rPr sz="800">
                <a:latin typeface="Arial"/>
                <a:ea typeface="Arial"/>
                <a:cs typeface="Arial"/>
                <a:sym typeface="Arial"/>
              </a:rPr>
              <a:t>, 2012 </a:t>
            </a:r>
            <a:r>
              <a:rPr sz="800" b="1">
                <a:latin typeface="Arial"/>
                <a:ea typeface="Arial"/>
                <a:cs typeface="Arial"/>
                <a:sym typeface="Arial"/>
              </a:rPr>
              <a:t>(40)</a:t>
            </a:r>
            <a:r>
              <a:rPr sz="800">
                <a:latin typeface="Arial"/>
                <a:ea typeface="Arial"/>
                <a:cs typeface="Arial"/>
                <a:sym typeface="Arial"/>
              </a:rPr>
              <a:t> W288-W293.</a:t>
            </a:r>
          </a:p>
          <a:p>
            <a:pPr lvl="0" algn="l">
              <a:defRPr sz="1800"/>
            </a:pPr>
            <a:r>
              <a:rPr sz="800">
                <a:latin typeface="Arial"/>
                <a:ea typeface="Arial"/>
                <a:cs typeface="Arial"/>
                <a:sym typeface="Arial"/>
              </a:rPr>
              <a:t>[2] Xu, D. and Zhang, Y., Ab initio protein structure assembly using continuous structure fragments and optimized knowledge-based force field.</a:t>
            </a:r>
            <a:r>
              <a:rPr sz="800" b="1"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800" b="1" i="1">
                <a:latin typeface="Arial"/>
                <a:ea typeface="Arial"/>
                <a:cs typeface="Arial"/>
                <a:sym typeface="Arial"/>
              </a:rPr>
              <a:t>Proteins</a:t>
            </a:r>
            <a:r>
              <a:rPr sz="800" b="1">
                <a:latin typeface="Arial"/>
                <a:ea typeface="Arial"/>
                <a:cs typeface="Arial"/>
                <a:sym typeface="Arial"/>
              </a:rPr>
              <a:t>,</a:t>
            </a:r>
            <a:r>
              <a:rPr sz="800">
                <a:latin typeface="Arial"/>
                <a:ea typeface="Arial"/>
                <a:cs typeface="Arial"/>
                <a:sym typeface="Arial"/>
              </a:rPr>
              <a:t> 2012, </a:t>
            </a:r>
            <a:r>
              <a:rPr sz="800" b="1">
                <a:latin typeface="Arial"/>
                <a:ea typeface="Arial"/>
                <a:cs typeface="Arial"/>
                <a:sym typeface="Arial"/>
              </a:rPr>
              <a:t>(80)</a:t>
            </a:r>
            <a:r>
              <a:rPr sz="800">
                <a:latin typeface="Arial"/>
                <a:ea typeface="Arial"/>
                <a:cs typeface="Arial"/>
                <a:sym typeface="Arial"/>
              </a:rPr>
              <a:t> 1715-1735.</a:t>
            </a:r>
          </a:p>
          <a:p>
            <a:pPr lvl="0" algn="l">
              <a:defRPr sz="1800"/>
            </a:pPr>
            <a:r>
              <a:rPr sz="800">
                <a:latin typeface="Arial"/>
                <a:ea typeface="Arial"/>
                <a:cs typeface="Arial"/>
                <a:sym typeface="Arial"/>
              </a:rPr>
              <a:t>[3] Baldi, P, </a:t>
            </a:r>
            <a:r>
              <a:rPr sz="800" i="1">
                <a:latin typeface="Arial"/>
                <a:ea typeface="Arial"/>
                <a:cs typeface="Arial"/>
                <a:sym typeface="Arial"/>
              </a:rPr>
              <a:t>et al.</a:t>
            </a:r>
            <a:r>
              <a:rPr sz="800">
                <a:latin typeface="Arial"/>
                <a:ea typeface="Arial"/>
                <a:cs typeface="Arial"/>
                <a:sym typeface="Arial"/>
              </a:rPr>
              <a:t>, SCRATCH: a protein structure and structural feature prediction server. </a:t>
            </a:r>
            <a:r>
              <a:rPr sz="800" b="1" i="1">
                <a:latin typeface="Arial"/>
                <a:ea typeface="Arial"/>
                <a:cs typeface="Arial"/>
                <a:sym typeface="Arial"/>
              </a:rPr>
              <a:t>Nucleic. Acids. Res.</a:t>
            </a:r>
            <a:r>
              <a:rPr sz="800" b="1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sz="800">
                <a:latin typeface="Arial"/>
                <a:ea typeface="Arial"/>
                <a:cs typeface="Arial"/>
                <a:sym typeface="Arial"/>
              </a:rPr>
              <a:t>2005, </a:t>
            </a:r>
            <a:r>
              <a:rPr sz="800" b="1">
                <a:latin typeface="Arial"/>
                <a:ea typeface="Arial"/>
                <a:cs typeface="Arial"/>
                <a:sym typeface="Arial"/>
              </a:rPr>
              <a:t>(33)</a:t>
            </a:r>
            <a:r>
              <a:rPr sz="800">
                <a:latin typeface="Arial"/>
                <a:ea typeface="Arial"/>
                <a:cs typeface="Arial"/>
                <a:sym typeface="Arial"/>
              </a:rPr>
              <a:t> W72-W76.</a:t>
            </a:r>
          </a:p>
          <a:p>
            <a:pPr lvl="0" algn="l">
              <a:defRPr sz="1800"/>
            </a:pPr>
            <a:r>
              <a:rPr sz="800">
                <a:latin typeface="Arial"/>
                <a:ea typeface="Arial"/>
                <a:cs typeface="Arial"/>
                <a:sym typeface="Arial"/>
              </a:rPr>
              <a:t>[4] Jayaram, B. </a:t>
            </a:r>
            <a:r>
              <a:rPr sz="800" i="1">
                <a:latin typeface="Arial"/>
                <a:ea typeface="Arial"/>
                <a:cs typeface="Arial"/>
                <a:sym typeface="Arial"/>
              </a:rPr>
              <a:t>et al</a:t>
            </a:r>
            <a:r>
              <a:rPr sz="800">
                <a:latin typeface="Arial"/>
                <a:ea typeface="Arial"/>
                <a:cs typeface="Arial"/>
                <a:sym typeface="Arial"/>
              </a:rPr>
              <a:t>., Bhageerath: An Energy Based Web Enabled Computer Software Suite for Limiting the Search Space of Tertiary Structure of Small Globular Porteins.  </a:t>
            </a:r>
            <a:r>
              <a:rPr sz="800" b="1" i="1">
                <a:latin typeface="Arial"/>
                <a:ea typeface="Arial"/>
                <a:cs typeface="Arial"/>
                <a:sym typeface="Arial"/>
              </a:rPr>
              <a:t>Nucleic. Acids. Res.</a:t>
            </a:r>
            <a:r>
              <a:rPr sz="800" b="1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sz="800">
                <a:latin typeface="Arial"/>
                <a:ea typeface="Arial"/>
                <a:cs typeface="Arial"/>
                <a:sym typeface="Arial"/>
              </a:rPr>
              <a:t>2006, </a:t>
            </a:r>
            <a:r>
              <a:rPr sz="800" b="1">
                <a:latin typeface="Arial"/>
                <a:ea typeface="Arial"/>
                <a:cs typeface="Arial"/>
                <a:sym typeface="Arial"/>
              </a:rPr>
              <a:t>(34)</a:t>
            </a:r>
            <a:r>
              <a:rPr sz="800">
                <a:latin typeface="Arial"/>
                <a:ea typeface="Arial"/>
                <a:cs typeface="Arial"/>
                <a:sym typeface="Arial"/>
              </a:rPr>
              <a:t> 6195-6204.</a:t>
            </a:r>
          </a:p>
        </p:txBody>
      </p:sp>
    </p:spTree>
    <p:extLst>
      <p:ext uri="{BB962C8B-B14F-4D97-AF65-F5344CB8AC3E}">
        <p14:creationId xmlns:p14="http://schemas.microsoft.com/office/powerpoint/2010/main" xmlns="" val="31882061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Untitled-1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80440" y="628295"/>
            <a:ext cx="6786594" cy="5918542"/>
          </a:xfrm>
          <a:prstGeom prst="rect">
            <a:avLst/>
          </a:prstGeom>
          <a:ln w="12700">
            <a:miter lim="400000"/>
          </a:ln>
        </p:spPr>
      </p:pic>
      <p:sp>
        <p:nvSpPr>
          <p:cNvPr id="313" name="Shape 313"/>
          <p:cNvSpPr/>
          <p:nvPr/>
        </p:nvSpPr>
        <p:spPr>
          <a:xfrm>
            <a:off x="2924500" y="96617"/>
            <a:ext cx="6069428" cy="4847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4290" tIns="34290" rIns="34290" bIns="34290" anchor="ctr">
            <a:spAutoFit/>
          </a:bodyPr>
          <a:lstStyle>
            <a:lvl1pPr>
              <a:defRPr sz="3000" b="1" i="1">
                <a:latin typeface="Candara"/>
                <a:ea typeface="Candara"/>
                <a:cs typeface="Candara"/>
                <a:sym typeface="Candara"/>
              </a:defRPr>
            </a:lvl1pPr>
          </a:lstStyle>
          <a:p>
            <a:pPr lvl="0">
              <a:defRPr sz="1800" b="0" i="0"/>
            </a:pPr>
            <a:r>
              <a:rPr lang="en-US" sz="2700" dirty="0"/>
              <a:t>Protein folding </a:t>
            </a:r>
            <a:r>
              <a:rPr lang="en-US" sz="2700" dirty="0" smtClean="0"/>
              <a:t>using </a:t>
            </a:r>
            <a:r>
              <a:rPr lang="en-US" sz="2700" dirty="0"/>
              <a:t>molecular dynamics</a:t>
            </a:r>
            <a:endParaRPr sz="2700" dirty="0"/>
          </a:p>
        </p:txBody>
      </p:sp>
      <p:sp>
        <p:nvSpPr>
          <p:cNvPr id="315" name="Shape 315"/>
          <p:cNvSpPr/>
          <p:nvPr/>
        </p:nvSpPr>
        <p:spPr>
          <a:xfrm flipV="1">
            <a:off x="2073852" y="732129"/>
            <a:ext cx="7088288" cy="3410"/>
          </a:xfrm>
          <a:prstGeom prst="line">
            <a:avLst/>
          </a:prstGeom>
          <a:ln w="38100">
            <a:solidFill>
              <a:srgbClr val="010C5D"/>
            </a:solidFill>
            <a:miter lim="400000"/>
          </a:ln>
        </p:spPr>
        <p:txBody>
          <a:bodyPr lIns="0" tIns="0" rIns="0" bIns="0" anchor="ctr"/>
          <a:lstStyle/>
          <a:p>
            <a:pPr lvl="0" algn="l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16" name="Shape 316"/>
          <p:cNvSpPr/>
          <p:nvPr/>
        </p:nvSpPr>
        <p:spPr>
          <a:xfrm>
            <a:off x="63674" y="6600423"/>
            <a:ext cx="8245707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20" tIns="45720" rIns="45720" bIns="45720" anchor="ctr">
            <a:spAutoFit/>
          </a:bodyPr>
          <a:lstStyle/>
          <a:p>
            <a:pPr>
              <a:spcBef>
                <a:spcPts val="1080"/>
              </a:spcBef>
              <a:defRPr sz="1800"/>
            </a:pPr>
            <a:r>
              <a:rPr sz="1200">
                <a:solidFill>
                  <a:srgbClr val="323333"/>
                </a:solidFill>
                <a:latin typeface="Arial"/>
                <a:ea typeface="Arial"/>
                <a:cs typeface="Arial"/>
                <a:sym typeface="Arial"/>
              </a:rPr>
              <a:t>Lindorff-Larsen, K, Piana S, Dror R. O, Shaw D. E., </a:t>
            </a:r>
            <a:r>
              <a:rPr sz="1200" b="1">
                <a:solidFill>
                  <a:srgbClr val="323333"/>
                </a:solidFill>
                <a:latin typeface="Arial"/>
                <a:ea typeface="Arial"/>
                <a:cs typeface="Arial"/>
                <a:sym typeface="Arial"/>
              </a:rPr>
              <a:t>How fast-folding proteins fold.</a:t>
            </a:r>
            <a:r>
              <a:rPr sz="1200">
                <a:solidFill>
                  <a:srgbClr val="32333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1200" i="1">
                <a:solidFill>
                  <a:srgbClr val="323333"/>
                </a:solidFill>
                <a:latin typeface="Arial"/>
                <a:ea typeface="Arial"/>
                <a:cs typeface="Arial"/>
                <a:sym typeface="Arial"/>
              </a:rPr>
              <a:t>Science,</a:t>
            </a:r>
            <a:r>
              <a:rPr sz="1200">
                <a:solidFill>
                  <a:srgbClr val="323333"/>
                </a:solidFill>
                <a:latin typeface="Arial"/>
                <a:ea typeface="Arial"/>
                <a:cs typeface="Arial"/>
                <a:sym typeface="Arial"/>
              </a:rPr>
              <a:t> 2011, 334(6055):517-520</a:t>
            </a:r>
          </a:p>
        </p:txBody>
      </p:sp>
      <p:sp>
        <p:nvSpPr>
          <p:cNvPr id="317" name="Shape 317"/>
          <p:cNvSpPr/>
          <p:nvPr/>
        </p:nvSpPr>
        <p:spPr>
          <a:xfrm>
            <a:off x="185803" y="1097285"/>
            <a:ext cx="1551485" cy="715581"/>
          </a:xfrm>
          <a:prstGeom prst="rect">
            <a:avLst/>
          </a:prstGeom>
          <a:ln w="12700">
            <a:solidFill/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4290" tIns="34290" rIns="34290" bIns="34290" anchor="ctr">
            <a:spAutoFit/>
          </a:bodyPr>
          <a:lstStyle/>
          <a:p>
            <a:pPr lvl="0">
              <a:defRPr sz="1800"/>
            </a:pPr>
            <a:r>
              <a:rPr dirty="0">
                <a:solidFill>
                  <a:srgbClr val="C82506"/>
                </a:solidFill>
                <a:latin typeface="Arial Bold"/>
                <a:ea typeface="Arial Bold"/>
                <a:cs typeface="Arial Bold"/>
                <a:sym typeface="Arial Bold"/>
              </a:rPr>
              <a:t>Experimental</a:t>
            </a:r>
          </a:p>
          <a:p>
            <a:pPr lvl="0">
              <a:defRPr sz="1800"/>
            </a:pPr>
            <a:endParaRPr sz="600" dirty="0">
              <a:solidFill>
                <a:srgbClr val="0433FF"/>
              </a:solidFill>
              <a:latin typeface="Arial Bold"/>
              <a:ea typeface="Arial Bold"/>
              <a:cs typeface="Arial Bold"/>
              <a:sym typeface="Arial Bold"/>
            </a:endParaRPr>
          </a:p>
          <a:p>
            <a:pPr lvl="0">
              <a:defRPr sz="1800"/>
            </a:pPr>
            <a:r>
              <a:rPr dirty="0" smtClean="0">
                <a:solidFill>
                  <a:srgbClr val="0365C0"/>
                </a:solidFill>
                <a:latin typeface="Arial Bold"/>
                <a:ea typeface="Arial Bold"/>
                <a:cs typeface="Arial Bold"/>
                <a:sym typeface="Arial Bold"/>
              </a:rPr>
              <a:t>Simula</a:t>
            </a:r>
            <a:r>
              <a:rPr lang="x-none" dirty="0" smtClean="0">
                <a:solidFill>
                  <a:srgbClr val="0365C0"/>
                </a:solidFill>
                <a:latin typeface="Arial Bold"/>
                <a:ea typeface="Arial Bold"/>
                <a:cs typeface="Arial Bold"/>
                <a:sym typeface="Arial Bold"/>
              </a:rPr>
              <a:t>tion</a:t>
            </a:r>
            <a:endParaRPr dirty="0">
              <a:solidFill>
                <a:srgbClr val="0365C0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75458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em Título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13728"/>
            <a:ext cx="4707957" cy="3321761"/>
          </a:xfrm>
          <a:prstGeom prst="rect">
            <a:avLst/>
          </a:prstGeom>
        </p:spPr>
      </p:pic>
      <p:pic>
        <p:nvPicPr>
          <p:cNvPr id="7" name="Picture 6" descr="Sem Título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80803" y="3208033"/>
            <a:ext cx="5163197" cy="364996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54081" y="136436"/>
            <a:ext cx="4316464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dirty="0" smtClean="0"/>
              <a:t>NMA and functional motions confined by electric fields</a:t>
            </a:r>
          </a:p>
          <a:p>
            <a:pPr>
              <a:spcAft>
                <a:spcPts val="600"/>
              </a:spcAft>
            </a:pPr>
            <a:endParaRPr lang="en-US" sz="2800" dirty="0" smtClean="0"/>
          </a:p>
          <a:p>
            <a:pPr>
              <a:spcAft>
                <a:spcPts val="600"/>
              </a:spcAft>
            </a:pPr>
            <a:r>
              <a:rPr lang="en-US" sz="2800" dirty="0" smtClean="0"/>
              <a:t>Electric macro dipole on dimmer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701380" y="4928188"/>
            <a:ext cx="2403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 </a:t>
            </a:r>
            <a:r>
              <a:rPr lang="en-US" i="1" dirty="0" err="1" smtClean="0"/>
              <a:t>Faria</a:t>
            </a:r>
            <a:r>
              <a:rPr lang="en-US" i="1" dirty="0" smtClean="0"/>
              <a:t>, LM, et. Al., 2016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xmlns="" val="200903249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780</Words>
  <Application>Microsoft Macintosh PowerPoint</Application>
  <PresentationFormat>Apresentação na tela (4:3)</PresentationFormat>
  <Paragraphs>79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4" baseType="lpstr">
      <vt:lpstr>Office Theme</vt:lpstr>
      <vt:lpstr>Perspectives on Molecular Modeling  Pedro G. Pascutti  IBCCF - UFRJ  VIII EMMSB  LNCC, Petrópolis - 2016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Pedro Geraldo Pascutti</dc:creator>
  <cp:lastModifiedBy>user01</cp:lastModifiedBy>
  <cp:revision>45</cp:revision>
  <dcterms:created xsi:type="dcterms:W3CDTF">2016-08-22T00:43:53Z</dcterms:created>
  <dcterms:modified xsi:type="dcterms:W3CDTF">2016-08-22T17:35:56Z</dcterms:modified>
</cp:coreProperties>
</file>